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10400" cy="9296400"/>
  <p:defaultTextStyle>
    <a:defPPr>
      <a:defRPr lang="en-US"/>
    </a:defPPr>
    <a:lvl1pPr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219456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438912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658368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8778240" algn="l" defTabSz="219456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1097280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316736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536192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7556480" algn="l" defTabSz="438912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6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101"/>
    <a:srgbClr val="D2BC7C"/>
    <a:srgbClr val="B9A56D"/>
    <a:srgbClr val="BFA627"/>
    <a:srgbClr val="DAC149"/>
    <a:srgbClr val="DAB53E"/>
    <a:srgbClr val="C4A022"/>
    <a:srgbClr val="AA0101"/>
    <a:srgbClr val="070A01"/>
    <a:srgbClr val="07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068" autoAdjust="0"/>
  </p:normalViewPr>
  <p:slideViewPr>
    <p:cSldViewPr snapToGrid="0" snapToObjects="1">
      <p:cViewPr varScale="1">
        <p:scale>
          <a:sx n="12" d="100"/>
          <a:sy n="12" d="100"/>
        </p:scale>
        <p:origin x="1548" y="112"/>
      </p:cViewPr>
      <p:guideLst>
        <p:guide orient="horz" pos="2386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B2256-B637-B240-AA1D-93430E87373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D8D49-0B19-1C4B-A754-14E744B5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D8D49-0B19-1C4B-A754-14E744B57D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7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2pPr>
      <a:lvl3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3pPr>
      <a:lvl4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4pPr>
      <a:lvl5pPr algn="ctr" defTabSz="219456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5pPr>
      <a:lvl6pPr marL="219456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6pPr>
      <a:lvl7pPr marL="438912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7pPr>
      <a:lvl8pPr marL="658368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8pPr>
      <a:lvl9pPr marL="8778240" algn="ctr" defTabSz="219456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1" charset="0"/>
          <a:ea typeface="ＭＳ Ｐゴシック" pitchFamily="1" charset="-128"/>
          <a:cs typeface="ＭＳ Ｐゴシック" pitchFamily="1" charset="-128"/>
        </a:defRPr>
      </a:lvl9pPr>
    </p:titleStyle>
    <p:bodyStyle>
      <a:lvl1pPr marL="1645920" indent="-164592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3566160" indent="-137160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2pPr>
      <a:lvl3pPr marL="5486400" indent="-109728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3pPr>
      <a:lvl4pPr marL="7680960" indent="-109728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4pPr>
      <a:lvl5pPr marL="9875520" indent="-1097280" algn="l" defTabSz="219456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ＭＳ Ｐゴシック" pitchFamily="1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microsoft.com/office/2007/relationships/hdphoto" Target="../media/hdphoto1.wdp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104074" y="3657604"/>
            <a:ext cx="13716000" cy="27432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557877" y="3657604"/>
            <a:ext cx="13716000" cy="27432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6655" y="3673918"/>
            <a:ext cx="13716000" cy="27432000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144" y="9144"/>
            <a:ext cx="43882056" cy="32909256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"/>
            <a:ext cx="43891200" cy="3063240"/>
          </a:xfrm>
          <a:prstGeom prst="rect">
            <a:avLst/>
          </a:prstGeom>
          <a:solidFill>
            <a:srgbClr val="AE0101"/>
          </a:solidFill>
          <a:ln>
            <a:solidFill>
              <a:srgbClr val="A200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1649896"/>
            <a:ext cx="43891200" cy="1295400"/>
          </a:xfrm>
          <a:prstGeom prst="rect">
            <a:avLst/>
          </a:prstGeom>
          <a:solidFill>
            <a:srgbClr val="AE0101"/>
          </a:solidFill>
          <a:ln>
            <a:solidFill>
              <a:srgbClr val="A200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38912" tIns="219456" rIns="438912" bIns="219456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3077640"/>
            <a:ext cx="43891200" cy="220982"/>
          </a:xfrm>
          <a:prstGeom prst="rect">
            <a:avLst/>
          </a:prstGeom>
          <a:gradFill flip="none" rotWithShape="1">
            <a:gsLst>
              <a:gs pos="0">
                <a:srgbClr val="B9A56D"/>
              </a:gs>
              <a:gs pos="39999">
                <a:srgbClr val="B9A56D"/>
              </a:gs>
              <a:gs pos="70000">
                <a:srgbClr val="D2BC7C"/>
              </a:gs>
              <a:gs pos="88000">
                <a:srgbClr val="D2BC7C"/>
              </a:gs>
              <a:gs pos="100000">
                <a:srgbClr val="D2BC7C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438912" tIns="219456" rIns="438912" bIns="21945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15446974" y="5215590"/>
            <a:ext cx="13030200" cy="25603200"/>
          </a:xfrm>
          <a:prstGeom prst="rect">
            <a:avLst/>
          </a:prstGeom>
        </p:spPr>
        <p:txBody>
          <a:bodyPr/>
          <a:lstStyle>
            <a:lvl1pPr marL="1645920" indent="-164592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3566160" indent="-13716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548640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768096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lang="en-US" sz="3200" kern="1200" dirty="0" smtClean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9875520" indent="-109728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lang="en-US" sz="3200" kern="1200" dirty="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986787" y="5108406"/>
            <a:ext cx="13030200" cy="5171466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986787" y="15391055"/>
            <a:ext cx="13030200" cy="2468880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0" name="Text Placeholder 6"/>
          <p:cNvSpPr txBox="1">
            <a:spLocks/>
          </p:cNvSpPr>
          <p:nvPr/>
        </p:nvSpPr>
        <p:spPr>
          <a:xfrm>
            <a:off x="29899189" y="21818788"/>
            <a:ext cx="13030200" cy="5624106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21" name="Text Placeholder 6"/>
          <p:cNvSpPr txBox="1">
            <a:spLocks/>
          </p:cNvSpPr>
          <p:nvPr/>
        </p:nvSpPr>
        <p:spPr>
          <a:xfrm>
            <a:off x="937849" y="19225142"/>
            <a:ext cx="13030200" cy="8915400"/>
          </a:xfrm>
          <a:prstGeom prst="rect">
            <a:avLst/>
          </a:prstGeom>
        </p:spPr>
        <p:txBody>
          <a:bodyPr/>
          <a:lstStyle>
            <a:lvl1pPr marL="457200" indent="-457200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ＭＳ Ｐゴシック" pitchFamily="1" charset="-128"/>
              </a:defRPr>
            </a:lvl1pPr>
            <a:lvl2pPr marL="8731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2pPr>
            <a:lvl3pPr marL="13716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3pPr>
            <a:lvl4pPr marL="1787525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4pPr>
            <a:lvl5pPr marL="2286000" indent="-415925" algn="l" defTabSz="219456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ＭＳ Ｐゴシック" pitchFamily="1" charset="-128"/>
                <a:cs typeface="+mn-cs"/>
              </a:defRPr>
            </a:lvl5pPr>
            <a:lvl6pPr marL="1207008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2194560" rtl="0" eaLnBrk="1" latinLnBrk="0" hangingPunct="1">
              <a:spcBef>
                <a:spcPct val="20000"/>
              </a:spcBef>
              <a:buFont typeface="Arial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899189" y="28654084"/>
            <a:ext cx="1303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Project supported by funding from the National Institutes of Health : RO1 HL086897 (MWE) and RO1 HL38149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b="1" dirty="0"/>
              <a:t>Jacob Lamers: jjlamers@wisc.edu</a:t>
            </a:r>
          </a:p>
          <a:p>
            <a:pPr>
              <a:defRPr/>
            </a:pPr>
            <a:r>
              <a:rPr lang="en-US" sz="2800" b="1" dirty="0"/>
              <a:t>Marlowe Eldridge, MD PhD: meldridge@pediatrics.wisc.edu</a:t>
            </a:r>
          </a:p>
          <a:p>
            <a:pPr marL="0" marR="0" indent="0" algn="l" defTabSz="2194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/>
          <p:cNvSpPr txBox="1">
            <a:spLocks/>
          </p:cNvSpPr>
          <p:nvPr/>
        </p:nvSpPr>
        <p:spPr bwMode="auto">
          <a:xfrm>
            <a:off x="643887" y="3657604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4800" b="1" cap="none" spc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26" name="TextBox 25"/>
          <p:cNvSpPr txBox="1">
            <a:spLocks/>
          </p:cNvSpPr>
          <p:nvPr/>
        </p:nvSpPr>
        <p:spPr bwMode="auto">
          <a:xfrm>
            <a:off x="29557877" y="3657604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Results (cont.)</a:t>
            </a:r>
          </a:p>
        </p:txBody>
      </p:sp>
      <p:sp>
        <p:nvSpPr>
          <p:cNvPr id="27" name="TextBox 26"/>
          <p:cNvSpPr txBox="1">
            <a:spLocks/>
          </p:cNvSpPr>
          <p:nvPr/>
        </p:nvSpPr>
        <p:spPr bwMode="auto">
          <a:xfrm>
            <a:off x="29598386" y="20503746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Conclusions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 bwMode="auto">
          <a:xfrm>
            <a:off x="29598386" y="27339042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Acknowledgements and Contact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 bwMode="auto">
          <a:xfrm>
            <a:off x="650271" y="13974295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Objective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 bwMode="auto">
          <a:xfrm>
            <a:off x="663039" y="17829296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Methods</a:t>
            </a:r>
          </a:p>
        </p:txBody>
      </p:sp>
      <p:sp>
        <p:nvSpPr>
          <p:cNvPr id="31" name="TextBox 30"/>
          <p:cNvSpPr txBox="1">
            <a:spLocks/>
          </p:cNvSpPr>
          <p:nvPr/>
        </p:nvSpPr>
        <p:spPr bwMode="auto">
          <a:xfrm>
            <a:off x="15110458" y="3657603"/>
            <a:ext cx="13716000" cy="1181861"/>
          </a:xfrm>
          <a:prstGeom prst="rect">
            <a:avLst/>
          </a:prstGeom>
          <a:solidFill>
            <a:srgbClr val="AE0101"/>
          </a:solidFill>
          <a:ln w="76200">
            <a:solidFill>
              <a:schemeClr val="bg1">
                <a:lumMod val="75000"/>
              </a:schemeClr>
            </a:solidFill>
          </a:ln>
        </p:spPr>
        <p:txBody>
          <a:bodyPr wrap="square" lIns="438912" tIns="219456" rIns="438912" bIns="219456">
            <a:spAutoFit/>
          </a:bodyPr>
          <a:lstStyle>
            <a:defPPr>
              <a:defRPr lang="en-US"/>
            </a:defPPr>
            <a:lvl1pPr eaLnBrk="1" hangingPunct="1">
              <a:defRPr sz="4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haroni" panose="02010803020104030203" pitchFamily="2" charset="-79"/>
              </a:defRPr>
            </a:lvl1pPr>
            <a:lvl2pPr marL="742950" indent="-285750" eaLnBrk="0" hangingPunct="0">
              <a:defRPr sz="2400"/>
            </a:lvl2pPr>
            <a:lvl3pPr marL="1143000" indent="-228600" eaLnBrk="0" hangingPunct="0">
              <a:defRPr sz="2400"/>
            </a:lvl3pPr>
            <a:lvl4pPr marL="1600200" indent="-228600" eaLnBrk="0" hangingPunct="0">
              <a:defRPr sz="2400"/>
            </a:lvl4pPr>
            <a:lvl5pPr marL="2057400" indent="-228600" eaLnBrk="0" hangingPunct="0">
              <a:defRPr sz="2400"/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altLang="en-US" dirty="0"/>
              <a:t>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6344" y="31722062"/>
            <a:ext cx="3686415" cy="1097281"/>
            <a:chOff x="246344" y="31722062"/>
            <a:chExt cx="3686415" cy="1097281"/>
          </a:xfrm>
        </p:grpSpPr>
        <p:pic>
          <p:nvPicPr>
            <p:cNvPr id="35" name="Picture 4" descr="http://umark.wisc.edu/brand/templates-and-downloads/downloads/print/UWCrest_4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44" y="31722062"/>
              <a:ext cx="691505" cy="109728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3" descr="http://media.med.wisc.edu/images/smph_1c_L_grad.png"/>
            <p:cNvPicPr>
              <a:picLocks noChangeAspect="1" noChangeArrowheads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86"/>
            <a:stretch/>
          </p:blipFill>
          <p:spPr bwMode="auto">
            <a:xfrm>
              <a:off x="986786" y="31722063"/>
              <a:ext cx="2945973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5" descr="C:\Users\mlb700\Documents\Peds_logo_h4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807" y="496768"/>
            <a:ext cx="7732990" cy="20697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/>
          <p:cNvSpPr txBox="1"/>
          <p:nvPr/>
        </p:nvSpPr>
        <p:spPr>
          <a:xfrm>
            <a:off x="2793810" y="24250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73322" y="24250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580" y="275652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93977" y="275652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096" y="246293"/>
            <a:ext cx="34612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venous [K+] During Hyperbaric Exposure Independent of Changes in pH or O2 Concentration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887" y="2143186"/>
            <a:ext cx="334202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 Lamers, Kent </a:t>
            </a:r>
            <a:r>
              <a:rPr lang="en-US" sz="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MacLaughlin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Matthew </a:t>
            </a:r>
            <a:r>
              <a:rPr lang="en-US" sz="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Marcou</a:t>
            </a: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Rudolf Braun, Marlow Eldridge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589" y="12530765"/>
            <a:ext cx="7839800" cy="7839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189" y="5052730"/>
            <a:ext cx="7211329" cy="72113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45" y="18225577"/>
            <a:ext cx="12120123" cy="12120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45" y="5591568"/>
            <a:ext cx="11527826" cy="1152782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2F63C7F-644E-41DD-8227-ACD6B2A51C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849" y="19526723"/>
            <a:ext cx="13261226" cy="80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82826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1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Engineering1a.potx</Template>
  <TotalTime>1027</TotalTime>
  <Words>88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Times New Roman</vt:lpstr>
      <vt:lpstr>Engineering1a</vt:lpstr>
      <vt:lpstr>PowerPoint Presentation</vt:lpstr>
    </vt:vector>
  </TitlesOfParts>
  <Company>University of Wisconsin - UCOM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Nancy Rinehart</dc:creator>
  <cp:lastModifiedBy>jake lamers</cp:lastModifiedBy>
  <cp:revision>101</cp:revision>
  <cp:lastPrinted>2015-07-30T22:01:46Z</cp:lastPrinted>
  <dcterms:created xsi:type="dcterms:W3CDTF">2012-05-01T14:35:08Z</dcterms:created>
  <dcterms:modified xsi:type="dcterms:W3CDTF">2022-03-03T19:52:04Z</dcterms:modified>
</cp:coreProperties>
</file>