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96400"/>
  <p:defaultTextStyle>
    <a:defPPr>
      <a:defRPr lang="en-US"/>
    </a:defPPr>
    <a:lvl1pPr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219456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438912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658368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877824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1097280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316736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536192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755648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101"/>
    <a:srgbClr val="D2BC7C"/>
    <a:srgbClr val="B9A56D"/>
    <a:srgbClr val="BFA627"/>
    <a:srgbClr val="DAC149"/>
    <a:srgbClr val="DAB53E"/>
    <a:srgbClr val="C4A022"/>
    <a:srgbClr val="AA0101"/>
    <a:srgbClr val="070A01"/>
    <a:srgbClr val="07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68" autoAdjust="0"/>
  </p:normalViewPr>
  <p:slideViewPr>
    <p:cSldViewPr snapToGrid="0" snapToObjects="1">
      <p:cViewPr varScale="1">
        <p:scale>
          <a:sx n="12" d="100"/>
          <a:sy n="12" d="100"/>
        </p:scale>
        <p:origin x="1548" y="112"/>
      </p:cViewPr>
      <p:guideLst>
        <p:guide orient="horz" pos="2386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2256-B637-B240-AA1D-93430E873738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8D49-0B19-1C4B-A754-14E744B5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D8D49-0B19-1C4B-A754-14E744B57D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2pPr>
      <a:lvl3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3pPr>
      <a:lvl4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4pPr>
      <a:lvl5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5pPr>
      <a:lvl6pPr marL="219456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6pPr>
      <a:lvl7pPr marL="438912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7pPr>
      <a:lvl8pPr marL="658368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8pPr>
      <a:lvl9pPr marL="877824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1645920" indent="-164592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3566160" indent="-137160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548640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768096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987552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microsoft.com/office/2007/relationships/hdphoto" Target="../media/hdphoto1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104074" y="3657604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557877" y="3657604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6655" y="3673918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144" y="9144"/>
            <a:ext cx="43882056" cy="32909256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43891200" cy="306324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1649896"/>
            <a:ext cx="43891200" cy="129540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3077640"/>
            <a:ext cx="43891200" cy="220982"/>
          </a:xfrm>
          <a:prstGeom prst="rect">
            <a:avLst/>
          </a:prstGeom>
          <a:gradFill flip="none" rotWithShape="1">
            <a:gsLst>
              <a:gs pos="0">
                <a:srgbClr val="B9A56D"/>
              </a:gs>
              <a:gs pos="39999">
                <a:srgbClr val="B9A56D"/>
              </a:gs>
              <a:gs pos="70000">
                <a:srgbClr val="D2BC7C"/>
              </a:gs>
              <a:gs pos="88000">
                <a:srgbClr val="D2BC7C"/>
              </a:gs>
              <a:gs pos="100000">
                <a:srgbClr val="D2BC7C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38912" tIns="219456" rIns="438912" bIns="2194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15446974" y="5215590"/>
            <a:ext cx="13030200" cy="25603200"/>
          </a:xfrm>
          <a:prstGeom prst="rect">
            <a:avLst/>
          </a:prstGeom>
        </p:spPr>
        <p:txBody>
          <a:bodyPr/>
          <a:lstStyle>
            <a:lvl1pPr marL="1645920" indent="-164592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3566160" indent="-13716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548640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768096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987552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3200" kern="1200" dirty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86787" y="5108406"/>
            <a:ext cx="13030200" cy="5171466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986787" y="15391055"/>
            <a:ext cx="13030200" cy="246888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29899189" y="21818788"/>
            <a:ext cx="13030200" cy="5624106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937849" y="19225142"/>
            <a:ext cx="13030200" cy="891540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899189" y="28654084"/>
            <a:ext cx="1303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Project supported by funding from the National Institutes of Health : RO1 HL086897 (MWE) and RO1 HL38149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/>
              <a:t>Jacob Lamers: jjlamers@wisc.edu</a:t>
            </a:r>
          </a:p>
          <a:p>
            <a:pPr>
              <a:defRPr/>
            </a:pPr>
            <a:r>
              <a:rPr lang="en-US" sz="2800" b="1" dirty="0"/>
              <a:t>Marlowe Eldridge, MD PhD: meldridge@pediatrics.wisc.edu</a:t>
            </a:r>
          </a:p>
          <a:p>
            <a:pPr marL="0" marR="0" indent="0" algn="l" defTabSz="2194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 bwMode="auto">
          <a:xfrm>
            <a:off x="643887" y="3657604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800" b="1" cap="none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 bwMode="auto">
          <a:xfrm>
            <a:off x="29557877" y="3657604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Results (cont.)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 bwMode="auto">
          <a:xfrm>
            <a:off x="29598386" y="20503747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Conclusions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 bwMode="auto">
          <a:xfrm>
            <a:off x="29598386" y="27339042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Acknowledgements and Contact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 bwMode="auto">
          <a:xfrm>
            <a:off x="650271" y="14888694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Objective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 bwMode="auto">
          <a:xfrm>
            <a:off x="663039" y="19012633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Methods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 bwMode="auto">
          <a:xfrm>
            <a:off x="15110458" y="3657603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6344" y="31722062"/>
            <a:ext cx="3686415" cy="1097281"/>
            <a:chOff x="246344" y="31722062"/>
            <a:chExt cx="3686415" cy="1097281"/>
          </a:xfrm>
        </p:grpSpPr>
        <p:pic>
          <p:nvPicPr>
            <p:cNvPr id="35" name="Picture 4" descr="http://umark.wisc.edu/brand/templates-and-downloads/downloads/print/UWCrest_4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44" y="31722062"/>
              <a:ext cx="691505" cy="109728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3" descr="http://media.med.wisc.edu/images/smph_1c_L_grad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6"/>
            <a:stretch/>
          </p:blipFill>
          <p:spPr bwMode="auto">
            <a:xfrm>
              <a:off x="986786" y="31722063"/>
              <a:ext cx="2945973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mlb700\Documents\Peds_logo_h4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807" y="496768"/>
            <a:ext cx="7732990" cy="20697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/>
          <p:cNvSpPr txBox="1"/>
          <p:nvPr/>
        </p:nvSpPr>
        <p:spPr>
          <a:xfrm>
            <a:off x="2793810" y="24250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73322" y="24250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580" y="2756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93977" y="27565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096" y="246293"/>
            <a:ext cx="34612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venous [K+] During Hyperbaric Exposure Independent of Changes in pH or O2 Concentration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887" y="2143186"/>
            <a:ext cx="33420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Lamers, Kent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MacLaughlin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Matthew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Marcou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Rudolf Braun, Marlow Eldridge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2187" y="12371601"/>
            <a:ext cx="10211126" cy="745378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183" y="5496223"/>
            <a:ext cx="10211126" cy="60894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45" y="18225577"/>
            <a:ext cx="12120123" cy="12120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45" y="5591568"/>
            <a:ext cx="11527826" cy="1152782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2F63C7F-644E-41DD-8227-ACD6B2A51C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849" y="21624458"/>
            <a:ext cx="13261226" cy="8002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AAFFC-C0A2-4278-80D5-83D66B983E6D}"/>
              </a:ext>
            </a:extLst>
          </p:cNvPr>
          <p:cNvSpPr txBox="1"/>
          <p:nvPr/>
        </p:nvSpPr>
        <p:spPr>
          <a:xfrm>
            <a:off x="1099213" y="16182710"/>
            <a:ext cx="129812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Determine the effect of hyperbaric treatment and concentrated oxygen on venous metabolites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B7EA-E060-4771-A7E0-7241E19E1248}"/>
              </a:ext>
            </a:extLst>
          </p:cNvPr>
          <p:cNvSpPr txBox="1"/>
          <p:nvPr/>
        </p:nvSpPr>
        <p:spPr>
          <a:xfrm>
            <a:off x="29899189" y="21818788"/>
            <a:ext cx="13335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500" dirty="0"/>
              <a:t>Greater increase in plasma potassium in hyperbaric treatment group than concentrated oxygen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500" dirty="0"/>
              <a:t>Possible explanations </a:t>
            </a:r>
          </a:p>
          <a:p>
            <a:pPr marL="2480310" lvl="1" indent="-285750">
              <a:buFont typeface="Arial" panose="020B0604020202020204" pitchFamily="34" charset="0"/>
              <a:buChar char="•"/>
            </a:pPr>
            <a:r>
              <a:rPr lang="en-US" sz="4500" dirty="0"/>
              <a:t>Lack of dietary restriction</a:t>
            </a:r>
          </a:p>
          <a:p>
            <a:pPr marL="2480310" lvl="1" indent="-285750">
              <a:buFont typeface="Arial" panose="020B0604020202020204" pitchFamily="34" charset="0"/>
              <a:buChar char="•"/>
            </a:pPr>
            <a:r>
              <a:rPr lang="en-US" sz="4500" dirty="0"/>
              <a:t>Increased CO2/N2 in chamber</a:t>
            </a:r>
          </a:p>
          <a:p>
            <a:pPr marL="2480310" lvl="1" indent="-285750">
              <a:buFont typeface="Arial" panose="020B0604020202020204" pitchFamily="34" charset="0"/>
              <a:buChar char="•"/>
            </a:pPr>
            <a:r>
              <a:rPr lang="en-US" sz="4500" dirty="0"/>
              <a:t>Affects of increased pressure on vasoconstriction </a:t>
            </a:r>
          </a:p>
        </p:txBody>
      </p:sp>
    </p:spTree>
    <p:extLst>
      <p:ext uri="{BB962C8B-B14F-4D97-AF65-F5344CB8AC3E}">
        <p14:creationId xmlns:p14="http://schemas.microsoft.com/office/powerpoint/2010/main" val="2755782826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1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Engineering1a.potx</Template>
  <TotalTime>1049</TotalTime>
  <Words>130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Times New Roman</vt:lpstr>
      <vt:lpstr>Engineering1a</vt:lpstr>
      <vt:lpstr>PowerPoint Presentation</vt:lpstr>
    </vt:vector>
  </TitlesOfParts>
  <Company>University of Wisconsin - UCOM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Rinehart</dc:creator>
  <cp:lastModifiedBy>jake lamers</cp:lastModifiedBy>
  <cp:revision>103</cp:revision>
  <cp:lastPrinted>2015-07-30T22:01:46Z</cp:lastPrinted>
  <dcterms:created xsi:type="dcterms:W3CDTF">2012-05-01T14:35:08Z</dcterms:created>
  <dcterms:modified xsi:type="dcterms:W3CDTF">2022-03-14T14:57:48Z</dcterms:modified>
</cp:coreProperties>
</file>