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1" r:id="rId6"/>
    <p:sldId id="257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5" d="100"/>
          <a:sy n="85" d="100"/>
        </p:scale>
        <p:origin x="-1792" y="-120"/>
      </p:cViewPr>
      <p:guideLst>
        <p:guide orient="horz" pos="431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6928-9B6E-6344-8753-DB97BF376D9C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A16B-1CAA-A24A-84D6-DB3DFF47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6928-9B6E-6344-8753-DB97BF376D9C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A16B-1CAA-A24A-84D6-DB3DFF47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7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6928-9B6E-6344-8753-DB97BF376D9C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A16B-1CAA-A24A-84D6-DB3DFF47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3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6928-9B6E-6344-8753-DB97BF376D9C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A16B-1CAA-A24A-84D6-DB3DFF47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1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6928-9B6E-6344-8753-DB97BF376D9C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A16B-1CAA-A24A-84D6-DB3DFF47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9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6928-9B6E-6344-8753-DB97BF376D9C}" type="datetimeFigureOut">
              <a:rPr lang="en-US" smtClean="0"/>
              <a:t>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A16B-1CAA-A24A-84D6-DB3DFF47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9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6928-9B6E-6344-8753-DB97BF376D9C}" type="datetimeFigureOut">
              <a:rPr lang="en-US" smtClean="0"/>
              <a:t>2/22/15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A16B-1CAA-A24A-84D6-DB3DFF47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6928-9B6E-6344-8753-DB97BF376D9C}" type="datetimeFigureOut">
              <a:rPr lang="en-US" smtClean="0"/>
              <a:t>2/22/15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A16B-1CAA-A24A-84D6-DB3DFF47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3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6928-9B6E-6344-8753-DB97BF376D9C}" type="datetimeFigureOut">
              <a:rPr lang="en-US" smtClean="0"/>
              <a:t>2/22/15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A16B-1CAA-A24A-84D6-DB3DFF47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6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6928-9B6E-6344-8753-DB97BF376D9C}" type="datetimeFigureOut">
              <a:rPr lang="en-US" smtClean="0"/>
              <a:t>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A16B-1CAA-A24A-84D6-DB3DFF47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1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6928-9B6E-6344-8753-DB97BF376D9C}" type="datetimeFigureOut">
              <a:rPr lang="en-US" smtClean="0"/>
              <a:t>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A16B-1CAA-A24A-84D6-DB3DFF47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7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96928-9B6E-6344-8753-DB97BF376D9C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CA16B-1CAA-A24A-84D6-DB3DFF47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5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762" y="2428507"/>
            <a:ext cx="620544" cy="10967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3601" y="1995598"/>
            <a:ext cx="202038" cy="2034672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77022" y="2428507"/>
            <a:ext cx="620544" cy="10967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9076" y="4079421"/>
            <a:ext cx="102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FE_Latch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24165" y="2428507"/>
            <a:ext cx="620544" cy="1096702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1664" y="4101953"/>
            <a:ext cx="100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ID_Latch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08286" y="4960549"/>
            <a:ext cx="620544" cy="649364"/>
          </a:xfrm>
          <a:prstGeom prst="rect">
            <a:avLst/>
          </a:prstGeom>
          <a:pattFill prst="wdUpDiag">
            <a:fgClr>
              <a:srgbClr val="800000"/>
            </a:fgClr>
            <a:bgClr>
              <a:schemeClr val="bg1"/>
            </a:bgClr>
          </a:patt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40864" y="1995598"/>
            <a:ext cx="202038" cy="2034672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-Down Arrow 12"/>
          <p:cNvSpPr/>
          <p:nvPr/>
        </p:nvSpPr>
        <p:spPr>
          <a:xfrm>
            <a:off x="2385642" y="3529649"/>
            <a:ext cx="245327" cy="14309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59436" y="1914876"/>
            <a:ext cx="835816" cy="2164545"/>
          </a:xfrm>
          <a:prstGeom prst="rect">
            <a:avLst/>
          </a:prstGeom>
          <a:pattFill prst="wdUpDiag">
            <a:fgClr>
              <a:srgbClr val="800000"/>
            </a:fgClr>
            <a:bgClr>
              <a:schemeClr val="bg1"/>
            </a:bgClr>
          </a:patt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2857390" y="2846987"/>
            <a:ext cx="202046" cy="2651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66034" y="2471797"/>
            <a:ext cx="620544" cy="1096702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3895252" y="2904707"/>
            <a:ext cx="245325" cy="22547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060765" y="1995598"/>
            <a:ext cx="202038" cy="2034672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262803" y="2471797"/>
            <a:ext cx="620544" cy="109670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</a:t>
            </a:r>
          </a:p>
          <a:p>
            <a:pPr algn="ctr"/>
            <a:r>
              <a:rPr lang="en-US" dirty="0" smtClean="0"/>
              <a:t>(Q)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883347" y="1995598"/>
            <a:ext cx="202038" cy="2034672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4815440" y="2920903"/>
            <a:ext cx="245325" cy="22547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265778" y="2471797"/>
            <a:ext cx="620544" cy="1096702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BCAST</a:t>
            </a:r>
          </a:p>
          <a:p>
            <a:pPr algn="ctr"/>
            <a:endParaRPr lang="en-US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615157" y="4060437"/>
            <a:ext cx="103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SC_Latch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525796" y="4062211"/>
            <a:ext cx="103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EX_Latch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166003" y="1838630"/>
            <a:ext cx="835816" cy="2164545"/>
          </a:xfrm>
          <a:prstGeom prst="rect">
            <a:avLst/>
          </a:prstGeom>
          <a:pattFill prst="wdUpDiag">
            <a:fgClr>
              <a:srgbClr val="800000"/>
            </a:fgClr>
            <a:bgClr>
              <a:schemeClr val="bg1"/>
            </a:bgClr>
          </a:patt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6900753" y="2886650"/>
            <a:ext cx="245325" cy="22547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265378" y="2465463"/>
            <a:ext cx="725290" cy="1096702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COMMIT</a:t>
            </a:r>
          </a:p>
          <a:p>
            <a:pPr algn="ctr"/>
            <a:endParaRPr lang="en-US" dirty="0" smtClean="0"/>
          </a:p>
        </p:txBody>
      </p:sp>
      <p:sp>
        <p:nvSpPr>
          <p:cNvPr id="32" name="Right Arrow 31"/>
          <p:cNvSpPr/>
          <p:nvPr/>
        </p:nvSpPr>
        <p:spPr>
          <a:xfrm>
            <a:off x="8001819" y="2886631"/>
            <a:ext cx="245325" cy="22547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H="1">
            <a:off x="3059436" y="985475"/>
            <a:ext cx="901953" cy="901953"/>
          </a:xfrm>
          <a:prstGeom prst="rect">
            <a:avLst/>
          </a:prstGeom>
        </p:spPr>
      </p:pic>
      <p:sp>
        <p:nvSpPr>
          <p:cNvPr id="36" name="Bent-Up Arrow 35"/>
          <p:cNvSpPr/>
          <p:nvPr/>
        </p:nvSpPr>
        <p:spPr>
          <a:xfrm rot="16200000">
            <a:off x="4530888" y="437599"/>
            <a:ext cx="1351515" cy="2822449"/>
          </a:xfrm>
          <a:prstGeom prst="bentUpArrow">
            <a:avLst>
              <a:gd name="adj1" fmla="val 4589"/>
              <a:gd name="adj2" fmla="val 8984"/>
              <a:gd name="adj3" fmla="val 22864"/>
            </a:avLst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220060" y="5102133"/>
            <a:ext cx="5687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RAT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34659" y="2855093"/>
            <a:ext cx="646331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REST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97766" y="2760848"/>
            <a:ext cx="595035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ROB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26343" y="303040"/>
            <a:ext cx="5519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Lab 3: Out of Order Pipeline</a:t>
            </a:r>
            <a:endParaRPr lang="en-US" sz="3600" b="1" dirty="0"/>
          </a:p>
        </p:txBody>
      </p:sp>
      <p:sp>
        <p:nvSpPr>
          <p:cNvPr id="41" name="Rectangle 40"/>
          <p:cNvSpPr/>
          <p:nvPr/>
        </p:nvSpPr>
        <p:spPr>
          <a:xfrm>
            <a:off x="4574659" y="4766316"/>
            <a:ext cx="4502550" cy="2030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LEGEND: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RAT: Register Alias Table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REST: Reservation Station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ROB: </a:t>
            </a:r>
            <a:r>
              <a:rPr lang="en-US" dirty="0" err="1" smtClean="0">
                <a:solidFill>
                  <a:schemeClr val="tx1"/>
                </a:solidFill>
              </a:rPr>
              <a:t>ReOrder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Bufer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Solid boxes are pipeline stage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Dashed boxes are latches or structures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Boxes in </a:t>
            </a:r>
            <a:r>
              <a:rPr lang="en-US" dirty="0" smtClean="0">
                <a:solidFill>
                  <a:srgbClr val="800000"/>
                </a:solidFill>
              </a:rPr>
              <a:t>RED </a:t>
            </a:r>
            <a:r>
              <a:rPr lang="en-US" dirty="0" smtClean="0">
                <a:solidFill>
                  <a:schemeClr val="tx1"/>
                </a:solidFill>
              </a:rPr>
              <a:t>to be coded by the students</a:t>
            </a:r>
          </a:p>
        </p:txBody>
      </p:sp>
    </p:spTree>
    <p:extLst>
      <p:ext uri="{BB962C8B-B14F-4D97-AF65-F5344CB8AC3E}">
        <p14:creationId xmlns:p14="http://schemas.microsoft.com/office/powerpoint/2010/main" val="2563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31322" y="303040"/>
            <a:ext cx="7261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New UNIT: Register Alias Table (RAT)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8034023" y="430453"/>
            <a:ext cx="620544" cy="649364"/>
          </a:xfrm>
          <a:prstGeom prst="rect">
            <a:avLst/>
          </a:prstGeom>
          <a:pattFill prst="wdUpDiag">
            <a:fgClr>
              <a:srgbClr val="800000"/>
            </a:fgClr>
            <a:bgClr>
              <a:schemeClr val="bg1"/>
            </a:bgClr>
          </a:patt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45797" y="572037"/>
            <a:ext cx="5687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RAT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6176" y="1884081"/>
            <a:ext cx="403412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9588" y="1884081"/>
            <a:ext cx="1016000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PRF_ID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6176" y="2242669"/>
            <a:ext cx="403412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9588" y="2242669"/>
            <a:ext cx="1016000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PRF_ID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6176" y="2604245"/>
            <a:ext cx="403412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39588" y="2604245"/>
            <a:ext cx="1016000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PRF_ID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6176" y="2962833"/>
            <a:ext cx="403412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39588" y="2962833"/>
            <a:ext cx="1016000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PRF_ID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82631" y="1573022"/>
            <a:ext cx="676339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Each entry has a valid bit and the id of the physical register</a:t>
            </a:r>
          </a:p>
          <a:p>
            <a:endParaRPr lang="en-US" sz="2000" dirty="0"/>
          </a:p>
          <a:p>
            <a:r>
              <a:rPr lang="en-US" sz="2000" dirty="0" smtClean="0"/>
              <a:t>In our case, the physical register is embedded in the ROB, so</a:t>
            </a:r>
          </a:p>
          <a:p>
            <a:r>
              <a:rPr lang="en-US" sz="2000" dirty="0" smtClean="0"/>
              <a:t>The RAT maps the destination register to the ROB entry.</a:t>
            </a:r>
          </a:p>
          <a:p>
            <a:endParaRPr lang="en-US" sz="2000" dirty="0"/>
          </a:p>
          <a:p>
            <a:r>
              <a:rPr lang="en-US" sz="2000" dirty="0" smtClean="0"/>
              <a:t>If the RAT entry is invalid, then the register is not renamed</a:t>
            </a:r>
          </a:p>
          <a:p>
            <a:r>
              <a:rPr lang="en-US" sz="2000" dirty="0" smtClean="0"/>
              <a:t>And the value can be read from the Architecture Register File </a:t>
            </a:r>
          </a:p>
          <a:p>
            <a:r>
              <a:rPr lang="en-US" sz="2000" dirty="0" smtClean="0"/>
              <a:t>(ARF) right away.</a:t>
            </a:r>
          </a:p>
          <a:p>
            <a:endParaRPr lang="en-US" sz="2000" dirty="0"/>
          </a:p>
          <a:p>
            <a:r>
              <a:rPr lang="en-US" sz="2000" dirty="0" smtClean="0"/>
              <a:t>The number of entries in RAT is equal the number of ARF </a:t>
            </a:r>
            <a:r>
              <a:rPr lang="en-US" sz="2000" dirty="0" err="1" smtClean="0"/>
              <a:t>regs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The RAT needs to provide three functions: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Getting the PRF corresponding to ARF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Setting the PRF for a given ARF entry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Resetting the mapping for a given ARF entry (on retirement)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336176" y="3324407"/>
            <a:ext cx="403412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39588" y="3324407"/>
            <a:ext cx="1016000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PRF_ID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6176" y="3682995"/>
            <a:ext cx="403412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39588" y="3682995"/>
            <a:ext cx="1016000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PRF_ID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36176" y="4044571"/>
            <a:ext cx="403412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39588" y="4044571"/>
            <a:ext cx="1016000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PRF_ID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36176" y="4403159"/>
            <a:ext cx="403412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39588" y="4403159"/>
            <a:ext cx="1016000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PRF_ID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6176" y="1884081"/>
            <a:ext cx="1419412" cy="2877666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82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31322" y="303040"/>
            <a:ext cx="7444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New UNIT: Reservation Station (REST)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2405529" y="1167140"/>
            <a:ext cx="403412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848" y="1914197"/>
            <a:ext cx="872546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Each entry has a valid bit, scheduled bit, tags for two sources (SRC1tag</a:t>
            </a:r>
          </a:p>
          <a:p>
            <a:r>
              <a:rPr lang="en-US" sz="2000" dirty="0" smtClean="0"/>
              <a:t>And SRC2tag) and if the two inputs are ready.</a:t>
            </a:r>
          </a:p>
          <a:p>
            <a:endParaRPr lang="en-US" sz="2000" dirty="0" smtClean="0"/>
          </a:p>
          <a:p>
            <a:r>
              <a:rPr lang="en-US" sz="2000" dirty="0" smtClean="0"/>
              <a:t>When a valid entry has both R1 and R2 as true, it can be scheduled. Once</a:t>
            </a:r>
            <a:endParaRPr lang="en-US" sz="2000" dirty="0"/>
          </a:p>
          <a:p>
            <a:r>
              <a:rPr lang="en-US" sz="2000" dirty="0" smtClean="0"/>
              <a:t>an entry gets scheduled S=1. Note that a scheduled entry does not leave REST.</a:t>
            </a:r>
          </a:p>
          <a:p>
            <a:r>
              <a:rPr lang="en-US" sz="2000" dirty="0" smtClean="0"/>
              <a:t>It leaves the REST only when it finishes execution and is in BCAST stage</a:t>
            </a:r>
          </a:p>
          <a:p>
            <a:endParaRPr lang="en-US" sz="2000" dirty="0"/>
          </a:p>
          <a:p>
            <a:r>
              <a:rPr lang="en-US" sz="2000" dirty="0" smtClean="0"/>
              <a:t>The REST needs to provide the following functions: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Check if there is space in the REST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Ability to insert an entry in the REST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Ability to wakeup waiting instructions on a matching broadcast (and mark R=1)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Ability to schedule (changing from S=0 to S=1)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Ability to remove instructions from the REST </a:t>
            </a:r>
          </a:p>
        </p:txBody>
      </p:sp>
      <p:sp>
        <p:nvSpPr>
          <p:cNvPr id="8" name="Rectangle 7"/>
          <p:cNvSpPr/>
          <p:nvPr/>
        </p:nvSpPr>
        <p:spPr>
          <a:xfrm>
            <a:off x="2405529" y="1138750"/>
            <a:ext cx="3884706" cy="415134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124495" y="78125"/>
            <a:ext cx="721554" cy="1520582"/>
          </a:xfrm>
          <a:prstGeom prst="rect">
            <a:avLst/>
          </a:prstGeom>
          <a:pattFill prst="wdUpDiag">
            <a:fgClr>
              <a:srgbClr val="800000"/>
            </a:fgClr>
            <a:bgClr>
              <a:schemeClr val="bg1"/>
            </a:bgClr>
          </a:patt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54377" y="594980"/>
            <a:ext cx="646331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REST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08941" y="1167140"/>
            <a:ext cx="403412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212352" y="1167140"/>
            <a:ext cx="1030941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SRC1tag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751293" y="1167140"/>
            <a:ext cx="1030941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SRC2tag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243292" y="1167140"/>
            <a:ext cx="508001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782234" y="1167140"/>
            <a:ext cx="508001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5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31322" y="303040"/>
            <a:ext cx="6478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New UNIT: </a:t>
            </a:r>
            <a:r>
              <a:rPr lang="en-US" sz="3600" b="1" dirty="0" err="1" smtClean="0"/>
              <a:t>ReOrder</a:t>
            </a:r>
            <a:r>
              <a:rPr lang="en-US" sz="3600" b="1" dirty="0" smtClean="0"/>
              <a:t> Buffer (ROB)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2405529" y="987846"/>
            <a:ext cx="403412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1322" y="1467691"/>
            <a:ext cx="8712642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Each entry has a valid bit, ready bit, and instruction info (for destination </a:t>
            </a:r>
            <a:r>
              <a:rPr lang="en-US" sz="2000" dirty="0" err="1" smtClean="0"/>
              <a:t>reg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r>
              <a:rPr lang="en-US" sz="2000" dirty="0" smtClean="0"/>
              <a:t>The ROB contains a head pointer (pointing to oldest uncommitted instruction) &amp;</a:t>
            </a:r>
          </a:p>
          <a:p>
            <a:r>
              <a:rPr lang="en-US" sz="2000" dirty="0" smtClean="0"/>
              <a:t>a tail pointer (pointing to where a new instruction can be written to)</a:t>
            </a:r>
          </a:p>
          <a:p>
            <a:endParaRPr lang="en-US" sz="2000" dirty="0" smtClean="0"/>
          </a:p>
          <a:p>
            <a:r>
              <a:rPr lang="en-US" sz="2000" dirty="0" smtClean="0"/>
              <a:t>When a entry is allocated to the ROB, the tail moves.  The entry is marked</a:t>
            </a:r>
          </a:p>
          <a:p>
            <a:r>
              <a:rPr lang="en-US" sz="2000" dirty="0" smtClean="0"/>
              <a:t>as valid (V=1) but not ready (R=0).  When an instruction completes execution and</a:t>
            </a:r>
          </a:p>
          <a:p>
            <a:r>
              <a:rPr lang="en-US" sz="2000" dirty="0" smtClean="0"/>
              <a:t>Reaches BCAST stage, the ROB entry is marked as ready (R=1).  In commit stage, if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he oldest entry is valid and ready, it is removed from the ROB and committed.</a:t>
            </a:r>
          </a:p>
          <a:p>
            <a:endParaRPr lang="en-US" sz="2000" dirty="0"/>
          </a:p>
          <a:p>
            <a:r>
              <a:rPr lang="en-US" sz="2000" dirty="0" smtClean="0"/>
              <a:t>The ROB needs to provide the following functions: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Check if there is space in the ROB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Ability to insert an entry in the ROB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Ability to mark the ROB entry as ready (from BCAST stage)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Ability to read a valid and ready ROB entry (from RENAME stage)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Ability to check if the head entry is valid and ready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Remove the head entry if it is valid and ready</a:t>
            </a:r>
          </a:p>
        </p:txBody>
      </p:sp>
      <p:sp>
        <p:nvSpPr>
          <p:cNvPr id="8" name="Rectangle 7"/>
          <p:cNvSpPr/>
          <p:nvPr/>
        </p:nvSpPr>
        <p:spPr>
          <a:xfrm>
            <a:off x="2405529" y="959456"/>
            <a:ext cx="1837764" cy="386978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402413" y="78125"/>
            <a:ext cx="721554" cy="1520582"/>
          </a:xfrm>
          <a:prstGeom prst="rect">
            <a:avLst/>
          </a:prstGeom>
          <a:pattFill prst="wdUpDiag">
            <a:fgClr>
              <a:srgbClr val="800000"/>
            </a:fgClr>
            <a:bgClr>
              <a:schemeClr val="bg1"/>
            </a:bgClr>
          </a:patt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462177" y="594980"/>
            <a:ext cx="600119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ROB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08941" y="987846"/>
            <a:ext cx="403412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212352" y="987846"/>
            <a:ext cx="1030941" cy="358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InstInfo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7912859" y="78125"/>
            <a:ext cx="489554" cy="224915"/>
          </a:xfrm>
          <a:prstGeom prst="rightArrow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7912859" y="1300813"/>
            <a:ext cx="489554" cy="224915"/>
          </a:xfrm>
          <a:prstGeom prst="rightArrow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255448" y="-10721"/>
            <a:ext cx="71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90317" y="122937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91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500263" y="303040"/>
            <a:ext cx="4777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Known Stages: IF, ID, EX</a:t>
            </a:r>
            <a:endParaRPr 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16380" y="1238695"/>
            <a:ext cx="8674169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Instruction FETCH (IF)</a:t>
            </a:r>
            <a:r>
              <a:rPr lang="en-US" dirty="0" smtClean="0"/>
              <a:t>:  Responsible for fetching the instruction and passing</a:t>
            </a:r>
            <a:br>
              <a:rPr lang="en-US" dirty="0" smtClean="0"/>
            </a:br>
            <a:r>
              <a:rPr lang="en-US" dirty="0" smtClean="0"/>
              <a:t> it to the decode stage.  Note that we are assuming perfect branch prediction.</a:t>
            </a:r>
          </a:p>
          <a:p>
            <a:r>
              <a:rPr lang="en-US" dirty="0" smtClean="0"/>
              <a:t>So, we do not need to account for control flow stalls.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Instruction DECODE (ID)</a:t>
            </a:r>
            <a:r>
              <a:rPr lang="en-US" dirty="0" smtClean="0"/>
              <a:t>:  Responsible for decoding the instruction and passing</a:t>
            </a:r>
            <a:br>
              <a:rPr lang="en-US" dirty="0" smtClean="0"/>
            </a:br>
            <a:r>
              <a:rPr lang="en-US" dirty="0" smtClean="0"/>
              <a:t> it to the rename stage.  Note that we are not doing dependency check in this stage.</a:t>
            </a:r>
          </a:p>
          <a:p>
            <a:r>
              <a:rPr lang="en-US" dirty="0" smtClean="0"/>
              <a:t>Dependencies are taken care of later in the pipeline.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Execution Stage (EXE):</a:t>
            </a:r>
            <a:r>
              <a:rPr lang="en-US" dirty="0" smtClean="0"/>
              <a:t> </a:t>
            </a:r>
            <a:r>
              <a:rPr lang="en-US" dirty="0" smtClean="0"/>
              <a:t>The EXE stage takes the instruction from the </a:t>
            </a:r>
            <a:r>
              <a:rPr lang="en-US" dirty="0" err="1" smtClean="0"/>
              <a:t>SC_latch</a:t>
            </a:r>
            <a:r>
              <a:rPr lang="en-US" dirty="0" smtClean="0"/>
              <a:t> and transfers</a:t>
            </a:r>
          </a:p>
          <a:p>
            <a:r>
              <a:rPr lang="en-US" dirty="0" smtClean="0"/>
              <a:t>It to the </a:t>
            </a:r>
            <a:r>
              <a:rPr lang="en-US" dirty="0" err="1" smtClean="0"/>
              <a:t>EX_latch</a:t>
            </a:r>
            <a:r>
              <a:rPr lang="en-US" dirty="0" smtClean="0"/>
              <a:t>.  However, we also need to support multi-cycle instructions.  The way </a:t>
            </a:r>
            <a:br>
              <a:rPr lang="en-US" dirty="0" smtClean="0"/>
            </a:br>
            <a:r>
              <a:rPr lang="en-US" dirty="0" smtClean="0"/>
              <a:t>we handle this is by having a waiting queue (EXEQ) that buffers waiting instruction and </a:t>
            </a:r>
          </a:p>
          <a:p>
            <a:r>
              <a:rPr lang="en-US" dirty="0" smtClean="0"/>
              <a:t>Tracks their wait times. Once th</a:t>
            </a:r>
            <a:r>
              <a:rPr lang="en-US" dirty="0" smtClean="0"/>
              <a:t>e wait time of the instructions get reduced to zero these</a:t>
            </a:r>
          </a:p>
          <a:p>
            <a:r>
              <a:rPr lang="en-US" dirty="0" smtClean="0"/>
              <a:t>Instructions a</a:t>
            </a:r>
            <a:r>
              <a:rPr lang="en-US" dirty="0" smtClean="0"/>
              <a:t>re transferred to the </a:t>
            </a:r>
            <a:r>
              <a:rPr lang="en-US" dirty="0" err="1" smtClean="0"/>
              <a:t>SC_latch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800000"/>
                </a:solidFill>
              </a:rPr>
              <a:t>NOTE:  Our code base will already have the above three stages implemented.  So, you</a:t>
            </a:r>
            <a:br>
              <a:rPr lang="en-US" dirty="0" smtClean="0">
                <a:solidFill>
                  <a:srgbClr val="800000"/>
                </a:solidFill>
              </a:rPr>
            </a:br>
            <a:r>
              <a:rPr lang="en-US" dirty="0" smtClean="0">
                <a:solidFill>
                  <a:srgbClr val="800000"/>
                </a:solidFill>
              </a:rPr>
              <a:t>will need to focus on </a:t>
            </a:r>
            <a:r>
              <a:rPr lang="en-US" smtClean="0">
                <a:solidFill>
                  <a:srgbClr val="800000"/>
                </a:solidFill>
              </a:rPr>
              <a:t>implementing only the </a:t>
            </a:r>
            <a:r>
              <a:rPr lang="en-US" dirty="0" smtClean="0">
                <a:solidFill>
                  <a:srgbClr val="800000"/>
                </a:solidFill>
              </a:rPr>
              <a:t>stages new to the out-of-order pipeline.</a:t>
            </a:r>
          </a:p>
        </p:txBody>
      </p:sp>
    </p:spTree>
    <p:extLst>
      <p:ext uri="{BB962C8B-B14F-4D97-AF65-F5344CB8AC3E}">
        <p14:creationId xmlns:p14="http://schemas.microsoft.com/office/powerpoint/2010/main" val="903737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500263" y="303040"/>
            <a:ext cx="8210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New Stage: Rename </a:t>
            </a:r>
            <a:r>
              <a:rPr lang="en-US" sz="3600" b="1" dirty="0" smtClean="0"/>
              <a:t>(RN) </a:t>
            </a:r>
            <a:r>
              <a:rPr lang="en-US" sz="3600" b="1" dirty="0" smtClean="0"/>
              <a:t>and </a:t>
            </a:r>
            <a:r>
              <a:rPr lang="en-US" sz="3600" b="1" dirty="0" err="1" smtClean="0"/>
              <a:t>Reg</a:t>
            </a:r>
            <a:r>
              <a:rPr lang="en-US" sz="3600" b="1" dirty="0" smtClean="0"/>
              <a:t> Read</a:t>
            </a:r>
            <a:endParaRPr lang="en-US" sz="3600" b="1" dirty="0"/>
          </a:p>
        </p:txBody>
      </p:sp>
      <p:sp>
        <p:nvSpPr>
          <p:cNvPr id="33" name="Rectangle 32"/>
          <p:cNvSpPr/>
          <p:nvPr/>
        </p:nvSpPr>
        <p:spPr>
          <a:xfrm>
            <a:off x="665590" y="2727327"/>
            <a:ext cx="620544" cy="1096702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96758" y="1940931"/>
            <a:ext cx="754565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to first check: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Access the ROB to obtain an entry where to place this </a:t>
            </a:r>
            <a:r>
              <a:rPr lang="en-US" dirty="0" err="1" smtClean="0"/>
              <a:t>inst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Access the REST to obtain an entry where to place this </a:t>
            </a:r>
            <a:r>
              <a:rPr lang="en-US" dirty="0" err="1" smtClean="0"/>
              <a:t>inst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(1) and (2) completes:</a:t>
            </a:r>
          </a:p>
          <a:p>
            <a:pPr marL="342900" indent="-342900">
              <a:buAutoNum type="arabicPeriod"/>
            </a:pPr>
            <a:r>
              <a:rPr lang="en-US" dirty="0" smtClean="0"/>
              <a:t>Get remapped value of sources using RAT</a:t>
            </a:r>
          </a:p>
          <a:p>
            <a:pPr marL="342900" indent="-342900">
              <a:buAutoNum type="arabicPeriod"/>
            </a:pPr>
            <a:r>
              <a:rPr lang="en-US" dirty="0" smtClean="0"/>
              <a:t>Update the RAT with destination register remap</a:t>
            </a:r>
          </a:p>
          <a:p>
            <a:pPr marL="342900" indent="-342900">
              <a:buAutoNum type="arabicPeriod"/>
            </a:pPr>
            <a:r>
              <a:rPr lang="en-US" dirty="0" smtClean="0"/>
              <a:t>If the value can be obtained from the ARF/ROB , mark the sources as ready </a:t>
            </a:r>
          </a:p>
          <a:p>
            <a:pPr marL="342900" indent="-342900">
              <a:buAutoNum type="arabicPeriod"/>
            </a:pPr>
            <a:r>
              <a:rPr lang="en-US" dirty="0" smtClean="0"/>
              <a:t>Insert instruction in REST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73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500263" y="303040"/>
            <a:ext cx="5046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New Stage: Schedule (SC)</a:t>
            </a:r>
            <a:endParaRPr lang="en-US" sz="3600" b="1" dirty="0"/>
          </a:p>
        </p:txBody>
      </p:sp>
      <p:sp>
        <p:nvSpPr>
          <p:cNvPr id="33" name="Rectangle 32"/>
          <p:cNvSpPr/>
          <p:nvPr/>
        </p:nvSpPr>
        <p:spPr>
          <a:xfrm>
            <a:off x="665590" y="2727327"/>
            <a:ext cx="620544" cy="1096702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</a:t>
            </a:r>
          </a:p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89474" y="1587334"/>
            <a:ext cx="635176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will implement two scheduling policies: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b="1" dirty="0" smtClean="0"/>
              <a:t>In order</a:t>
            </a:r>
          </a:p>
          <a:p>
            <a:r>
              <a:rPr lang="en-US" dirty="0" smtClean="0"/>
              <a:t>Check if the oldest instruction in REST is ready (and unscheduled).</a:t>
            </a:r>
          </a:p>
          <a:p>
            <a:r>
              <a:rPr lang="en-US" dirty="0" smtClean="0"/>
              <a:t>If yes, schedule it</a:t>
            </a:r>
          </a:p>
          <a:p>
            <a:r>
              <a:rPr lang="en-US" dirty="0" smtClean="0"/>
              <a:t>If not, stall</a:t>
            </a:r>
          </a:p>
          <a:p>
            <a:endParaRPr lang="en-US" dirty="0"/>
          </a:p>
          <a:p>
            <a:endParaRPr lang="en-US" dirty="0" smtClean="0"/>
          </a:p>
          <a:p>
            <a:pPr marL="342900" indent="-342900">
              <a:buAutoNum type="arabicPeriod" startAt="2"/>
            </a:pPr>
            <a:r>
              <a:rPr lang="en-US" b="1" dirty="0" smtClean="0"/>
              <a:t>Out of Order</a:t>
            </a:r>
          </a:p>
          <a:p>
            <a:r>
              <a:rPr lang="en-US" dirty="0" smtClean="0"/>
              <a:t>Obtain a list of all instructions for which both sources are ready,</a:t>
            </a:r>
          </a:p>
          <a:p>
            <a:r>
              <a:rPr lang="en-US" dirty="0" smtClean="0"/>
              <a:t>And the instruction is unscheduled.</a:t>
            </a:r>
          </a:p>
          <a:p>
            <a:r>
              <a:rPr lang="en-US" dirty="0" smtClean="0"/>
              <a:t>Find the oldest instruction in this list and schedule it</a:t>
            </a:r>
          </a:p>
        </p:txBody>
      </p:sp>
    </p:spTree>
    <p:extLst>
      <p:ext uri="{BB962C8B-B14F-4D97-AF65-F5344CB8AC3E}">
        <p14:creationId xmlns:p14="http://schemas.microsoft.com/office/powerpoint/2010/main" val="1769585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500263" y="303040"/>
            <a:ext cx="5884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New Stage: Broadcast(BCAST)</a:t>
            </a:r>
            <a:endParaRPr lang="en-US" sz="3600" b="1" dirty="0"/>
          </a:p>
        </p:txBody>
      </p:sp>
      <p:sp>
        <p:nvSpPr>
          <p:cNvPr id="33" name="Rectangle 32"/>
          <p:cNvSpPr/>
          <p:nvPr/>
        </p:nvSpPr>
        <p:spPr>
          <a:xfrm>
            <a:off x="434694" y="2727327"/>
            <a:ext cx="620544" cy="1096702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BCAST</a:t>
            </a:r>
          </a:p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56544" y="1587334"/>
            <a:ext cx="764276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Broadcast stage is responsible for the following:</a:t>
            </a:r>
          </a:p>
          <a:p>
            <a:endParaRPr lang="en-US" dirty="0"/>
          </a:p>
          <a:p>
            <a:r>
              <a:rPr lang="en-US" dirty="0" smtClean="0"/>
              <a:t>For all instructions out of the EX stage (note these can be more than </a:t>
            </a:r>
            <a:r>
              <a:rPr lang="en-US" dirty="0" err="1" smtClean="0"/>
              <a:t>pipewidth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b="1" dirty="0" smtClean="0"/>
              <a:t>Broadcast the results to all the entries in the REST</a:t>
            </a:r>
          </a:p>
          <a:p>
            <a:r>
              <a:rPr lang="en-US" dirty="0" smtClean="0"/>
              <a:t>This should wake up any sources waiting for this particular tag</a:t>
            </a:r>
          </a:p>
          <a:p>
            <a:endParaRPr lang="en-US" dirty="0"/>
          </a:p>
          <a:p>
            <a:endParaRPr lang="en-US" dirty="0" smtClean="0"/>
          </a:p>
          <a:p>
            <a:pPr marL="342900" indent="-342900">
              <a:buAutoNum type="arabicPeriod" startAt="2"/>
            </a:pPr>
            <a:r>
              <a:rPr lang="en-US" b="1" dirty="0" smtClean="0"/>
              <a:t>Mark the ROB entry as ready</a:t>
            </a:r>
          </a:p>
          <a:p>
            <a:pPr marL="342900" indent="-342900">
              <a:buAutoNum type="arabicPeriod" startAt="2"/>
            </a:pPr>
            <a:endParaRPr lang="en-US" b="1" dirty="0"/>
          </a:p>
          <a:p>
            <a:pPr marL="342900" indent="-342900">
              <a:buAutoNum type="arabicPeriod" startAt="2"/>
            </a:pPr>
            <a:r>
              <a:rPr lang="en-US" b="1" dirty="0" smtClean="0"/>
              <a:t>Remove the entry from the reservation station (REST)</a:t>
            </a:r>
          </a:p>
        </p:txBody>
      </p:sp>
    </p:spTree>
    <p:extLst>
      <p:ext uri="{BB962C8B-B14F-4D97-AF65-F5344CB8AC3E}">
        <p14:creationId xmlns:p14="http://schemas.microsoft.com/office/powerpoint/2010/main" val="3081675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500263" y="303040"/>
            <a:ext cx="417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New Stage: COMMIT</a:t>
            </a:r>
            <a:endParaRPr lang="en-US" sz="3600" b="1" dirty="0"/>
          </a:p>
        </p:txBody>
      </p:sp>
      <p:sp>
        <p:nvSpPr>
          <p:cNvPr id="33" name="Rectangle 32"/>
          <p:cNvSpPr/>
          <p:nvPr/>
        </p:nvSpPr>
        <p:spPr>
          <a:xfrm>
            <a:off x="434694" y="2010151"/>
            <a:ext cx="805424" cy="1096702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</a:t>
            </a:r>
          </a:p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56544" y="1587334"/>
            <a:ext cx="75257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commit stage is responsible for the following:</a:t>
            </a:r>
          </a:p>
          <a:p>
            <a:endParaRPr lang="en-US" dirty="0"/>
          </a:p>
          <a:p>
            <a:r>
              <a:rPr lang="en-US" dirty="0" smtClean="0"/>
              <a:t>Check the head of the ROB to see if the head of the ROB is ready</a:t>
            </a:r>
          </a:p>
          <a:p>
            <a:endParaRPr lang="en-US" dirty="0"/>
          </a:p>
          <a:p>
            <a:r>
              <a:rPr lang="en-US" dirty="0" smtClean="0"/>
              <a:t>If yes, commit that instruction, update the stats, halt the pipeline if need be</a:t>
            </a:r>
          </a:p>
          <a:p>
            <a:endParaRPr lang="en-US" dirty="0"/>
          </a:p>
          <a:p>
            <a:r>
              <a:rPr lang="en-US" dirty="0" smtClean="0"/>
              <a:t>Also, remove the instruction from the ROB, which will increment the ROB head</a:t>
            </a:r>
          </a:p>
        </p:txBody>
      </p:sp>
    </p:spTree>
    <p:extLst>
      <p:ext uri="{BB962C8B-B14F-4D97-AF65-F5344CB8AC3E}">
        <p14:creationId xmlns:p14="http://schemas.microsoft.com/office/powerpoint/2010/main" val="3930657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880</Words>
  <Application>Microsoft Macintosh PowerPoint</Application>
  <PresentationFormat>On-screen Show (4:3)</PresentationFormat>
  <Paragraphs>165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Moin Qureshi</dc:creator>
  <cp:lastModifiedBy>Moin Qureshi</cp:lastModifiedBy>
  <cp:revision>14</cp:revision>
  <dcterms:created xsi:type="dcterms:W3CDTF">2015-02-22T06:21:40Z</dcterms:created>
  <dcterms:modified xsi:type="dcterms:W3CDTF">2015-02-22T21:15:29Z</dcterms:modified>
</cp:coreProperties>
</file>