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4" r:id="rId6"/>
    <p:sldId id="265" r:id="rId7"/>
    <p:sldId id="261" r:id="rId8"/>
    <p:sldId id="262" r:id="rId9"/>
    <p:sldId id="263" r:id="rId10"/>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4C4980-D166-4200-8C93-339AD1B949F1}" v="4" dt="2021-10-12T03:04:54.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56"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T X" userId="9b36cdbd78d563b5" providerId="LiveId" clId="{524C4980-D166-4200-8C93-339AD1B949F1}"/>
    <pc:docChg chg="modSld">
      <pc:chgData name="SarT X" userId="9b36cdbd78d563b5" providerId="LiveId" clId="{524C4980-D166-4200-8C93-339AD1B949F1}" dt="2021-10-12T03:04:59.998" v="61" actId="20577"/>
      <pc:docMkLst>
        <pc:docMk/>
      </pc:docMkLst>
      <pc:sldChg chg="modSp mod">
        <pc:chgData name="SarT X" userId="9b36cdbd78d563b5" providerId="LiveId" clId="{524C4980-D166-4200-8C93-339AD1B949F1}" dt="2021-10-11T22:21:30.373" v="11" actId="20577"/>
        <pc:sldMkLst>
          <pc:docMk/>
          <pc:sldMk cId="2461195955" sldId="259"/>
        </pc:sldMkLst>
        <pc:spChg chg="mod">
          <ac:chgData name="SarT X" userId="9b36cdbd78d563b5" providerId="LiveId" clId="{524C4980-D166-4200-8C93-339AD1B949F1}" dt="2021-10-11T22:21:30.373" v="11" actId="20577"/>
          <ac:spMkLst>
            <pc:docMk/>
            <pc:sldMk cId="2461195955" sldId="259"/>
            <ac:spMk id="3" creationId="{65E60459-77CA-4FFD-8E98-F26E1618E730}"/>
          </ac:spMkLst>
        </pc:spChg>
      </pc:sldChg>
      <pc:sldChg chg="modSp mod">
        <pc:chgData name="SarT X" userId="9b36cdbd78d563b5" providerId="LiveId" clId="{524C4980-D166-4200-8C93-339AD1B949F1}" dt="2021-10-12T03:04:59.998" v="61" actId="20577"/>
        <pc:sldMkLst>
          <pc:docMk/>
          <pc:sldMk cId="4064870696" sldId="263"/>
        </pc:sldMkLst>
        <pc:spChg chg="mod">
          <ac:chgData name="SarT X" userId="9b36cdbd78d563b5" providerId="LiveId" clId="{524C4980-D166-4200-8C93-339AD1B949F1}" dt="2021-10-12T03:04:59.998" v="61" actId="20577"/>
          <ac:spMkLst>
            <pc:docMk/>
            <pc:sldMk cId="4064870696" sldId="263"/>
            <ac:spMk id="4" creationId="{5F6EA83E-959E-4923-AE98-1F9A288672C3}"/>
          </ac:spMkLst>
        </pc:spChg>
      </pc:sldChg>
      <pc:sldChg chg="modSp mod">
        <pc:chgData name="SarT X" userId="9b36cdbd78d563b5" providerId="LiveId" clId="{524C4980-D166-4200-8C93-339AD1B949F1}" dt="2021-10-12T01:56:27.582" v="57" actId="20577"/>
        <pc:sldMkLst>
          <pc:docMk/>
          <pc:sldMk cId="2068806749" sldId="264"/>
        </pc:sldMkLst>
        <pc:spChg chg="mod">
          <ac:chgData name="SarT X" userId="9b36cdbd78d563b5" providerId="LiveId" clId="{524C4980-D166-4200-8C93-339AD1B949F1}" dt="2021-10-12T01:56:27.582" v="57" actId="20577"/>
          <ac:spMkLst>
            <pc:docMk/>
            <pc:sldMk cId="2068806749" sldId="264"/>
            <ac:spMk id="3" creationId="{D697B222-D101-40CB-9A2A-DB3DE7F78981}"/>
          </ac:spMkLst>
        </pc:spChg>
      </pc:sldChg>
      <pc:sldChg chg="modSp mod">
        <pc:chgData name="SarT X" userId="9b36cdbd78d563b5" providerId="LiveId" clId="{524C4980-D166-4200-8C93-339AD1B949F1}" dt="2021-10-11T22:17:33.269" v="9" actId="948"/>
        <pc:sldMkLst>
          <pc:docMk/>
          <pc:sldMk cId="976699808" sldId="265"/>
        </pc:sldMkLst>
        <pc:spChg chg="mod">
          <ac:chgData name="SarT X" userId="9b36cdbd78d563b5" providerId="LiveId" clId="{524C4980-D166-4200-8C93-339AD1B949F1}" dt="2021-10-11T22:17:33.269" v="9" actId="948"/>
          <ac:spMkLst>
            <pc:docMk/>
            <pc:sldMk cId="976699808" sldId="265"/>
            <ac:spMk id="3" creationId="{D697B222-D101-40CB-9A2A-DB3DE7F789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F850-F1C5-4B25-AB89-06E20398FC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2E2F86-C348-4CD4-95D6-68C885CF0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26070-926B-4644-BAA2-4416645BB72E}"/>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DA565532-41A8-4C3A-849B-7E4FDC19B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339D1-343C-4A74-9E5B-5F5B39CF7DED}"/>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336127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6319-E7ED-4151-A687-DD712F27F8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AF4EBD-1E9C-479E-869D-5168755283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9432B-F1F5-4C0F-89AE-C593DBBF5217}"/>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B3CDB92B-A7A8-452B-BF58-8B3E84C3A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FD45A-7B1C-4BB8-8E8B-4C6676E46225}"/>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65842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32E0F-BC1B-4AA7-8F49-5824418C07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7205F9-3F38-4F67-9487-D72319DFC0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7E9CD-6DF4-4B8D-A192-4CDC688443D7}"/>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1F41D84C-6A31-48C1-B0AD-77DC4DB9B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F4290-D842-46B3-844A-61EE369B0CF6}"/>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280041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0D9E-6ACC-436B-ADE9-F537368B4A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B6A0C-3A8B-43B1-A745-91CBF80CA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51B80-D122-4DE6-9DCE-63E2C1A1B7E7}"/>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3CBD4545-04BA-453B-B7AD-B3BADC5A7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A43D2-2EF7-4DF4-8619-F7CADDD8BE87}"/>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181540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E3BF-7634-46D6-A318-FA721CD437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8DF00E-104A-4F35-9589-CE5DEB1B2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5D5026-1391-4B52-994B-DEA5208C8FF8}"/>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B6886812-500F-432E-B531-06D1788CE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5EB0E-5263-4820-ABFD-5569D20E5BA7}"/>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1079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6DD9-FACE-4C2F-8440-FDD7FA79AF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2DA660-9B02-4D1C-86A9-2A39F710BF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5CFCA7-6D4F-411C-84C1-CD1193CD29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2FC15D-D84C-4AA2-ABB3-AD244EF8CF6D}"/>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6" name="Footer Placeholder 5">
            <a:extLst>
              <a:ext uri="{FF2B5EF4-FFF2-40B4-BE49-F238E27FC236}">
                <a16:creationId xmlns:a16="http://schemas.microsoft.com/office/drawing/2014/main" id="{59477D0C-EF25-4731-9F97-0E9745EFD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8EFD6-62CD-4AA4-AA96-BBA81B42EDCA}"/>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225338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95B7-6BBC-41B1-A2ED-3D46D28FCA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E63EBD-CFC3-41BC-8035-583D01DD1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C5C0F9-7782-4E51-874B-68D4B19B90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652972-B518-44C7-A8BA-2057CB4F4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731300-A235-43C9-8037-31DD909313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7DD98A-170E-4CA1-A4D0-01EED8447944}"/>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8" name="Footer Placeholder 7">
            <a:extLst>
              <a:ext uri="{FF2B5EF4-FFF2-40B4-BE49-F238E27FC236}">
                <a16:creationId xmlns:a16="http://schemas.microsoft.com/office/drawing/2014/main" id="{56442DDB-2F56-41E8-9408-52DBC1A2A5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2B0112-AA10-4BB8-B8B1-3E4109424722}"/>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81216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DE21-84FE-4500-AE14-B102E61E4D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4839B4-0CAE-4C0C-8F66-AB9781D29115}"/>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4" name="Footer Placeholder 3">
            <a:extLst>
              <a:ext uri="{FF2B5EF4-FFF2-40B4-BE49-F238E27FC236}">
                <a16:creationId xmlns:a16="http://schemas.microsoft.com/office/drawing/2014/main" id="{2D6D9F39-E449-4FA6-B181-04A97FD527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EC136F-9890-450E-8BEA-066877DA25D5}"/>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208534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EBEBF-A13D-42E9-89B9-5C0F4D528C15}"/>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3" name="Footer Placeholder 2">
            <a:extLst>
              <a:ext uri="{FF2B5EF4-FFF2-40B4-BE49-F238E27FC236}">
                <a16:creationId xmlns:a16="http://schemas.microsoft.com/office/drawing/2014/main" id="{E8504BC1-F395-492F-96C5-449BE3AF71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09D4A6-AB2D-4889-9684-0C5A4FA0326D}"/>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279210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C58C-C82F-4305-BFE3-AA7A565EDA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99A7AF-712C-4AFD-9242-5A6BCEF2F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649B58-8F63-4CD8-A8D0-C6CB56E61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4C1029-5AAF-4BA3-89D9-99DB72AA1FE4}"/>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6" name="Footer Placeholder 5">
            <a:extLst>
              <a:ext uri="{FF2B5EF4-FFF2-40B4-BE49-F238E27FC236}">
                <a16:creationId xmlns:a16="http://schemas.microsoft.com/office/drawing/2014/main" id="{1AE3C1C1-6987-4464-A6F1-C933FAB767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99AE6-CA15-45D7-B129-78D44C0B9CB6}"/>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195960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7692-8DC9-4063-B70A-C221AD2BA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F20FDD-F32E-4A65-B40F-B3BED97BC4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B645C3-E62A-421D-8C0D-0EB25A4F9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16A8D-6736-42C4-B00C-65C27E6D2531}"/>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6" name="Footer Placeholder 5">
            <a:extLst>
              <a:ext uri="{FF2B5EF4-FFF2-40B4-BE49-F238E27FC236}">
                <a16:creationId xmlns:a16="http://schemas.microsoft.com/office/drawing/2014/main" id="{0D08F275-C500-4939-A60E-E0E59F2B22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00C70-EF15-4F35-8D30-2E7816190AD9}"/>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211205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CC13CB-1FF7-4F49-8EAB-62F0EDDFE8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20B551-8BD4-48AE-9510-3E258240F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B8159-B65C-4C10-927D-79DBA62BD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37A7EB7C-2458-4D93-AABD-9313F55C6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D13EAD-8F35-49ED-AD4F-48A0A36254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DEC5D-369E-4C4E-BB94-07D0F9E0FA9B}" type="slidenum">
              <a:rPr lang="en-US" smtClean="0"/>
              <a:t>‹#›</a:t>
            </a:fld>
            <a:endParaRPr lang="en-US"/>
          </a:p>
        </p:txBody>
      </p:sp>
    </p:spTree>
    <p:extLst>
      <p:ext uri="{BB962C8B-B14F-4D97-AF65-F5344CB8AC3E}">
        <p14:creationId xmlns:p14="http://schemas.microsoft.com/office/powerpoint/2010/main" val="53460907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DB14/safe-travels" TargetMode="External"/><Relationship Id="rId2" Type="http://schemas.openxmlformats.org/officeDocument/2006/relationships/hyperlink" Target="https://sdb14.github.io/safe-travels/" TargetMode="External"/><Relationship Id="rId1" Type="http://schemas.openxmlformats.org/officeDocument/2006/relationships/slideLayout" Target="../slideLayouts/slideLayout7.xml"/><Relationship Id="rId4" Type="http://schemas.openxmlformats.org/officeDocument/2006/relationships/hyperlink" Target="https://github.com/Jakeology/safe-travels/tree/user/sari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3000"/>
          </a:schemeClr>
        </a:solidFill>
        <a:effectLst/>
      </p:bgPr>
    </p:bg>
    <p:spTree>
      <p:nvGrpSpPr>
        <p:cNvPr id="1" name=""/>
        <p:cNvGrpSpPr/>
        <p:nvPr/>
      </p:nvGrpSpPr>
      <p:grpSpPr>
        <a:xfrm>
          <a:off x="0" y="0"/>
          <a:ext cx="0" cy="0"/>
          <a:chOff x="0" y="0"/>
          <a:chExt cx="0" cy="0"/>
        </a:xfrm>
      </p:grpSpPr>
      <p:pic>
        <p:nvPicPr>
          <p:cNvPr id="3" name="Picture 2" descr="HERO1">
            <a:extLst>
              <a:ext uri="{FF2B5EF4-FFF2-40B4-BE49-F238E27FC236}">
                <a16:creationId xmlns:a16="http://schemas.microsoft.com/office/drawing/2014/main" id="{2BFD07F8-BACE-47C5-8361-631C0FCFFCC5}"/>
              </a:ext>
            </a:extLst>
          </p:cNvPr>
          <p:cNvPicPr>
            <a:picLocks noGrp="1" noChangeAspect="1"/>
          </p:cNvPicPr>
          <p:nvPr isPhoto="1"/>
        </p:nvPicPr>
        <p:blipFill rotWithShape="1">
          <a:blip r:embed="rId2">
            <a:alphaModFix amt="26000"/>
            <a:extLst>
              <a:ext uri="{28A0092B-C50C-407E-A947-70E740481C1C}">
                <a14:useLocalDpi xmlns:a14="http://schemas.microsoft.com/office/drawing/2010/main" val="0"/>
              </a:ext>
            </a:extLst>
          </a:blip>
          <a:srcRect t="7184" b="5268"/>
          <a:stretch/>
        </p:blipFill>
        <p:spPr>
          <a:xfrm>
            <a:off x="20" y="10"/>
            <a:ext cx="12191980" cy="6857990"/>
          </a:xfrm>
          <a:prstGeom prst="rect">
            <a:avLst/>
          </a:prstGeom>
        </p:spPr>
      </p:pic>
      <p:sp>
        <p:nvSpPr>
          <p:cNvPr id="12" name="Rectangle 7">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6A69840-BB08-4A57-9E4C-32A09F728881}"/>
              </a:ext>
            </a:extLst>
          </p:cNvPr>
          <p:cNvSpPr txBox="1"/>
          <p:nvPr/>
        </p:nvSpPr>
        <p:spPr>
          <a:xfrm>
            <a:off x="1166814" y="452438"/>
            <a:ext cx="10896600" cy="1569660"/>
          </a:xfrm>
          <a:prstGeom prst="rect">
            <a:avLst/>
          </a:prstGeom>
          <a:noFill/>
        </p:spPr>
        <p:txBody>
          <a:bodyPr wrap="square" rtlCol="0">
            <a:spAutoFit/>
          </a:bodyPr>
          <a:lstStyle/>
          <a:p>
            <a:pPr algn="ctr"/>
            <a:r>
              <a:rPr lang="en-US" sz="9600" dirty="0">
                <a:solidFill>
                  <a:schemeClr val="accent1">
                    <a:lumMod val="50000"/>
                  </a:schemeClr>
                </a:solidFill>
                <a:latin typeface="Georgia" panose="02040502050405020303" pitchFamily="18" charset="0"/>
              </a:rPr>
              <a:t>SAFE TRAVELS</a:t>
            </a:r>
          </a:p>
        </p:txBody>
      </p:sp>
      <p:sp>
        <p:nvSpPr>
          <p:cNvPr id="5" name="TextBox 4">
            <a:extLst>
              <a:ext uri="{FF2B5EF4-FFF2-40B4-BE49-F238E27FC236}">
                <a16:creationId xmlns:a16="http://schemas.microsoft.com/office/drawing/2014/main" id="{BF9985CD-F44D-4ED3-ABED-19F14B8B332F}"/>
              </a:ext>
            </a:extLst>
          </p:cNvPr>
          <p:cNvSpPr txBox="1"/>
          <p:nvPr/>
        </p:nvSpPr>
        <p:spPr>
          <a:xfrm>
            <a:off x="2778918" y="2219325"/>
            <a:ext cx="7884319" cy="1261884"/>
          </a:xfrm>
          <a:prstGeom prst="rect">
            <a:avLst/>
          </a:prstGeom>
          <a:noFill/>
        </p:spPr>
        <p:txBody>
          <a:bodyPr wrap="square" rtlCol="0">
            <a:spAutoFit/>
          </a:bodyPr>
          <a:lstStyle/>
          <a:p>
            <a:pPr algn="ctr"/>
            <a:r>
              <a:rPr lang="en-US" sz="4400" dirty="0">
                <a:solidFill>
                  <a:schemeClr val="bg2">
                    <a:lumMod val="75000"/>
                  </a:schemeClr>
                </a:solidFill>
                <a:latin typeface="Times New Roman" panose="02020603050405020304" pitchFamily="18" charset="0"/>
                <a:cs typeface="Times New Roman" panose="02020603050405020304" pitchFamily="18" charset="0"/>
              </a:rPr>
              <a:t>T</a:t>
            </a:r>
            <a:r>
              <a:rPr lang="en-US" sz="4400" b="0" dirty="0">
                <a:solidFill>
                  <a:schemeClr val="bg2">
                    <a:lumMod val="75000"/>
                  </a:schemeClr>
                </a:solidFill>
                <a:effectLst/>
                <a:latin typeface="Times New Roman" panose="02020603050405020304" pitchFamily="18" charset="0"/>
                <a:cs typeface="Times New Roman" panose="02020603050405020304" pitchFamily="18" charset="0"/>
              </a:rPr>
              <a:t>ravel safely during COVID-19</a:t>
            </a:r>
          </a:p>
          <a:p>
            <a:pPr algn="ctr"/>
            <a:endParaRPr lang="en-US" sz="3200" dirty="0">
              <a:solidFill>
                <a:schemeClr val="bg2">
                  <a:lumMod val="75000"/>
                </a:schemeClr>
              </a:solidFill>
            </a:endParaRPr>
          </a:p>
        </p:txBody>
      </p:sp>
      <p:sp>
        <p:nvSpPr>
          <p:cNvPr id="6" name="TextBox 5">
            <a:extLst>
              <a:ext uri="{FF2B5EF4-FFF2-40B4-BE49-F238E27FC236}">
                <a16:creationId xmlns:a16="http://schemas.microsoft.com/office/drawing/2014/main" id="{AC5FCB98-970A-4D63-858A-B19EC68787E6}"/>
              </a:ext>
            </a:extLst>
          </p:cNvPr>
          <p:cNvSpPr txBox="1"/>
          <p:nvPr/>
        </p:nvSpPr>
        <p:spPr>
          <a:xfrm>
            <a:off x="1874044" y="5724526"/>
            <a:ext cx="9263061" cy="461665"/>
          </a:xfrm>
          <a:prstGeom prst="rect">
            <a:avLst/>
          </a:prstGeom>
          <a:noFill/>
        </p:spPr>
        <p:txBody>
          <a:bodyPr wrap="square" rtlCol="0">
            <a:spAutoFit/>
          </a:bodyPr>
          <a:lstStyle/>
          <a:p>
            <a:pPr algn="ctr"/>
            <a:r>
              <a:rPr lang="en-US" sz="2400" dirty="0">
                <a:solidFill>
                  <a:schemeClr val="accent1">
                    <a:lumMod val="40000"/>
                    <a:lumOff val="60000"/>
                  </a:schemeClr>
                </a:solidFill>
                <a:latin typeface="Times New Roman" panose="02020603050405020304" pitchFamily="18" charset="0"/>
                <a:cs typeface="Times New Roman" panose="02020603050405020304" pitchFamily="18" charset="0"/>
              </a:rPr>
              <a:t>Jacob </a:t>
            </a:r>
            <a:r>
              <a:rPr lang="en-US" sz="2400" dirty="0" err="1">
                <a:solidFill>
                  <a:schemeClr val="accent1">
                    <a:lumMod val="40000"/>
                    <a:lumOff val="60000"/>
                  </a:schemeClr>
                </a:solidFill>
                <a:latin typeface="Times New Roman" panose="02020603050405020304" pitchFamily="18" charset="0"/>
                <a:cs typeface="Times New Roman" panose="02020603050405020304" pitchFamily="18" charset="0"/>
              </a:rPr>
              <a:t>Bartoletta</a:t>
            </a:r>
            <a:r>
              <a:rPr lang="en-US" sz="2400" dirty="0">
                <a:solidFill>
                  <a:schemeClr val="accent1">
                    <a:lumMod val="40000"/>
                    <a:lumOff val="60000"/>
                  </a:schemeClr>
                </a:solidFill>
                <a:latin typeface="Times New Roman" panose="02020603050405020304" pitchFamily="18" charset="0"/>
                <a:cs typeface="Times New Roman" panose="02020603050405020304" pitchFamily="18" charset="0"/>
              </a:rPr>
              <a:t> – Chanel Mitchell – Lark Moore – Sarita Thomas</a:t>
            </a:r>
          </a:p>
        </p:txBody>
      </p:sp>
    </p:spTree>
    <p:extLst>
      <p:ext uri="{BB962C8B-B14F-4D97-AF65-F5344CB8AC3E}">
        <p14:creationId xmlns:p14="http://schemas.microsoft.com/office/powerpoint/2010/main" val="365653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1957387" y="2767281"/>
            <a:ext cx="8277225" cy="1323439"/>
          </a:xfrm>
          <a:prstGeom prst="rect">
            <a:avLst/>
          </a:prstGeom>
          <a:noFill/>
        </p:spPr>
        <p:txBody>
          <a:bodyPr wrap="square" rtlCol="0">
            <a:spAutoFit/>
          </a:bodyPr>
          <a:lstStyle/>
          <a:p>
            <a:pPr algn="ctr"/>
            <a:r>
              <a:rPr lang="en-US" sz="8000" dirty="0">
                <a:solidFill>
                  <a:schemeClr val="accent1">
                    <a:lumMod val="50000"/>
                  </a:schemeClr>
                </a:solidFill>
                <a:latin typeface="Georgia" panose="02040502050405020303" pitchFamily="18" charset="0"/>
              </a:rPr>
              <a:t>Elevator Pitch</a:t>
            </a:r>
          </a:p>
        </p:txBody>
      </p:sp>
    </p:spTree>
    <p:extLst>
      <p:ext uri="{BB962C8B-B14F-4D97-AF65-F5344CB8AC3E}">
        <p14:creationId xmlns:p14="http://schemas.microsoft.com/office/powerpoint/2010/main" val="335803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0" y="0"/>
            <a:ext cx="6448425" cy="1323439"/>
          </a:xfrm>
          <a:prstGeom prst="rect">
            <a:avLst/>
          </a:prstGeom>
          <a:noFill/>
        </p:spPr>
        <p:txBody>
          <a:bodyPr wrap="square" rtlCol="0">
            <a:spAutoFit/>
          </a:bodyPr>
          <a:lstStyle>
            <a:defPPr>
              <a:defRPr lang="en-US"/>
            </a:defPPr>
            <a:lvl1pPr algn="ctr">
              <a:defRPr sz="8000">
                <a:solidFill>
                  <a:schemeClr val="accent1">
                    <a:lumMod val="50000"/>
                  </a:schemeClr>
                </a:solidFill>
                <a:latin typeface="Georgia" panose="02040502050405020303" pitchFamily="18" charset="0"/>
              </a:defRPr>
            </a:lvl1pPr>
          </a:lstStyle>
          <a:p>
            <a:pPr algn="l"/>
            <a:r>
              <a:rPr lang="en-US" dirty="0"/>
              <a:t>Concept</a:t>
            </a:r>
          </a:p>
        </p:txBody>
      </p:sp>
      <p:sp>
        <p:nvSpPr>
          <p:cNvPr id="3" name="TextBox 2">
            <a:extLst>
              <a:ext uri="{FF2B5EF4-FFF2-40B4-BE49-F238E27FC236}">
                <a16:creationId xmlns:a16="http://schemas.microsoft.com/office/drawing/2014/main" id="{65E60459-77CA-4FFD-8E98-F26E1618E730}"/>
              </a:ext>
            </a:extLst>
          </p:cNvPr>
          <p:cNvSpPr txBox="1"/>
          <p:nvPr/>
        </p:nvSpPr>
        <p:spPr>
          <a:xfrm>
            <a:off x="769900" y="1579974"/>
            <a:ext cx="11160162" cy="4770537"/>
          </a:xfrm>
          <a:prstGeom prst="rect">
            <a:avLst/>
          </a:prstGeom>
          <a:noFill/>
        </p:spPr>
        <p:txBody>
          <a:bodyPr wrap="square" rtlCol="0">
            <a:spAutoFit/>
          </a:bodyPr>
          <a:lstStyle>
            <a:defPPr>
              <a:defRPr lang="en-US"/>
            </a:defPPr>
            <a:lvl1pPr marL="285750" indent="-285750" fontAlgn="base">
              <a:spcBef>
                <a:spcPts val="0"/>
              </a:spcBef>
              <a:spcAft>
                <a:spcPts val="0"/>
              </a:spcAft>
              <a:buFont typeface="Arial" panose="020B0604020202020204" pitchFamily="34" charset="0"/>
              <a:buChar char="•"/>
              <a:defRPr sz="2800" b="0" i="0" strike="noStrike">
                <a:solidFill>
                  <a:srgbClr val="595959"/>
                </a:solidFill>
                <a:effectLst/>
                <a:latin typeface="Times New Roman" panose="02020603050405020304" pitchFamily="18" charset="0"/>
                <a:cs typeface="Times New Roman" panose="02020603050405020304" pitchFamily="18" charset="0"/>
              </a:defRPr>
            </a:lvl1pPr>
            <a:lvl2pPr marL="800100" lvl="1" indent="-342900" fontAlgn="base">
              <a:buFont typeface="Wingdings" panose="05000000000000000000" pitchFamily="2" charset="2"/>
              <a:buChar char="Ø"/>
              <a:defRPr sz="2000" b="0" i="0" u="none" strike="noStrike">
                <a:solidFill>
                  <a:srgbClr val="595959"/>
                </a:solidFill>
                <a:effectLst/>
                <a:latin typeface="Times New Roman" panose="02020603050405020304" pitchFamily="18" charset="0"/>
                <a:cs typeface="Times New Roman" panose="02020603050405020304" pitchFamily="18" charset="0"/>
              </a:defRPr>
            </a:lvl2pPr>
          </a:lstStyle>
          <a:p>
            <a:r>
              <a:rPr lang="en-US" dirty="0"/>
              <a:t>Description: </a:t>
            </a:r>
            <a:r>
              <a:rPr lang="en-US" sz="2000" dirty="0"/>
              <a:t>A site designed to create an experience for travelers to travel safely during COVID-19. Travelers input desired destination, then information about COVID-19, main attractions, and the weather forecast near their destination will be displayed.</a:t>
            </a:r>
          </a:p>
          <a:p>
            <a:pPr marL="0" indent="0">
              <a:buNone/>
            </a:pPr>
            <a:endParaRPr lang="en-US" dirty="0"/>
          </a:p>
          <a:p>
            <a:r>
              <a:rPr lang="en-US" dirty="0"/>
              <a:t>Motivation for development?</a:t>
            </a:r>
          </a:p>
          <a:p>
            <a:pPr lvl="1"/>
            <a:r>
              <a:rPr lang="en-US" dirty="0"/>
              <a:t>Nearly 2 years in the pandemic</a:t>
            </a:r>
          </a:p>
          <a:p>
            <a:pPr lvl="1"/>
            <a:r>
              <a:rPr lang="en-US" dirty="0"/>
              <a:t>Travel plans canceled</a:t>
            </a:r>
          </a:p>
          <a:p>
            <a:pPr lvl="1"/>
            <a:r>
              <a:rPr lang="en-US" dirty="0"/>
              <a:t>Having relevant data at your finger-tips to make responsible decisions</a:t>
            </a:r>
          </a:p>
          <a:p>
            <a:pPr marL="0" indent="0">
              <a:buNone/>
            </a:pPr>
            <a:endParaRPr lang="en-US" sz="3200" dirty="0"/>
          </a:p>
          <a:p>
            <a:r>
              <a:rPr lang="en-US" dirty="0"/>
              <a:t>User story: </a:t>
            </a:r>
            <a:r>
              <a:rPr lang="en-US" sz="2000" dirty="0"/>
              <a:t>We are ready to experience the world beyond our quarantine locations but also want to stay safe while the pandemic rages on. We want to search use an app to quickly view current stats about Covid-19, travel destination, and weather.  This information will provide key data for making responsible travel decisions.</a:t>
            </a:r>
          </a:p>
        </p:txBody>
      </p:sp>
    </p:spTree>
    <p:extLst>
      <p:ext uri="{BB962C8B-B14F-4D97-AF65-F5344CB8AC3E}">
        <p14:creationId xmlns:p14="http://schemas.microsoft.com/office/powerpoint/2010/main" val="2461195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0" y="0"/>
            <a:ext cx="5862205" cy="1323439"/>
          </a:xfrm>
          <a:prstGeom prst="rect">
            <a:avLst/>
          </a:prstGeom>
          <a:noFill/>
        </p:spPr>
        <p:txBody>
          <a:bodyPr wrap="square" rtlCol="0">
            <a:spAutoFit/>
          </a:bodyPr>
          <a:lstStyle/>
          <a:p>
            <a:r>
              <a:rPr lang="en-US" sz="8000" dirty="0">
                <a:solidFill>
                  <a:schemeClr val="accent1">
                    <a:lumMod val="50000"/>
                  </a:schemeClr>
                </a:solidFill>
                <a:latin typeface="Georgia" panose="02040502050405020303" pitchFamily="18" charset="0"/>
              </a:rPr>
              <a:t>Process</a:t>
            </a:r>
          </a:p>
        </p:txBody>
      </p:sp>
      <p:sp>
        <p:nvSpPr>
          <p:cNvPr id="3" name="TextBox 2">
            <a:extLst>
              <a:ext uri="{FF2B5EF4-FFF2-40B4-BE49-F238E27FC236}">
                <a16:creationId xmlns:a16="http://schemas.microsoft.com/office/drawing/2014/main" id="{D697B222-D101-40CB-9A2A-DB3DE7F78981}"/>
              </a:ext>
            </a:extLst>
          </p:cNvPr>
          <p:cNvSpPr txBox="1"/>
          <p:nvPr/>
        </p:nvSpPr>
        <p:spPr>
          <a:xfrm>
            <a:off x="1322560" y="1156752"/>
            <a:ext cx="10014473" cy="4524315"/>
          </a:xfrm>
          <a:prstGeom prst="rect">
            <a:avLst/>
          </a:prstGeom>
          <a:noFill/>
        </p:spPr>
        <p:txBody>
          <a:bodyPr wrap="square" rtlCol="0">
            <a:spAutoFit/>
          </a:bodyPr>
          <a:lstStyle/>
          <a:p>
            <a:pPr marL="285750" indent="-285750" rtl="0" fontAlgn="base">
              <a:spcBef>
                <a:spcPts val="0"/>
              </a:spcBef>
              <a:spcAft>
                <a:spcPts val="0"/>
              </a:spcAft>
              <a:buFont typeface="Arial" panose="020B0604020202020204" pitchFamily="34" charset="0"/>
              <a:buChar char="•"/>
            </a:pPr>
            <a:r>
              <a:rPr lang="en-US" sz="2800" b="0" i="0" strike="noStrike" dirty="0">
                <a:solidFill>
                  <a:srgbClr val="595959"/>
                </a:solidFill>
                <a:effectLst/>
                <a:latin typeface="Times New Roman" panose="02020603050405020304" pitchFamily="18" charset="0"/>
                <a:cs typeface="Times New Roman" panose="02020603050405020304" pitchFamily="18" charset="0"/>
              </a:rPr>
              <a:t>Technologies Used</a:t>
            </a:r>
          </a:p>
          <a:p>
            <a:pPr marL="800100" lvl="1" indent="-342900" fontAlgn="base">
              <a:buFont typeface="Wingdings" panose="05000000000000000000" pitchFamily="2" charset="2"/>
              <a:buChar char="Ø"/>
            </a:pPr>
            <a:r>
              <a:rPr lang="en-US" sz="2000" b="0" i="0" u="none" strike="noStrike" dirty="0">
                <a:solidFill>
                  <a:srgbClr val="595959"/>
                </a:solidFill>
                <a:effectLst/>
                <a:latin typeface="Times New Roman" panose="02020603050405020304" pitchFamily="18" charset="0"/>
                <a:cs typeface="Times New Roman" panose="02020603050405020304" pitchFamily="18" charset="0"/>
              </a:rPr>
              <a:t>HTML</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CSS</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JAVASCRIPT</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J QUERY</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JSON</a:t>
            </a:r>
          </a:p>
          <a:p>
            <a:pPr marL="800100" lvl="1" indent="-342900" fontAlgn="base">
              <a:buFont typeface="Wingdings" panose="05000000000000000000" pitchFamily="2" charset="2"/>
              <a:buChar char="Ø"/>
            </a:pPr>
            <a:r>
              <a:rPr lang="en-US" sz="2000" b="0" i="0" u="none" strike="noStrike" dirty="0">
                <a:solidFill>
                  <a:srgbClr val="595959"/>
                </a:solidFill>
                <a:effectLst/>
                <a:latin typeface="Times New Roman" panose="02020603050405020304" pitchFamily="18" charset="0"/>
                <a:cs typeface="Times New Roman" panose="02020603050405020304" pitchFamily="18" charset="0"/>
              </a:rPr>
              <a:t>Pooper JS</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Moment JS</a:t>
            </a:r>
          </a:p>
          <a:p>
            <a:pPr marL="800100" lvl="1" indent="-342900" fontAlgn="base">
              <a:buFont typeface="Wingdings" panose="05000000000000000000" pitchFamily="2" charset="2"/>
              <a:buChar char="Ø"/>
            </a:pPr>
            <a:r>
              <a:rPr lang="en-US" sz="2000" b="0" i="0" u="none" strike="noStrike" dirty="0">
                <a:solidFill>
                  <a:srgbClr val="595959"/>
                </a:solidFill>
                <a:effectLst/>
                <a:latin typeface="Times New Roman" panose="02020603050405020304" pitchFamily="18" charset="0"/>
                <a:cs typeface="Times New Roman" panose="02020603050405020304" pitchFamily="18" charset="0"/>
              </a:rPr>
              <a:t>Tipp</a:t>
            </a:r>
            <a:r>
              <a:rPr lang="en-US" sz="2000" dirty="0">
                <a:solidFill>
                  <a:srgbClr val="595959"/>
                </a:solidFill>
                <a:latin typeface="Times New Roman" panose="02020603050405020304" pitchFamily="18" charset="0"/>
                <a:cs typeface="Times New Roman" panose="02020603050405020304" pitchFamily="18" charset="0"/>
              </a:rPr>
              <a:t>y JS</a:t>
            </a:r>
          </a:p>
          <a:p>
            <a:pPr marL="800100" lvl="1" indent="-342900" fontAlgn="base">
              <a:buFont typeface="Wingdings" panose="05000000000000000000" pitchFamily="2" charset="2"/>
              <a:buChar char="Ø"/>
            </a:pPr>
            <a:r>
              <a:rPr lang="en-US" sz="2000" b="0" i="0" u="none" strike="noStrike" dirty="0">
                <a:solidFill>
                  <a:srgbClr val="595959"/>
                </a:solidFill>
                <a:effectLst/>
                <a:latin typeface="Times New Roman" panose="02020603050405020304" pitchFamily="18" charset="0"/>
                <a:cs typeface="Times New Roman" panose="02020603050405020304" pitchFamily="18" charset="0"/>
              </a:rPr>
              <a:t>Bootstrap</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Google API</a:t>
            </a:r>
          </a:p>
          <a:p>
            <a:pPr marL="800100" lvl="1" indent="-342900" fontAlgn="base">
              <a:buFont typeface="Wingdings" panose="05000000000000000000" pitchFamily="2" charset="2"/>
              <a:buChar char="Ø"/>
            </a:pPr>
            <a:r>
              <a:rPr lang="en-US" sz="2000" b="0" i="0" u="none" strike="noStrike" dirty="0" err="1">
                <a:solidFill>
                  <a:srgbClr val="595959"/>
                </a:solidFill>
                <a:effectLst/>
                <a:latin typeface="Times New Roman" panose="02020603050405020304" pitchFamily="18" charset="0"/>
                <a:cs typeface="Times New Roman" panose="02020603050405020304" pitchFamily="18" charset="0"/>
              </a:rPr>
              <a:t>OpenWeather</a:t>
            </a:r>
            <a:r>
              <a:rPr lang="en-US" sz="2000" b="0" i="0" u="none" strike="noStrike" dirty="0">
                <a:solidFill>
                  <a:srgbClr val="595959"/>
                </a:solidFill>
                <a:effectLst/>
                <a:latin typeface="Times New Roman" panose="02020603050405020304" pitchFamily="18" charset="0"/>
                <a:cs typeface="Times New Roman" panose="02020603050405020304" pitchFamily="18" charset="0"/>
              </a:rPr>
              <a:t> API</a:t>
            </a:r>
          </a:p>
          <a:p>
            <a:pPr marL="800100" lvl="1" indent="-342900" fontAlgn="base">
              <a:buFont typeface="Wingdings" panose="05000000000000000000" pitchFamily="2" charset="2"/>
              <a:buChar char="Ø"/>
            </a:pPr>
            <a:r>
              <a:rPr lang="en-US" sz="2000" dirty="0" err="1">
                <a:solidFill>
                  <a:srgbClr val="595959"/>
                </a:solidFill>
                <a:latin typeface="Times New Roman" panose="02020603050405020304" pitchFamily="18" charset="0"/>
                <a:cs typeface="Times New Roman" panose="02020603050405020304" pitchFamily="18" charset="0"/>
              </a:rPr>
              <a:t>OpentTripMap</a:t>
            </a:r>
            <a:r>
              <a:rPr lang="en-US" sz="2000" dirty="0">
                <a:solidFill>
                  <a:srgbClr val="595959"/>
                </a:solidFill>
                <a:latin typeface="Times New Roman" panose="02020603050405020304" pitchFamily="18" charset="0"/>
                <a:cs typeface="Times New Roman" panose="02020603050405020304" pitchFamily="18" charset="0"/>
              </a:rPr>
              <a:t> API</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COVID Act Now API</a:t>
            </a:r>
          </a:p>
        </p:txBody>
      </p:sp>
    </p:spTree>
    <p:extLst>
      <p:ext uri="{BB962C8B-B14F-4D97-AF65-F5344CB8AC3E}">
        <p14:creationId xmlns:p14="http://schemas.microsoft.com/office/powerpoint/2010/main" val="234053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0" y="0"/>
            <a:ext cx="5862205" cy="1323439"/>
          </a:xfrm>
          <a:prstGeom prst="rect">
            <a:avLst/>
          </a:prstGeom>
          <a:noFill/>
        </p:spPr>
        <p:txBody>
          <a:bodyPr wrap="square" rtlCol="0">
            <a:spAutoFit/>
          </a:bodyPr>
          <a:lstStyle/>
          <a:p>
            <a:r>
              <a:rPr lang="en-US" sz="8000" dirty="0">
                <a:solidFill>
                  <a:schemeClr val="accent1">
                    <a:lumMod val="50000"/>
                  </a:schemeClr>
                </a:solidFill>
                <a:latin typeface="Georgia" panose="02040502050405020303" pitchFamily="18" charset="0"/>
              </a:rPr>
              <a:t>Process</a:t>
            </a:r>
          </a:p>
        </p:txBody>
      </p:sp>
      <p:sp>
        <p:nvSpPr>
          <p:cNvPr id="3" name="TextBox 2">
            <a:extLst>
              <a:ext uri="{FF2B5EF4-FFF2-40B4-BE49-F238E27FC236}">
                <a16:creationId xmlns:a16="http://schemas.microsoft.com/office/drawing/2014/main" id="{D697B222-D101-40CB-9A2A-DB3DE7F78981}"/>
              </a:ext>
            </a:extLst>
          </p:cNvPr>
          <p:cNvSpPr txBox="1"/>
          <p:nvPr/>
        </p:nvSpPr>
        <p:spPr>
          <a:xfrm>
            <a:off x="1079673" y="1061502"/>
            <a:ext cx="10869440" cy="4585871"/>
          </a:xfrm>
          <a:prstGeom prst="rect">
            <a:avLst/>
          </a:prstGeom>
          <a:noFill/>
        </p:spPr>
        <p:txBody>
          <a:bodyPr wrap="square" rtlCol="0">
            <a:spAutoFit/>
          </a:bodyPr>
          <a:lstStyle/>
          <a:p>
            <a:pPr marL="285750" indent="-285750" rtl="0" fontAlgn="base">
              <a:spcBef>
                <a:spcPts val="0"/>
              </a:spcBef>
              <a:spcAft>
                <a:spcPts val="0"/>
              </a:spcAft>
              <a:buFont typeface="Arial" panose="020B0604020202020204" pitchFamily="34" charset="0"/>
              <a:buChar char="•"/>
            </a:pPr>
            <a:r>
              <a:rPr lang="en-US" sz="2800" b="0" i="0" u="none" strike="noStrike" dirty="0">
                <a:solidFill>
                  <a:srgbClr val="595959"/>
                </a:solidFill>
                <a:effectLst/>
                <a:latin typeface="Times New Roman" panose="02020603050405020304" pitchFamily="18" charset="0"/>
                <a:cs typeface="Times New Roman" panose="02020603050405020304" pitchFamily="18" charset="0"/>
              </a:rPr>
              <a:t>Breakdown of Tasks and Roles:</a:t>
            </a:r>
            <a:r>
              <a:rPr lang="en-US" sz="2000" b="0" i="0" u="none" strike="noStrike" dirty="0">
                <a:solidFill>
                  <a:srgbClr val="595959"/>
                </a:solidFill>
                <a:effectLst/>
                <a:latin typeface="Times New Roman" panose="02020603050405020304" pitchFamily="18" charset="0"/>
                <a:cs typeface="Times New Roman" panose="02020603050405020304" pitchFamily="18" charset="0"/>
              </a:rPr>
              <a:t> </a:t>
            </a:r>
          </a:p>
          <a:p>
            <a:pPr marL="285750" indent="-285750" rtl="0" fontAlgn="base">
              <a:spcBef>
                <a:spcPts val="0"/>
              </a:spcBef>
              <a:spcAft>
                <a:spcPts val="0"/>
              </a:spcAft>
              <a:buFont typeface="Arial" panose="020B0604020202020204" pitchFamily="34" charset="0"/>
              <a:buChar char="•"/>
            </a:pPr>
            <a:endParaRPr lang="en-US" sz="2000" b="0" i="0" u="none" strike="noStrike" dirty="0">
              <a:solidFill>
                <a:srgbClr val="595959"/>
              </a:solidFill>
              <a:effectLst/>
              <a:latin typeface="Times New Roman" panose="02020603050405020304" pitchFamily="18" charset="0"/>
              <a:cs typeface="Times New Roman" panose="02020603050405020304" pitchFamily="18" charset="0"/>
            </a:endParaRPr>
          </a:p>
          <a:p>
            <a:pPr marL="457200" indent="-457200" rtl="0" fontAlgn="base">
              <a:spcBef>
                <a:spcPts val="0"/>
              </a:spcBef>
              <a:spcAft>
                <a:spcPts val="0"/>
              </a:spcAft>
              <a:buFont typeface="Wingdings" panose="05000000000000000000" pitchFamily="2" charset="2"/>
              <a:buChar char="Ø"/>
            </a:pPr>
            <a:r>
              <a:rPr lang="en-US" sz="2400" b="1" u="sng" dirty="0">
                <a:solidFill>
                  <a:srgbClr val="595959"/>
                </a:solidFill>
                <a:latin typeface="Times New Roman" panose="02020603050405020304" pitchFamily="18" charset="0"/>
                <a:cs typeface="Times New Roman" panose="02020603050405020304" pitchFamily="18" charset="0"/>
              </a:rPr>
              <a:t>Jacob</a:t>
            </a:r>
            <a:r>
              <a:rPr lang="en-US" sz="2400" dirty="0">
                <a:solidFill>
                  <a:srgbClr val="595959"/>
                </a:solidFill>
                <a:latin typeface="Times New Roman" panose="02020603050405020304" pitchFamily="18" charset="0"/>
                <a:cs typeface="Times New Roman" panose="02020603050405020304" pitchFamily="18" charset="0"/>
              </a:rPr>
              <a:t>: GitHub; COVID Act Now API calls</a:t>
            </a:r>
          </a:p>
          <a:p>
            <a:pPr marL="457200" indent="-457200" rtl="0" fontAlgn="base">
              <a:spcBef>
                <a:spcPts val="0"/>
              </a:spcBef>
              <a:spcAft>
                <a:spcPts val="0"/>
              </a:spcAft>
              <a:buFont typeface="Wingdings" panose="05000000000000000000" pitchFamily="2" charset="2"/>
              <a:buChar char="Ø"/>
            </a:pPr>
            <a:r>
              <a:rPr lang="en-US" sz="2400" b="1" u="sng" dirty="0">
                <a:solidFill>
                  <a:srgbClr val="595959"/>
                </a:solidFill>
                <a:latin typeface="Times New Roman" panose="02020603050405020304" pitchFamily="18" charset="0"/>
                <a:cs typeface="Times New Roman" panose="02020603050405020304" pitchFamily="18" charset="0"/>
              </a:rPr>
              <a:t>Lark</a:t>
            </a:r>
            <a:r>
              <a:rPr lang="en-US" sz="2400" b="0" i="0" u="none" strike="noStrike" dirty="0">
                <a:solidFill>
                  <a:srgbClr val="595959"/>
                </a:solidFill>
                <a:effectLst/>
                <a:latin typeface="Times New Roman" panose="02020603050405020304" pitchFamily="18" charset="0"/>
                <a:cs typeface="Times New Roman" panose="02020603050405020304" pitchFamily="18" charset="0"/>
              </a:rPr>
              <a:t>: Page layout and functionality; </a:t>
            </a:r>
            <a:r>
              <a:rPr lang="en-US" sz="2400" dirty="0">
                <a:solidFill>
                  <a:srgbClr val="595959"/>
                </a:solidFill>
                <a:latin typeface="Times New Roman" panose="02020603050405020304" pitchFamily="18" charset="0"/>
                <a:cs typeface="Times New Roman" panose="02020603050405020304" pitchFamily="18" charset="0"/>
              </a:rPr>
              <a:t>User Story; </a:t>
            </a:r>
            <a:r>
              <a:rPr lang="en-US" sz="2400" dirty="0" err="1">
                <a:solidFill>
                  <a:srgbClr val="595959"/>
                </a:solidFill>
                <a:latin typeface="Times New Roman" panose="02020603050405020304" pitchFamily="18" charset="0"/>
                <a:cs typeface="Times New Roman" panose="02020603050405020304" pitchFamily="18" charset="0"/>
              </a:rPr>
              <a:t>README;</a:t>
            </a:r>
            <a:r>
              <a:rPr lang="en-US" sz="2400" b="0" i="0" u="none" strike="noStrike" dirty="0" err="1">
                <a:solidFill>
                  <a:srgbClr val="595959"/>
                </a:solidFill>
                <a:effectLst/>
                <a:latin typeface="Times New Roman" panose="02020603050405020304" pitchFamily="18" charset="0"/>
                <a:cs typeface="Times New Roman" panose="02020603050405020304" pitchFamily="18" charset="0"/>
              </a:rPr>
              <a:t>marrying</a:t>
            </a:r>
            <a:r>
              <a:rPr lang="en-US" sz="2400" b="0" i="0" u="none" strike="noStrike" dirty="0">
                <a:solidFill>
                  <a:srgbClr val="595959"/>
                </a:solidFill>
                <a:effectLst/>
                <a:latin typeface="Times New Roman" panose="02020603050405020304" pitchFamily="18" charset="0"/>
                <a:cs typeface="Times New Roman" panose="02020603050405020304" pitchFamily="18" charset="0"/>
              </a:rPr>
              <a:t> code from each member’s contribution</a:t>
            </a:r>
          </a:p>
          <a:p>
            <a:pPr marL="457200" indent="-457200" rtl="0" fontAlgn="base">
              <a:spcBef>
                <a:spcPts val="0"/>
              </a:spcBef>
              <a:spcAft>
                <a:spcPts val="0"/>
              </a:spcAft>
              <a:buFont typeface="Wingdings" panose="05000000000000000000" pitchFamily="2" charset="2"/>
              <a:buChar char="Ø"/>
            </a:pPr>
            <a:r>
              <a:rPr lang="en-US" sz="2400" b="1" u="sng" dirty="0">
                <a:solidFill>
                  <a:srgbClr val="595959"/>
                </a:solidFill>
                <a:latin typeface="Times New Roman" panose="02020603050405020304" pitchFamily="18" charset="0"/>
                <a:cs typeface="Times New Roman" panose="02020603050405020304" pitchFamily="18" charset="0"/>
              </a:rPr>
              <a:t>Chanel</a:t>
            </a:r>
            <a:r>
              <a:rPr lang="en-US" sz="2400" dirty="0">
                <a:solidFill>
                  <a:srgbClr val="595959"/>
                </a:solidFill>
                <a:latin typeface="Times New Roman" panose="02020603050405020304" pitchFamily="18" charset="0"/>
                <a:cs typeface="Times New Roman" panose="02020603050405020304" pitchFamily="18" charset="0"/>
              </a:rPr>
              <a:t>: </a:t>
            </a:r>
            <a:r>
              <a:rPr lang="en-US" sz="2400" dirty="0" err="1">
                <a:solidFill>
                  <a:srgbClr val="595959"/>
                </a:solidFill>
                <a:latin typeface="Times New Roman" panose="02020603050405020304" pitchFamily="18" charset="0"/>
                <a:cs typeface="Times New Roman" panose="02020603050405020304" pitchFamily="18" charset="0"/>
              </a:rPr>
              <a:t>OpenWeather</a:t>
            </a:r>
            <a:r>
              <a:rPr lang="en-US" sz="2400" dirty="0">
                <a:solidFill>
                  <a:srgbClr val="595959"/>
                </a:solidFill>
                <a:latin typeface="Times New Roman" panose="02020603050405020304" pitchFamily="18" charset="0"/>
                <a:cs typeface="Times New Roman" panose="02020603050405020304" pitchFamily="18" charset="0"/>
              </a:rPr>
              <a:t> API; Google API; </a:t>
            </a:r>
            <a:r>
              <a:rPr lang="en-US" sz="2400" dirty="0" err="1">
                <a:solidFill>
                  <a:srgbClr val="595959"/>
                </a:solidFill>
                <a:latin typeface="Times New Roman" panose="02020603050405020304" pitchFamily="18" charset="0"/>
                <a:cs typeface="Times New Roman" panose="02020603050405020304" pitchFamily="18" charset="0"/>
              </a:rPr>
              <a:t>OpenTripMap</a:t>
            </a:r>
            <a:r>
              <a:rPr lang="en-US" sz="2400" dirty="0">
                <a:solidFill>
                  <a:srgbClr val="595959"/>
                </a:solidFill>
                <a:latin typeface="Times New Roman" panose="02020603050405020304" pitchFamily="18" charset="0"/>
                <a:cs typeface="Times New Roman" panose="02020603050405020304" pitchFamily="18" charset="0"/>
              </a:rPr>
              <a:t> API calls</a:t>
            </a:r>
            <a:r>
              <a:rPr lang="en-US" sz="2400" b="0" i="0" u="none" strike="noStrike" dirty="0">
                <a:solidFill>
                  <a:srgbClr val="595959"/>
                </a:solidFill>
                <a:effectLst/>
                <a:latin typeface="Times New Roman" panose="02020603050405020304" pitchFamily="18" charset="0"/>
                <a:cs typeface="Times New Roman" panose="02020603050405020304" pitchFamily="18" charset="0"/>
              </a:rPr>
              <a:t>; marrying code from each member’s contribution</a:t>
            </a:r>
            <a:endParaRPr lang="en-US" sz="2400" dirty="0">
              <a:solidFill>
                <a:srgbClr val="595959"/>
              </a:solidFill>
              <a:latin typeface="Times New Roman" panose="02020603050405020304" pitchFamily="18" charset="0"/>
              <a:cs typeface="Times New Roman" panose="02020603050405020304" pitchFamily="18" charset="0"/>
            </a:endParaRPr>
          </a:p>
          <a:p>
            <a:pPr marL="457200" indent="-457200" rtl="0" fontAlgn="base">
              <a:spcBef>
                <a:spcPts val="0"/>
              </a:spcBef>
              <a:spcAft>
                <a:spcPts val="0"/>
              </a:spcAft>
              <a:buFont typeface="Wingdings" panose="05000000000000000000" pitchFamily="2" charset="2"/>
              <a:buChar char="Ø"/>
            </a:pPr>
            <a:r>
              <a:rPr lang="en-US" sz="2400" b="1" i="0" u="sng" strike="noStrike" dirty="0">
                <a:solidFill>
                  <a:srgbClr val="595959"/>
                </a:solidFill>
                <a:effectLst/>
                <a:latin typeface="Times New Roman" panose="02020603050405020304" pitchFamily="18" charset="0"/>
                <a:cs typeface="Times New Roman" panose="02020603050405020304" pitchFamily="18" charset="0"/>
              </a:rPr>
              <a:t>Sar</a:t>
            </a:r>
            <a:r>
              <a:rPr lang="en-US" sz="2400" b="1" u="sng" dirty="0">
                <a:solidFill>
                  <a:srgbClr val="595959"/>
                </a:solidFill>
                <a:latin typeface="Times New Roman" panose="02020603050405020304" pitchFamily="18" charset="0"/>
                <a:cs typeface="Times New Roman" panose="02020603050405020304" pitchFamily="18" charset="0"/>
              </a:rPr>
              <a:t>ita</a:t>
            </a:r>
            <a:r>
              <a:rPr lang="en-US" sz="2400" dirty="0">
                <a:solidFill>
                  <a:srgbClr val="595959"/>
                </a:solidFill>
                <a:latin typeface="Times New Roman" panose="02020603050405020304" pitchFamily="18" charset="0"/>
                <a:cs typeface="Times New Roman" panose="02020603050405020304" pitchFamily="18" charset="0"/>
              </a:rPr>
              <a:t>: Local storage functionality</a:t>
            </a:r>
            <a:r>
              <a:rPr lang="en-US" sz="2400" b="0" i="0" u="none" strike="noStrike" dirty="0">
                <a:solidFill>
                  <a:srgbClr val="595959"/>
                </a:solidFill>
                <a:effectLst/>
                <a:latin typeface="Times New Roman" panose="02020603050405020304" pitchFamily="18" charset="0"/>
                <a:cs typeface="Times New Roman" panose="02020603050405020304" pitchFamily="18" charset="0"/>
              </a:rPr>
              <a:t>; README; marrying code from each member’s contribution</a:t>
            </a:r>
          </a:p>
          <a:p>
            <a:pPr marL="457200" indent="-457200" rtl="0" fontAlgn="base">
              <a:spcBef>
                <a:spcPts val="0"/>
              </a:spcBef>
              <a:spcAft>
                <a:spcPts val="0"/>
              </a:spcAft>
              <a:buFont typeface="Wingdings" panose="05000000000000000000" pitchFamily="2" charset="2"/>
              <a:buChar char="Ø"/>
            </a:pPr>
            <a:r>
              <a:rPr lang="en-US" sz="2400" b="0" i="0" u="none" strike="noStrike" dirty="0">
                <a:solidFill>
                  <a:srgbClr val="595959"/>
                </a:solidFill>
                <a:effectLst/>
                <a:latin typeface="Times New Roman" panose="02020603050405020304" pitchFamily="18" charset="0"/>
                <a:cs typeface="Times New Roman" panose="02020603050405020304" pitchFamily="18" charset="0"/>
              </a:rPr>
              <a:t>All team members contributed to the foundation of the app (HTML, CSS, and Script files)</a:t>
            </a:r>
            <a:endParaRPr lang="en-US" sz="2400" dirty="0">
              <a:solidFill>
                <a:srgbClr val="595959"/>
              </a:solidFill>
              <a:latin typeface="Times New Roman" panose="02020603050405020304" pitchFamily="18" charset="0"/>
              <a:cs typeface="Times New Roman" panose="02020603050405020304" pitchFamily="18" charset="0"/>
            </a:endParaRPr>
          </a:p>
          <a:p>
            <a:pPr rtl="0" fontAlgn="base">
              <a:spcBef>
                <a:spcPts val="0"/>
              </a:spcBef>
              <a:spcAft>
                <a:spcPts val="0"/>
              </a:spcAft>
            </a:pPr>
            <a:endParaRPr lang="en-US" sz="2800" b="0" i="0" u="none" strike="noStrike" dirty="0">
              <a:solidFill>
                <a:srgbClr val="59595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80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0" y="0"/>
            <a:ext cx="5862205" cy="1323439"/>
          </a:xfrm>
          <a:prstGeom prst="rect">
            <a:avLst/>
          </a:prstGeom>
          <a:noFill/>
        </p:spPr>
        <p:txBody>
          <a:bodyPr wrap="square" rtlCol="0">
            <a:spAutoFit/>
          </a:bodyPr>
          <a:lstStyle/>
          <a:p>
            <a:r>
              <a:rPr lang="en-US" sz="8000" dirty="0">
                <a:solidFill>
                  <a:schemeClr val="accent1">
                    <a:lumMod val="50000"/>
                  </a:schemeClr>
                </a:solidFill>
                <a:latin typeface="Georgia" panose="02040502050405020303" pitchFamily="18" charset="0"/>
              </a:rPr>
              <a:t>Process</a:t>
            </a:r>
          </a:p>
        </p:txBody>
      </p:sp>
      <p:sp>
        <p:nvSpPr>
          <p:cNvPr id="3" name="TextBox 2">
            <a:extLst>
              <a:ext uri="{FF2B5EF4-FFF2-40B4-BE49-F238E27FC236}">
                <a16:creationId xmlns:a16="http://schemas.microsoft.com/office/drawing/2014/main" id="{D697B222-D101-40CB-9A2A-DB3DE7F78981}"/>
              </a:ext>
            </a:extLst>
          </p:cNvPr>
          <p:cNvSpPr txBox="1"/>
          <p:nvPr/>
        </p:nvSpPr>
        <p:spPr>
          <a:xfrm>
            <a:off x="1322560" y="1156752"/>
            <a:ext cx="10869440" cy="3600986"/>
          </a:xfrm>
          <a:prstGeom prst="rect">
            <a:avLst/>
          </a:prstGeom>
          <a:noFill/>
        </p:spPr>
        <p:txBody>
          <a:bodyPr wrap="square" rtlCol="0">
            <a:spAutoFit/>
          </a:bodyPr>
          <a:lstStyle/>
          <a:p>
            <a:pPr rtl="0" fontAlgn="base"/>
            <a:r>
              <a:rPr lang="en-US" sz="2800" b="0" i="0" u="none" strike="noStrike" dirty="0">
                <a:solidFill>
                  <a:srgbClr val="595959"/>
                </a:solidFill>
                <a:effectLst/>
                <a:latin typeface="Times New Roman" panose="02020603050405020304" pitchFamily="18" charset="0"/>
                <a:cs typeface="Times New Roman" panose="02020603050405020304" pitchFamily="18" charset="0"/>
              </a:rPr>
              <a:t>Challenges:</a:t>
            </a:r>
            <a:endParaRPr lang="en-US" sz="2000" b="0" i="0" u="none" strike="noStrike" dirty="0">
              <a:solidFill>
                <a:srgbClr val="595959"/>
              </a:solidFill>
              <a:effectLst/>
              <a:latin typeface="Times New Roman" panose="02020603050405020304" pitchFamily="18" charset="0"/>
              <a:cs typeface="Times New Roman" panose="02020603050405020304" pitchFamily="18" charset="0"/>
            </a:endParaRPr>
          </a:p>
          <a:p>
            <a:pPr lvl="1" fontAlgn="base">
              <a:buFont typeface="Wingdings" panose="05000000000000000000" pitchFamily="2" charset="2"/>
              <a:buChar char="Ø"/>
            </a:pPr>
            <a:r>
              <a:rPr lang="en-US" sz="2400" b="0" i="0" u="none" strike="noStrike" dirty="0">
                <a:solidFill>
                  <a:srgbClr val="595959"/>
                </a:solidFill>
                <a:effectLst/>
                <a:latin typeface="Times New Roman" panose="02020603050405020304" pitchFamily="18" charset="0"/>
                <a:cs typeface="Times New Roman" panose="02020603050405020304" pitchFamily="18" charset="0"/>
              </a:rPr>
              <a:t>Schedule conflicts and availability</a:t>
            </a:r>
          </a:p>
          <a:p>
            <a:pPr lvl="1" fontAlgn="base">
              <a:buFont typeface="Wingdings" panose="05000000000000000000" pitchFamily="2" charset="2"/>
              <a:buChar char="Ø"/>
            </a:pPr>
            <a:r>
              <a:rPr lang="en-US" sz="2400" b="0" i="0" u="none" strike="noStrike" dirty="0">
                <a:solidFill>
                  <a:srgbClr val="595959"/>
                </a:solidFill>
                <a:effectLst/>
                <a:latin typeface="Times New Roman" panose="02020603050405020304" pitchFamily="18" charset="0"/>
                <a:cs typeface="Times New Roman" panose="02020603050405020304" pitchFamily="18" charset="0"/>
              </a:rPr>
              <a:t>Early agreement on path forward</a:t>
            </a:r>
            <a:r>
              <a:rPr lang="en-US" sz="2400" dirty="0">
                <a:solidFill>
                  <a:srgbClr val="595959"/>
                </a:solidFill>
                <a:latin typeface="Times New Roman" panose="02020603050405020304" pitchFamily="18" charset="0"/>
                <a:cs typeface="Times New Roman" panose="02020603050405020304" pitchFamily="18" charset="0"/>
              </a:rPr>
              <a:t> – merging ideas and concepts</a:t>
            </a:r>
          </a:p>
          <a:p>
            <a:pPr lvl="1" fontAlgn="base">
              <a:buFont typeface="Wingdings" panose="05000000000000000000" pitchFamily="2" charset="2"/>
              <a:buChar char="Ø"/>
            </a:pPr>
            <a:r>
              <a:rPr lang="en-US" sz="2400" b="0" i="0" u="none" strike="noStrike" dirty="0">
                <a:solidFill>
                  <a:srgbClr val="595959"/>
                </a:solidFill>
                <a:effectLst/>
                <a:latin typeface="Times New Roman" panose="02020603050405020304" pitchFamily="18" charset="0"/>
                <a:cs typeface="Times New Roman" panose="02020603050405020304" pitchFamily="18" charset="0"/>
              </a:rPr>
              <a:t>Understanding group dynamics within the given timeframe</a:t>
            </a:r>
          </a:p>
          <a:p>
            <a:pPr marL="285750" indent="-285750" rtl="0" fontAlgn="base">
              <a:buFont typeface="Arial" panose="020B0604020202020204" pitchFamily="34" charset="0"/>
              <a:buChar char="•"/>
            </a:pPr>
            <a:endParaRPr lang="en-US" sz="2800" b="0" i="0" u="none" strike="noStrike" dirty="0">
              <a:solidFill>
                <a:srgbClr val="595959"/>
              </a:solidFill>
              <a:effectLst/>
              <a:latin typeface="Times New Roman" panose="02020603050405020304" pitchFamily="18" charset="0"/>
              <a:cs typeface="Times New Roman" panose="02020603050405020304" pitchFamily="18" charset="0"/>
            </a:endParaRPr>
          </a:p>
          <a:p>
            <a:pPr fontAlgn="base"/>
            <a:r>
              <a:rPr lang="en-US" sz="2800" dirty="0">
                <a:solidFill>
                  <a:srgbClr val="595959"/>
                </a:solidFill>
                <a:latin typeface="Times New Roman" panose="02020603050405020304" pitchFamily="18" charset="0"/>
                <a:cs typeface="Times New Roman" panose="02020603050405020304" pitchFamily="18" charset="0"/>
              </a:rPr>
              <a:t>Successes:</a:t>
            </a:r>
            <a:endParaRPr lang="en-US" sz="2400" dirty="0">
              <a:solidFill>
                <a:srgbClr val="595959"/>
              </a:solidFill>
              <a:latin typeface="Times New Roman" panose="02020603050405020304" pitchFamily="18" charset="0"/>
              <a:cs typeface="Times New Roman" panose="02020603050405020304" pitchFamily="18" charset="0"/>
            </a:endParaRPr>
          </a:p>
          <a:p>
            <a:pPr marL="800100" lvl="1" indent="-342900" fontAlgn="base">
              <a:buFont typeface="Wingdings" panose="05000000000000000000" pitchFamily="2" charset="2"/>
              <a:buChar char="Ø"/>
            </a:pPr>
            <a:r>
              <a:rPr lang="en-US" sz="2400" dirty="0">
                <a:solidFill>
                  <a:srgbClr val="595959"/>
                </a:solidFill>
                <a:latin typeface="Times New Roman" panose="02020603050405020304" pitchFamily="18" charset="0"/>
                <a:cs typeface="Times New Roman" panose="02020603050405020304" pitchFamily="18" charset="0"/>
              </a:rPr>
              <a:t>Experience working with talented individuals</a:t>
            </a:r>
          </a:p>
          <a:p>
            <a:pPr marL="800100" lvl="1" indent="-342900" fontAlgn="base">
              <a:buFont typeface="Wingdings" panose="05000000000000000000" pitchFamily="2" charset="2"/>
              <a:buChar char="Ø"/>
            </a:pPr>
            <a:r>
              <a:rPr lang="en-US" sz="2400" dirty="0">
                <a:solidFill>
                  <a:srgbClr val="595959"/>
                </a:solidFill>
                <a:latin typeface="Times New Roman" panose="02020603050405020304" pitchFamily="18" charset="0"/>
                <a:cs typeface="Times New Roman" panose="02020603050405020304" pitchFamily="18" charset="0"/>
              </a:rPr>
              <a:t>Gaining insight on different technologies used by others</a:t>
            </a:r>
          </a:p>
          <a:p>
            <a:pPr marL="800100" lvl="1" indent="-342900" fontAlgn="base">
              <a:buFont typeface="Wingdings" panose="05000000000000000000" pitchFamily="2" charset="2"/>
              <a:buChar char="Ø"/>
            </a:pPr>
            <a:r>
              <a:rPr lang="en-US" sz="2400" dirty="0">
                <a:solidFill>
                  <a:srgbClr val="595959"/>
                </a:solidFill>
                <a:latin typeface="Times New Roman" panose="02020603050405020304" pitchFamily="18" charset="0"/>
                <a:cs typeface="Times New Roman" panose="02020603050405020304" pitchFamily="18" charset="0"/>
              </a:rPr>
              <a:t>Learning experience working with a variety of personalities and preferences</a:t>
            </a:r>
            <a:endParaRPr lang="en-US" sz="2000" dirty="0">
              <a:solidFill>
                <a:srgbClr val="59595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69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3646907" y="2671763"/>
            <a:ext cx="5329277" cy="1323439"/>
          </a:xfrm>
          <a:prstGeom prst="rect">
            <a:avLst/>
          </a:prstGeom>
          <a:noFill/>
        </p:spPr>
        <p:txBody>
          <a:bodyPr wrap="square" rtlCol="0">
            <a:spAutoFit/>
          </a:bodyPr>
          <a:lstStyle/>
          <a:p>
            <a:r>
              <a:rPr lang="en-US" sz="8000" dirty="0">
                <a:solidFill>
                  <a:schemeClr val="accent1">
                    <a:lumMod val="50000"/>
                  </a:schemeClr>
                </a:solidFill>
                <a:latin typeface="Georgia" panose="02040502050405020303" pitchFamily="18" charset="0"/>
              </a:rPr>
              <a:t>DEMO</a:t>
            </a:r>
          </a:p>
        </p:txBody>
      </p:sp>
    </p:spTree>
    <p:extLst>
      <p:ext uri="{BB962C8B-B14F-4D97-AF65-F5344CB8AC3E}">
        <p14:creationId xmlns:p14="http://schemas.microsoft.com/office/powerpoint/2010/main" val="169246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161926" y="2151728"/>
            <a:ext cx="11972924" cy="923330"/>
          </a:xfrm>
          <a:prstGeom prst="rect">
            <a:avLst/>
          </a:prstGeom>
          <a:noFill/>
        </p:spPr>
        <p:txBody>
          <a:bodyPr wrap="square" rtlCol="0">
            <a:spAutoFit/>
          </a:bodyPr>
          <a:lstStyle/>
          <a:p>
            <a:pPr algn="ctr"/>
            <a:r>
              <a:rPr lang="en-US" sz="5400" dirty="0">
                <a:solidFill>
                  <a:schemeClr val="accent1">
                    <a:lumMod val="50000"/>
                  </a:schemeClr>
                </a:solidFill>
                <a:latin typeface="Georgia" panose="02040502050405020303" pitchFamily="18" charset="0"/>
              </a:rPr>
              <a:t>Directions</a:t>
            </a:r>
            <a:r>
              <a:rPr lang="en-US" sz="5400" dirty="0"/>
              <a:t> </a:t>
            </a:r>
            <a:r>
              <a:rPr lang="en-US" sz="5400" dirty="0">
                <a:solidFill>
                  <a:schemeClr val="accent1">
                    <a:lumMod val="50000"/>
                  </a:schemeClr>
                </a:solidFill>
                <a:latin typeface="Georgia" panose="02040502050405020303" pitchFamily="18" charset="0"/>
              </a:rPr>
              <a:t>for</a:t>
            </a:r>
            <a:r>
              <a:rPr lang="en-US" sz="5400" dirty="0"/>
              <a:t> </a:t>
            </a:r>
            <a:r>
              <a:rPr lang="en-US" sz="5400" dirty="0">
                <a:solidFill>
                  <a:schemeClr val="accent1">
                    <a:lumMod val="50000"/>
                  </a:schemeClr>
                </a:solidFill>
                <a:latin typeface="Georgia" panose="02040502050405020303" pitchFamily="18" charset="0"/>
              </a:rPr>
              <a:t>Future</a:t>
            </a:r>
            <a:r>
              <a:rPr lang="en-US" sz="5400" dirty="0"/>
              <a:t> </a:t>
            </a:r>
            <a:r>
              <a:rPr lang="en-US" sz="5400" dirty="0">
                <a:solidFill>
                  <a:schemeClr val="accent1">
                    <a:lumMod val="50000"/>
                  </a:schemeClr>
                </a:solidFill>
                <a:latin typeface="Georgia" panose="02040502050405020303" pitchFamily="18" charset="0"/>
              </a:rPr>
              <a:t>Development</a:t>
            </a:r>
            <a:r>
              <a:rPr lang="en-US" sz="5400" dirty="0"/>
              <a:t> </a:t>
            </a:r>
          </a:p>
        </p:txBody>
      </p:sp>
    </p:spTree>
    <p:extLst>
      <p:ext uri="{BB962C8B-B14F-4D97-AF65-F5344CB8AC3E}">
        <p14:creationId xmlns:p14="http://schemas.microsoft.com/office/powerpoint/2010/main" val="3917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0" y="0"/>
            <a:ext cx="6448425" cy="1815882"/>
          </a:xfrm>
          <a:prstGeom prst="rect">
            <a:avLst/>
          </a:prstGeom>
          <a:noFill/>
        </p:spPr>
        <p:txBody>
          <a:bodyPr wrap="square" rtlCol="0">
            <a:spAutoFit/>
          </a:bodyPr>
          <a:lstStyle/>
          <a:p>
            <a:endParaRPr lang="en-US" sz="3200" dirty="0">
              <a:solidFill>
                <a:schemeClr val="accent1">
                  <a:lumMod val="50000"/>
                </a:schemeClr>
              </a:solidFill>
              <a:latin typeface="Georgia" panose="02040502050405020303" pitchFamily="18" charset="0"/>
            </a:endParaRPr>
          </a:p>
          <a:p>
            <a:r>
              <a:rPr lang="en-US" sz="8000" dirty="0">
                <a:solidFill>
                  <a:schemeClr val="accent1">
                    <a:lumMod val="50000"/>
                  </a:schemeClr>
                </a:solidFill>
                <a:latin typeface="Georgia" panose="02040502050405020303" pitchFamily="18" charset="0"/>
              </a:rPr>
              <a:t>Links</a:t>
            </a:r>
          </a:p>
        </p:txBody>
      </p:sp>
      <p:sp>
        <p:nvSpPr>
          <p:cNvPr id="4" name="TextBox 3">
            <a:extLst>
              <a:ext uri="{FF2B5EF4-FFF2-40B4-BE49-F238E27FC236}">
                <a16:creationId xmlns:a16="http://schemas.microsoft.com/office/drawing/2014/main" id="{5F6EA83E-959E-4923-AE98-1F9A288672C3}"/>
              </a:ext>
            </a:extLst>
          </p:cNvPr>
          <p:cNvSpPr txBox="1"/>
          <p:nvPr/>
        </p:nvSpPr>
        <p:spPr>
          <a:xfrm>
            <a:off x="1316775" y="2302277"/>
            <a:ext cx="8386518" cy="3108543"/>
          </a:xfrm>
          <a:prstGeom prst="rect">
            <a:avLst/>
          </a:prstGeom>
          <a:noFill/>
        </p:spPr>
        <p:txBody>
          <a:bodyPr wrap="square" rtlCol="0">
            <a:spAutoFit/>
          </a:bodyPr>
          <a:lstStyle>
            <a:defPPr>
              <a:defRPr lang="en-US"/>
            </a:defPPr>
            <a:lvl1pPr fontAlgn="base">
              <a:defRPr sz="2800" b="0" i="0" u="none" strike="noStrike">
                <a:solidFill>
                  <a:srgbClr val="595959"/>
                </a:solidFill>
                <a:effectLst/>
                <a:latin typeface="Times New Roman" panose="02020603050405020304" pitchFamily="18" charset="0"/>
                <a:cs typeface="Times New Roman" panose="02020603050405020304" pitchFamily="18" charset="0"/>
              </a:defRPr>
            </a:lvl1pPr>
            <a:lvl2pPr lvl="1" fontAlgn="base">
              <a:buFont typeface="Wingdings" panose="05000000000000000000" pitchFamily="2" charset="2"/>
              <a:buChar char="Ø"/>
              <a:defRPr sz="2400" b="0" i="0" u="none" strike="noStrike">
                <a:solidFill>
                  <a:srgbClr val="595959"/>
                </a:solidFill>
                <a:effectLst/>
                <a:latin typeface="Times New Roman" panose="02020603050405020304" pitchFamily="18" charset="0"/>
                <a:cs typeface="Times New Roman" panose="02020603050405020304" pitchFamily="18" charset="0"/>
              </a:defRPr>
            </a:lvl2pPr>
          </a:lstStyle>
          <a:p>
            <a:r>
              <a:rPr lang="en-US" dirty="0"/>
              <a:t>Deployed:</a:t>
            </a:r>
          </a:p>
          <a:p>
            <a:r>
              <a:rPr lang="en-US" dirty="0">
                <a:hlinkClick r:id="rId2"/>
              </a:rPr>
              <a:t>https://sdb14.github.io/safe-travels/</a:t>
            </a:r>
            <a:endParaRPr lang="en-US" dirty="0"/>
          </a:p>
          <a:p>
            <a:endParaRPr lang="en-US" dirty="0"/>
          </a:p>
          <a:p>
            <a:r>
              <a:rPr lang="en-US" dirty="0"/>
              <a:t>GitHub repo:</a:t>
            </a:r>
          </a:p>
          <a:p>
            <a:r>
              <a:rPr lang="en-US" dirty="0">
                <a:hlinkClick r:id="rId3"/>
              </a:rPr>
              <a:t>https://github.com/SDB14/safe-travels</a:t>
            </a:r>
            <a:endParaRPr lang="en-US" dirty="0"/>
          </a:p>
          <a:p>
            <a:r>
              <a:rPr lang="en-US" dirty="0">
                <a:hlinkClick r:id="rId4"/>
              </a:rPr>
              <a:t>https://github.com/Jakeology/safe-travels/tree/user/sarita</a:t>
            </a:r>
            <a:endParaRPr lang="en-US" dirty="0"/>
          </a:p>
          <a:p>
            <a:endParaRPr lang="en-US" dirty="0"/>
          </a:p>
        </p:txBody>
      </p:sp>
    </p:spTree>
    <p:extLst>
      <p:ext uri="{BB962C8B-B14F-4D97-AF65-F5344CB8AC3E}">
        <p14:creationId xmlns:p14="http://schemas.microsoft.com/office/powerpoint/2010/main" val="4064870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348</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Georgia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 X</dc:creator>
  <cp:lastModifiedBy>SarT X</cp:lastModifiedBy>
  <cp:revision>1</cp:revision>
  <dcterms:created xsi:type="dcterms:W3CDTF">2021-10-11T19:09:13Z</dcterms:created>
  <dcterms:modified xsi:type="dcterms:W3CDTF">2021-10-12T03:05:04Z</dcterms:modified>
</cp:coreProperties>
</file>