
<file path=[Content_Types].xml><?xml version="1.0" encoding="utf-8"?>
<Types xmlns="http://schemas.openxmlformats.org/package/2006/content-types">
  <Default Extension="xml" ContentType="application/xml"/>
  <Default Extension="jpg" ContentType="image/jpeg"/>
  <Default Extension="tiff" ContentType="image/tiff"/>
  <Default Extension="emf" ContentType="image/x-e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notesSlides/notesSlide7.xml" ContentType="application/vnd.openxmlformats-officedocument.presentationml.notesSlide+xml"/>
  <Override PartName="/ppt/comments/comment2.xml" ContentType="application/vnd.openxmlformats-officedocument.presentationml.comments+xml"/>
  <Override PartName="/ppt/tags/tag6.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3.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91" r:id="rId2"/>
    <p:sldId id="297" r:id="rId3"/>
    <p:sldId id="324" r:id="rId4"/>
    <p:sldId id="328" r:id="rId5"/>
    <p:sldId id="345" r:id="rId6"/>
    <p:sldId id="348" r:id="rId7"/>
    <p:sldId id="349" r:id="rId8"/>
    <p:sldId id="363" r:id="rId9"/>
    <p:sldId id="368" r:id="rId10"/>
    <p:sldId id="372" r:id="rId11"/>
    <p:sldId id="374" r:id="rId12"/>
    <p:sldId id="377" r:id="rId13"/>
    <p:sldId id="364" r:id="rId14"/>
    <p:sldId id="306" r:id="rId15"/>
    <p:sldId id="323" r:id="rId16"/>
    <p:sldId id="379" r:id="rId17"/>
    <p:sldId id="366" r:id="rId18"/>
  </p:sldIdLst>
  <p:sldSz cx="9144000" cy="5143500" type="screen16x9"/>
  <p:notesSz cx="6858000" cy="9144000"/>
  <p:custDataLst>
    <p:tags r:id="rId20"/>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16" userDrawn="1">
          <p15:clr>
            <a:srgbClr val="A4A3A4"/>
          </p15:clr>
        </p15:guide>
        <p15:guide id="2" pos="4632" userDrawn="1">
          <p15:clr>
            <a:srgbClr val="A4A3A4"/>
          </p15:clr>
        </p15:guide>
        <p15:guide id="3" pos="76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vin Batista" initials="KB" lastIdx="12" clrIdx="0">
    <p:extLst/>
  </p:cmAuthor>
  <p:cmAuthor id="2" name="Jacob Harry Podell" initials="JHP" lastIdx="1" clrIdx="1">
    <p:extLst/>
  </p:cmAuthor>
  <p:cmAuthor id="3" name="Jacob Harry Podell" initials="JHP [2]" lastIdx="1" clrIdx="2">
    <p:extLst/>
  </p:cmAuthor>
  <p:cmAuthor id="4" name="Jacob Harry Podell" initials="JHP [3]" lastIdx="1" clrIdx="3">
    <p:extLst/>
  </p:cmAuthor>
  <p:cmAuthor id="5" name="Jacob Harry Podell" initials="JHP [4]" lastIdx="1" clrIdx="4">
    <p:extLst/>
  </p:cmAuthor>
  <p:cmAuthor id="6" name="Jacob Harry Podell" initials="JHP [5]" lastIdx="1" clrIdx="5">
    <p:extLst/>
  </p:cmAuthor>
  <p:cmAuthor id="7" name="Jacob Harry Podell" initials="JHP [6]" lastIdx="1" clrIdx="6">
    <p:extLst/>
  </p:cmAuthor>
  <p:cmAuthor id="8" name="Jacob Harry Podell" initials="JHP [7]" lastIdx="1" clrIdx="7">
    <p:extLst/>
  </p:cmAuthor>
  <p:cmAuthor id="9" name="Jacob Harry Podell" initials="JHP [8]" lastIdx="1" clrIdx="8">
    <p:extLst/>
  </p:cmAuthor>
  <p:cmAuthor id="10" name="Jacob Harry Podell" initials="JHP [9]" lastIdx="1" clrIdx="9">
    <p:extLst/>
  </p:cmAuthor>
  <p:cmAuthor id="11" name="Jacob Harry Podell" initials="JHP [10]" lastIdx="1" clrIdx="10">
    <p:extLst/>
  </p:cmAuthor>
  <p:cmAuthor id="12" name="Jacob Harry Podell" initials="JHP [11]" lastIdx="1" clrIdx="11">
    <p:extLst/>
  </p:cmAuthor>
  <p:cmAuthor id="13" name="Jacob Harry Podell" initials="JHP [12]" lastIdx="1" clrIdx="12">
    <p:extLst/>
  </p:cmAuthor>
  <p:cmAuthor id="14" name="Jacob Harry Podell" initials="JHP [13]" lastIdx="1" clrIdx="13">
    <p:extLst/>
  </p:cmAuthor>
  <p:cmAuthor id="15" name="Jacob Harry Podell" initials="JHP [14]" lastIdx="1" clrIdx="14">
    <p:extLst/>
  </p:cmAuthor>
  <p:cmAuthor id="16" name="Jacob Harry Podell" initials="JHP [15]" lastIdx="1" clrIdx="1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browse/>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00B4D2"/>
    <a:srgbClr val="B5B5B6"/>
    <a:srgbClr val="252525"/>
    <a:srgbClr val="444445"/>
    <a:srgbClr val="1AA6C9"/>
    <a:srgbClr val="A5A5A6"/>
    <a:srgbClr val="10B5D4"/>
    <a:srgbClr val="B4B4B5"/>
    <a:srgbClr val="70E4F9"/>
    <a:srgbClr val="0081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410BEE1-E9ED-4D79-A2C4-AF8B92BEA772}">
  <a:tblStyle styleId="{2410BEE1-E9ED-4D79-A2C4-AF8B92BEA77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83973" autoAdjust="0"/>
  </p:normalViewPr>
  <p:slideViewPr>
    <p:cSldViewPr snapToGrid="0" snapToObjects="1">
      <p:cViewPr>
        <p:scale>
          <a:sx n="143" d="100"/>
          <a:sy n="143" d="100"/>
        </p:scale>
        <p:origin x="144" y="144"/>
      </p:cViewPr>
      <p:guideLst>
        <p:guide orient="horz" pos="1116"/>
        <p:guide pos="4632"/>
        <p:guide pos="768"/>
      </p:guideLst>
    </p:cSldViewPr>
  </p:slideViewPr>
  <p:notesTextViewPr>
    <p:cViewPr>
      <p:scale>
        <a:sx n="20" d="100"/>
        <a:sy n="2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gs" Target="tags/tag1.xml"/><Relationship Id="rId21" Type="http://schemas.openxmlformats.org/officeDocument/2006/relationships/commentAuthors" Target="commentAuthor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4-01T12:31:18.787" idx="10">
    <p:pos x="10" y="10"/>
    <p:text>Change the background. Add a question mark graphic</p:text>
    <p:extLst>
      <p:ext uri="{C676402C-5697-4E1C-873F-D02D1690AC5C}">
        <p15:threadingInfo xmlns:p15="http://schemas.microsoft.com/office/powerpoint/2012/main" timeZoneBias="240"/>
      </p:ext>
    </p:extLst>
  </p:cm>
  <p:cm authorId="2" dt="2018-04-01T13:49:56.651" idx="1">
    <p:pos x="106" y="106"/>
    <p:text>gyms and customers have a problem, solution to bridge the ga[ between needs. graphic w/o saying flexit that shows customers and gyms getting along</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4-01T12:31:33.154" idx="11">
    <p:pos x="10" y="10"/>
    <p:text>Can we re do this slide to summarize the Flex-IT solution (showing a customer journey of them using the app. The phone screen shots is too tactical and not consistent with the actual app. A journey map showing how the customer would interact with the app.</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1" dt="2018-04-01T14:00:13.845" idx="1">
    <p:pos x="10" y="10"/>
    <p:text>push people away, and circle us. remove some icons. nays down and to right, crossfire down to functional, peloton closer to soul cycle, orange theory closer to baarys, cp down, zee closer to cp, zee functional. move and pays gym move over.</p:text>
    <p:extLst>
      <p:ext uri="{C676402C-5697-4E1C-873F-D02D1690AC5C}">
        <p15:threadingInfo xmlns:p15="http://schemas.microsoft.com/office/powerpoint/2012/main" timeZoneBias="240"/>
      </p:ext>
    </p:extLst>
  </p:cm>
  <p:cm authorId="12" dt="2018-04-01T14:04:02.154" idx="1">
    <p:pos x="106" y="106"/>
    <p:text>draft the bars thinfg</p:text>
    <p:extLst>
      <p:ext uri="{C676402C-5697-4E1C-873F-D02D1690AC5C}">
        <p15:threadingInfo xmlns:p15="http://schemas.microsoft.com/office/powerpoint/2012/main" timeZoneBias="24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86C332-A63F-1442-9389-8468A22AFD07}" type="doc">
      <dgm:prSet loTypeId="urn:microsoft.com/office/officeart/2005/8/layout/venn2" loCatId="" qsTypeId="urn:microsoft.com/office/officeart/2005/8/quickstyle/simple2" qsCatId="simple" csTypeId="urn:microsoft.com/office/officeart/2005/8/colors/accent1_2" csCatId="accent1" phldr="1"/>
      <dgm:spPr/>
      <dgm:t>
        <a:bodyPr/>
        <a:lstStyle/>
        <a:p>
          <a:endParaRPr lang="en-US"/>
        </a:p>
      </dgm:t>
    </dgm:pt>
    <dgm:pt modelId="{A2576D40-7D1D-A643-82CE-1332C1F1DD0D}">
      <dgm:prSet phldrT="[Text]" custT="1"/>
      <dgm:spPr>
        <a:solidFill>
          <a:srgbClr val="444445">
            <a:alpha val="70000"/>
          </a:srgbClr>
        </a:solidFill>
        <a:ln>
          <a:noFill/>
        </a:ln>
        <a:effectLst/>
      </dgm:spPr>
      <dgm:t>
        <a:bodyPr/>
        <a:lstStyle/>
        <a:p>
          <a:pPr algn="ctr"/>
          <a:r>
            <a:rPr lang="en-US" sz="2400" b="1" dirty="0" smtClean="0">
              <a:latin typeface="Glacial Indifference" charset="0"/>
              <a:ea typeface="Glacial Indifference" charset="0"/>
              <a:cs typeface="Glacial Indifference" charset="0"/>
            </a:rPr>
            <a:t> 200M</a:t>
          </a:r>
          <a:endParaRPr lang="en-US" sz="2400" b="1" dirty="0">
            <a:latin typeface="Glacial Indifference" charset="0"/>
            <a:ea typeface="Glacial Indifference" charset="0"/>
            <a:cs typeface="Glacial Indifference" charset="0"/>
          </a:endParaRPr>
        </a:p>
      </dgm:t>
    </dgm:pt>
    <dgm:pt modelId="{C2F9CFC9-983C-6546-9164-C286D8DE419F}" type="parTrans" cxnId="{B2511C24-B322-494F-A85D-2E3AAAB4EED6}">
      <dgm:prSet/>
      <dgm:spPr/>
      <dgm:t>
        <a:bodyPr/>
        <a:lstStyle/>
        <a:p>
          <a:endParaRPr lang="en-US"/>
        </a:p>
      </dgm:t>
    </dgm:pt>
    <dgm:pt modelId="{39CE2ADD-BAF2-5E44-B6B1-D4A75419EF34}" type="sibTrans" cxnId="{B2511C24-B322-494F-A85D-2E3AAAB4EED6}">
      <dgm:prSet/>
      <dgm:spPr/>
      <dgm:t>
        <a:bodyPr/>
        <a:lstStyle/>
        <a:p>
          <a:endParaRPr lang="en-US"/>
        </a:p>
      </dgm:t>
    </dgm:pt>
    <dgm:pt modelId="{789A69E9-6081-FD4C-91B3-F9AABC68CF40}">
      <dgm:prSet phldrT="[Text]" custT="1"/>
      <dgm:spPr>
        <a:solidFill>
          <a:schemeClr val="bg1">
            <a:alpha val="70000"/>
          </a:schemeClr>
        </a:solidFill>
        <a:ln>
          <a:noFill/>
        </a:ln>
        <a:effectLst/>
      </dgm:spPr>
      <dgm:t>
        <a:bodyPr/>
        <a:lstStyle/>
        <a:p>
          <a:pPr algn="ctr"/>
          <a:r>
            <a:rPr lang="en-US" sz="2400" b="1" dirty="0" smtClean="0">
              <a:latin typeface="Glacial Indifference" charset="0"/>
              <a:ea typeface="Glacial Indifference" charset="0"/>
              <a:cs typeface="Glacial Indifference" charset="0"/>
            </a:rPr>
            <a:t>40M</a:t>
          </a:r>
          <a:endParaRPr lang="en-US" sz="2400" b="1" dirty="0">
            <a:latin typeface="Glacial Indifference" charset="0"/>
            <a:ea typeface="Glacial Indifference" charset="0"/>
            <a:cs typeface="Glacial Indifference" charset="0"/>
          </a:endParaRPr>
        </a:p>
      </dgm:t>
    </dgm:pt>
    <dgm:pt modelId="{3592BE1F-6F89-FA47-A577-3660B79341FF}" type="parTrans" cxnId="{1A7D7142-74A4-2F41-B3FF-9E7EC4EEFC68}">
      <dgm:prSet/>
      <dgm:spPr/>
      <dgm:t>
        <a:bodyPr/>
        <a:lstStyle/>
        <a:p>
          <a:endParaRPr lang="en-US"/>
        </a:p>
      </dgm:t>
    </dgm:pt>
    <dgm:pt modelId="{5D26109D-4E72-6348-AB71-5493D1EC5514}" type="sibTrans" cxnId="{1A7D7142-74A4-2F41-B3FF-9E7EC4EEFC68}">
      <dgm:prSet/>
      <dgm:spPr/>
      <dgm:t>
        <a:bodyPr/>
        <a:lstStyle/>
        <a:p>
          <a:endParaRPr lang="en-US"/>
        </a:p>
      </dgm:t>
    </dgm:pt>
    <dgm:pt modelId="{6AFDE59D-C3BD-4D49-AEF3-AB65539773E5}">
      <dgm:prSet phldrT="[Text]" custT="1"/>
      <dgm:spPr>
        <a:solidFill>
          <a:schemeClr val="bg1">
            <a:alpha val="70000"/>
          </a:schemeClr>
        </a:solidFill>
        <a:ln>
          <a:noFill/>
        </a:ln>
        <a:effectLst/>
      </dgm:spPr>
      <dgm:t>
        <a:bodyPr/>
        <a:lstStyle/>
        <a:p>
          <a:pPr algn="ctr"/>
          <a:r>
            <a:rPr lang="en-US" sz="2400" b="1" dirty="0" smtClean="0">
              <a:solidFill>
                <a:srgbClr val="00B4D2"/>
              </a:solidFill>
              <a:latin typeface="Glacial Indifference" charset="0"/>
              <a:ea typeface="Glacial Indifference" charset="0"/>
              <a:cs typeface="Glacial Indifference" charset="0"/>
            </a:rPr>
            <a:t>2M</a:t>
          </a:r>
          <a:endParaRPr lang="en-US" sz="2400" b="1" dirty="0">
            <a:solidFill>
              <a:srgbClr val="00B4D2"/>
            </a:solidFill>
            <a:latin typeface="Glacial Indifference" charset="0"/>
            <a:ea typeface="Glacial Indifference" charset="0"/>
            <a:cs typeface="Glacial Indifference" charset="0"/>
          </a:endParaRPr>
        </a:p>
      </dgm:t>
    </dgm:pt>
    <dgm:pt modelId="{EFD0B028-2B61-6D49-A329-8C71B01B61D7}" type="parTrans" cxnId="{0A21DC7E-318B-BA48-A99D-F0EAB657065C}">
      <dgm:prSet/>
      <dgm:spPr/>
      <dgm:t>
        <a:bodyPr/>
        <a:lstStyle/>
        <a:p>
          <a:endParaRPr lang="en-US"/>
        </a:p>
      </dgm:t>
    </dgm:pt>
    <dgm:pt modelId="{FFED0BFC-CCF7-EE40-92BD-74B794BBCA2E}" type="sibTrans" cxnId="{0A21DC7E-318B-BA48-A99D-F0EAB657065C}">
      <dgm:prSet/>
      <dgm:spPr/>
      <dgm:t>
        <a:bodyPr/>
        <a:lstStyle/>
        <a:p>
          <a:endParaRPr lang="en-US"/>
        </a:p>
      </dgm:t>
    </dgm:pt>
    <dgm:pt modelId="{D6FBE2A2-9C81-CB4F-9A11-8CE4E84E63BF}" type="pres">
      <dgm:prSet presAssocID="{2086C332-A63F-1442-9389-8468A22AFD07}" presName="Name0" presStyleCnt="0">
        <dgm:presLayoutVars>
          <dgm:chMax val="7"/>
          <dgm:resizeHandles val="exact"/>
        </dgm:presLayoutVars>
      </dgm:prSet>
      <dgm:spPr/>
      <dgm:t>
        <a:bodyPr/>
        <a:lstStyle/>
        <a:p>
          <a:endParaRPr lang="en-US"/>
        </a:p>
      </dgm:t>
    </dgm:pt>
    <dgm:pt modelId="{63F4D101-114C-F84F-90E3-507E51C4A95D}" type="pres">
      <dgm:prSet presAssocID="{2086C332-A63F-1442-9389-8468A22AFD07}" presName="comp1" presStyleCnt="0"/>
      <dgm:spPr/>
    </dgm:pt>
    <dgm:pt modelId="{FEB9C500-07DC-2842-BEE2-460EF06E282F}" type="pres">
      <dgm:prSet presAssocID="{2086C332-A63F-1442-9389-8468A22AFD07}" presName="circle1" presStyleLbl="node1" presStyleIdx="0" presStyleCnt="3" custLinFactNeighborX="49" custLinFactNeighborY="-55945"/>
      <dgm:spPr/>
      <dgm:t>
        <a:bodyPr/>
        <a:lstStyle/>
        <a:p>
          <a:endParaRPr lang="en-US"/>
        </a:p>
      </dgm:t>
    </dgm:pt>
    <dgm:pt modelId="{C02C8A99-DD0F-2E44-9905-BDE676005CAD}" type="pres">
      <dgm:prSet presAssocID="{2086C332-A63F-1442-9389-8468A22AFD07}" presName="c1text" presStyleLbl="node1" presStyleIdx="0" presStyleCnt="3">
        <dgm:presLayoutVars>
          <dgm:bulletEnabled val="1"/>
        </dgm:presLayoutVars>
      </dgm:prSet>
      <dgm:spPr/>
      <dgm:t>
        <a:bodyPr/>
        <a:lstStyle/>
        <a:p>
          <a:endParaRPr lang="en-US"/>
        </a:p>
      </dgm:t>
    </dgm:pt>
    <dgm:pt modelId="{323B9A74-4928-3D47-A5B5-BC9A92A96D11}" type="pres">
      <dgm:prSet presAssocID="{2086C332-A63F-1442-9389-8468A22AFD07}" presName="comp2" presStyleCnt="0"/>
      <dgm:spPr/>
    </dgm:pt>
    <dgm:pt modelId="{950AB04F-1AA3-334C-A643-211CB2095440}" type="pres">
      <dgm:prSet presAssocID="{2086C332-A63F-1442-9389-8468A22AFD07}" presName="circle2" presStyleLbl="node1" presStyleIdx="1" presStyleCnt="3" custScaleX="87893" custScaleY="87893" custLinFactNeighborX="-338" custLinFactNeighborY="-13874"/>
      <dgm:spPr/>
      <dgm:t>
        <a:bodyPr/>
        <a:lstStyle/>
        <a:p>
          <a:endParaRPr lang="en-US"/>
        </a:p>
      </dgm:t>
    </dgm:pt>
    <dgm:pt modelId="{E413555E-0046-9E45-BA73-B86B85C68BA2}" type="pres">
      <dgm:prSet presAssocID="{2086C332-A63F-1442-9389-8468A22AFD07}" presName="c2text" presStyleLbl="node1" presStyleIdx="1" presStyleCnt="3">
        <dgm:presLayoutVars>
          <dgm:bulletEnabled val="1"/>
        </dgm:presLayoutVars>
      </dgm:prSet>
      <dgm:spPr/>
      <dgm:t>
        <a:bodyPr/>
        <a:lstStyle/>
        <a:p>
          <a:endParaRPr lang="en-US"/>
        </a:p>
      </dgm:t>
    </dgm:pt>
    <dgm:pt modelId="{7FE207AA-3AEC-674A-8EAC-876E61FB6790}" type="pres">
      <dgm:prSet presAssocID="{2086C332-A63F-1442-9389-8468A22AFD07}" presName="comp3" presStyleCnt="0"/>
      <dgm:spPr/>
    </dgm:pt>
    <dgm:pt modelId="{D3C12166-D028-3345-8ACD-3F7D51F45B70}" type="pres">
      <dgm:prSet presAssocID="{2086C332-A63F-1442-9389-8468A22AFD07}" presName="circle3" presStyleLbl="node1" presStyleIdx="2" presStyleCnt="3" custScaleX="68106" custScaleY="68106" custLinFactNeighborX="71" custLinFactNeighborY="-45060"/>
      <dgm:spPr/>
      <dgm:t>
        <a:bodyPr/>
        <a:lstStyle/>
        <a:p>
          <a:endParaRPr lang="en-US"/>
        </a:p>
      </dgm:t>
    </dgm:pt>
    <dgm:pt modelId="{B5380031-5F08-DC47-BFB3-7000295EFA7F}" type="pres">
      <dgm:prSet presAssocID="{2086C332-A63F-1442-9389-8468A22AFD07}" presName="c3text" presStyleLbl="node1" presStyleIdx="2" presStyleCnt="3">
        <dgm:presLayoutVars>
          <dgm:bulletEnabled val="1"/>
        </dgm:presLayoutVars>
      </dgm:prSet>
      <dgm:spPr/>
      <dgm:t>
        <a:bodyPr/>
        <a:lstStyle/>
        <a:p>
          <a:endParaRPr lang="en-US"/>
        </a:p>
      </dgm:t>
    </dgm:pt>
  </dgm:ptLst>
  <dgm:cxnLst>
    <dgm:cxn modelId="{1A7D7142-74A4-2F41-B3FF-9E7EC4EEFC68}" srcId="{2086C332-A63F-1442-9389-8468A22AFD07}" destId="{789A69E9-6081-FD4C-91B3-F9AABC68CF40}" srcOrd="1" destOrd="0" parTransId="{3592BE1F-6F89-FA47-A577-3660B79341FF}" sibTransId="{5D26109D-4E72-6348-AB71-5493D1EC5514}"/>
    <dgm:cxn modelId="{30CA5261-2763-824C-A07F-A12FAB443D87}" type="presOf" srcId="{6AFDE59D-C3BD-4D49-AEF3-AB65539773E5}" destId="{D3C12166-D028-3345-8ACD-3F7D51F45B70}" srcOrd="0" destOrd="0" presId="urn:microsoft.com/office/officeart/2005/8/layout/venn2"/>
    <dgm:cxn modelId="{2B0AB1A9-2D8B-A74A-A374-16FDA18F46A5}" type="presOf" srcId="{789A69E9-6081-FD4C-91B3-F9AABC68CF40}" destId="{950AB04F-1AA3-334C-A643-211CB2095440}" srcOrd="0" destOrd="0" presId="urn:microsoft.com/office/officeart/2005/8/layout/venn2"/>
    <dgm:cxn modelId="{6362A03F-029D-2D46-9308-7941B15021D5}" type="presOf" srcId="{789A69E9-6081-FD4C-91B3-F9AABC68CF40}" destId="{E413555E-0046-9E45-BA73-B86B85C68BA2}" srcOrd="1" destOrd="0" presId="urn:microsoft.com/office/officeart/2005/8/layout/venn2"/>
    <dgm:cxn modelId="{A1C8E044-55A8-4943-AFB4-D4EBA407636A}" type="presOf" srcId="{A2576D40-7D1D-A643-82CE-1332C1F1DD0D}" destId="{C02C8A99-DD0F-2E44-9905-BDE676005CAD}" srcOrd="1" destOrd="0" presId="urn:microsoft.com/office/officeart/2005/8/layout/venn2"/>
    <dgm:cxn modelId="{E00283EB-351D-E84D-9495-8648DA7C666B}" type="presOf" srcId="{6AFDE59D-C3BD-4D49-AEF3-AB65539773E5}" destId="{B5380031-5F08-DC47-BFB3-7000295EFA7F}" srcOrd="1" destOrd="0" presId="urn:microsoft.com/office/officeart/2005/8/layout/venn2"/>
    <dgm:cxn modelId="{0A21DC7E-318B-BA48-A99D-F0EAB657065C}" srcId="{2086C332-A63F-1442-9389-8468A22AFD07}" destId="{6AFDE59D-C3BD-4D49-AEF3-AB65539773E5}" srcOrd="2" destOrd="0" parTransId="{EFD0B028-2B61-6D49-A329-8C71B01B61D7}" sibTransId="{FFED0BFC-CCF7-EE40-92BD-74B794BBCA2E}"/>
    <dgm:cxn modelId="{26435E07-3982-5A44-A2D7-9AD3E9CE8D63}" type="presOf" srcId="{2086C332-A63F-1442-9389-8468A22AFD07}" destId="{D6FBE2A2-9C81-CB4F-9A11-8CE4E84E63BF}" srcOrd="0" destOrd="0" presId="urn:microsoft.com/office/officeart/2005/8/layout/venn2"/>
    <dgm:cxn modelId="{B2511C24-B322-494F-A85D-2E3AAAB4EED6}" srcId="{2086C332-A63F-1442-9389-8468A22AFD07}" destId="{A2576D40-7D1D-A643-82CE-1332C1F1DD0D}" srcOrd="0" destOrd="0" parTransId="{C2F9CFC9-983C-6546-9164-C286D8DE419F}" sibTransId="{39CE2ADD-BAF2-5E44-B6B1-D4A75419EF34}"/>
    <dgm:cxn modelId="{8CA81464-4DC3-CC4B-9859-810CFBB50587}" type="presOf" srcId="{A2576D40-7D1D-A643-82CE-1332C1F1DD0D}" destId="{FEB9C500-07DC-2842-BEE2-460EF06E282F}" srcOrd="0" destOrd="0" presId="urn:microsoft.com/office/officeart/2005/8/layout/venn2"/>
    <dgm:cxn modelId="{7B028E69-33C2-0946-86E8-54DFAD086D28}" type="presParOf" srcId="{D6FBE2A2-9C81-CB4F-9A11-8CE4E84E63BF}" destId="{63F4D101-114C-F84F-90E3-507E51C4A95D}" srcOrd="0" destOrd="0" presId="urn:microsoft.com/office/officeart/2005/8/layout/venn2"/>
    <dgm:cxn modelId="{270512B5-5179-BB40-9314-7B0AE21115BD}" type="presParOf" srcId="{63F4D101-114C-F84F-90E3-507E51C4A95D}" destId="{FEB9C500-07DC-2842-BEE2-460EF06E282F}" srcOrd="0" destOrd="0" presId="urn:microsoft.com/office/officeart/2005/8/layout/venn2"/>
    <dgm:cxn modelId="{3D6E94C7-B935-B04E-8A9E-75BBC59EE432}" type="presParOf" srcId="{63F4D101-114C-F84F-90E3-507E51C4A95D}" destId="{C02C8A99-DD0F-2E44-9905-BDE676005CAD}" srcOrd="1" destOrd="0" presId="urn:microsoft.com/office/officeart/2005/8/layout/venn2"/>
    <dgm:cxn modelId="{1C908160-73D2-5D4F-B0B9-80A49625B42F}" type="presParOf" srcId="{D6FBE2A2-9C81-CB4F-9A11-8CE4E84E63BF}" destId="{323B9A74-4928-3D47-A5B5-BC9A92A96D11}" srcOrd="1" destOrd="0" presId="urn:microsoft.com/office/officeart/2005/8/layout/venn2"/>
    <dgm:cxn modelId="{E8ED295F-F568-E24A-A3FA-AA84FE7D2DB2}" type="presParOf" srcId="{323B9A74-4928-3D47-A5B5-BC9A92A96D11}" destId="{950AB04F-1AA3-334C-A643-211CB2095440}" srcOrd="0" destOrd="0" presId="urn:microsoft.com/office/officeart/2005/8/layout/venn2"/>
    <dgm:cxn modelId="{8269F662-FB1B-A04C-B39C-C5DA76F721A3}" type="presParOf" srcId="{323B9A74-4928-3D47-A5B5-BC9A92A96D11}" destId="{E413555E-0046-9E45-BA73-B86B85C68BA2}" srcOrd="1" destOrd="0" presId="urn:microsoft.com/office/officeart/2005/8/layout/venn2"/>
    <dgm:cxn modelId="{B7ED1A9E-EA5B-124D-8DE9-EFC3961A03A5}" type="presParOf" srcId="{D6FBE2A2-9C81-CB4F-9A11-8CE4E84E63BF}" destId="{7FE207AA-3AEC-674A-8EAC-876E61FB6790}" srcOrd="2" destOrd="0" presId="urn:microsoft.com/office/officeart/2005/8/layout/venn2"/>
    <dgm:cxn modelId="{3110C670-B990-2B46-A27B-CE9BB711A5AB}" type="presParOf" srcId="{7FE207AA-3AEC-674A-8EAC-876E61FB6790}" destId="{D3C12166-D028-3345-8ACD-3F7D51F45B70}" srcOrd="0" destOrd="0" presId="urn:microsoft.com/office/officeart/2005/8/layout/venn2"/>
    <dgm:cxn modelId="{EB7559D2-AF76-9445-BD9A-B28BF8747EB3}" type="presParOf" srcId="{7FE207AA-3AEC-674A-8EAC-876E61FB6790}" destId="{B5380031-5F08-DC47-BFB3-7000295EFA7F}" srcOrd="1" destOrd="0" presId="urn:microsoft.com/office/officeart/2005/8/layout/ven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B9C500-07DC-2842-BEE2-460EF06E282F}">
      <dsp:nvSpPr>
        <dsp:cNvPr id="0" name=""/>
        <dsp:cNvSpPr/>
      </dsp:nvSpPr>
      <dsp:spPr>
        <a:xfrm>
          <a:off x="886278" y="0"/>
          <a:ext cx="3614704" cy="3614704"/>
        </a:xfrm>
        <a:prstGeom prst="ellipse">
          <a:avLst/>
        </a:prstGeom>
        <a:solidFill>
          <a:srgbClr val="444445">
            <a:alpha val="70000"/>
          </a:srgbClr>
        </a:solidFill>
        <a:ln w="38100" cap="flat" cmpd="sng" algn="ctr">
          <a:no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b="1" kern="1200" dirty="0" smtClean="0">
              <a:latin typeface="Glacial Indifference" charset="0"/>
              <a:ea typeface="Glacial Indifference" charset="0"/>
              <a:cs typeface="Glacial Indifference" charset="0"/>
            </a:rPr>
            <a:t> 200M</a:t>
          </a:r>
          <a:endParaRPr lang="en-US" sz="2400" b="1" kern="1200" dirty="0">
            <a:latin typeface="Glacial Indifference" charset="0"/>
            <a:ea typeface="Glacial Indifference" charset="0"/>
            <a:cs typeface="Glacial Indifference" charset="0"/>
          </a:endParaRPr>
        </a:p>
      </dsp:txBody>
      <dsp:txXfrm>
        <a:off x="2061960" y="180735"/>
        <a:ext cx="1263339" cy="542205"/>
      </dsp:txXfrm>
    </dsp:sp>
    <dsp:sp modelId="{950AB04F-1AA3-334C-A643-211CB2095440}">
      <dsp:nvSpPr>
        <dsp:cNvPr id="0" name=""/>
        <dsp:cNvSpPr/>
      </dsp:nvSpPr>
      <dsp:spPr>
        <a:xfrm>
          <a:off x="1491293" y="691660"/>
          <a:ext cx="2382803" cy="2382803"/>
        </a:xfrm>
        <a:prstGeom prst="ellipse">
          <a:avLst/>
        </a:prstGeom>
        <a:solidFill>
          <a:schemeClr val="bg1">
            <a:alpha val="70000"/>
          </a:schemeClr>
        </a:solidFill>
        <a:ln w="38100" cap="flat" cmpd="sng" algn="ctr">
          <a:no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b="1" kern="1200" dirty="0" smtClean="0">
              <a:latin typeface="Glacial Indifference" charset="0"/>
              <a:ea typeface="Glacial Indifference" charset="0"/>
              <a:cs typeface="Glacial Indifference" charset="0"/>
            </a:rPr>
            <a:t>40M</a:t>
          </a:r>
          <a:endParaRPr lang="en-US" sz="2400" b="1" kern="1200" dirty="0">
            <a:latin typeface="Glacial Indifference" charset="0"/>
            <a:ea typeface="Glacial Indifference" charset="0"/>
            <a:cs typeface="Glacial Indifference" charset="0"/>
          </a:endParaRPr>
        </a:p>
      </dsp:txBody>
      <dsp:txXfrm>
        <a:off x="2127502" y="840585"/>
        <a:ext cx="1110386" cy="446775"/>
      </dsp:txXfrm>
    </dsp:sp>
    <dsp:sp modelId="{D3C12166-D028-3345-8ACD-3F7D51F45B70}">
      <dsp:nvSpPr>
        <dsp:cNvPr id="0" name=""/>
        <dsp:cNvSpPr/>
      </dsp:nvSpPr>
      <dsp:spPr>
        <a:xfrm>
          <a:off x="2077684" y="1281177"/>
          <a:ext cx="1230915" cy="1230915"/>
        </a:xfrm>
        <a:prstGeom prst="ellipse">
          <a:avLst/>
        </a:prstGeom>
        <a:solidFill>
          <a:schemeClr val="bg1">
            <a:alpha val="70000"/>
          </a:schemeClr>
        </a:solidFill>
        <a:ln w="38100" cap="flat" cmpd="sng" algn="ctr">
          <a:no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b="1" kern="1200" dirty="0" smtClean="0">
              <a:solidFill>
                <a:srgbClr val="00B4D2"/>
              </a:solidFill>
              <a:latin typeface="Glacial Indifference" charset="0"/>
              <a:ea typeface="Glacial Indifference" charset="0"/>
              <a:cs typeface="Glacial Indifference" charset="0"/>
            </a:rPr>
            <a:t>2M</a:t>
          </a:r>
          <a:endParaRPr lang="en-US" sz="2400" b="1" kern="1200" dirty="0">
            <a:solidFill>
              <a:srgbClr val="00B4D2"/>
            </a:solidFill>
            <a:latin typeface="Glacial Indifference" charset="0"/>
            <a:ea typeface="Glacial Indifference" charset="0"/>
            <a:cs typeface="Glacial Indifference" charset="0"/>
          </a:endParaRPr>
        </a:p>
      </dsp:txBody>
      <dsp:txXfrm>
        <a:off x="2257947" y="1588906"/>
        <a:ext cx="870388" cy="615457"/>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31158211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 Id="rId3" Type="http://schemas.openxmlformats.org/officeDocument/2006/relationships/hyperlink" Target="http://neuehouse.com/"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smtClean="0"/>
              <a:t>FONTING: we’re using </a:t>
            </a:r>
            <a:r>
              <a:rPr lang="en-US" dirty="0" err="1" smtClean="0"/>
              <a:t>nexa</a:t>
            </a:r>
            <a:r>
              <a:rPr lang="en-US" dirty="0" smtClean="0"/>
              <a:t> bold here, but glacial</a:t>
            </a:r>
            <a:r>
              <a:rPr lang="en-US" baseline="0" dirty="0" smtClean="0"/>
              <a:t> indifference elsewhere. Thoughts?</a:t>
            </a:r>
          </a:p>
          <a:p>
            <a:pPr marL="0" lvl="0" indent="0" rtl="0">
              <a:spcBef>
                <a:spcPts val="0"/>
              </a:spcBef>
              <a:spcAft>
                <a:spcPts val="0"/>
              </a:spcAft>
              <a:buNone/>
            </a:pPr>
            <a:endParaRPr lang="en-US" baseline="0" dirty="0" smtClean="0"/>
          </a:p>
          <a:p>
            <a:pPr marL="0" lvl="0" indent="0" rtl="0">
              <a:spcBef>
                <a:spcPts val="0"/>
              </a:spcBef>
              <a:spcAft>
                <a:spcPts val="0"/>
              </a:spcAft>
              <a:buNone/>
            </a:pPr>
            <a:r>
              <a:rPr lang="en-US" dirty="0" smtClean="0"/>
              <a:t>1AA6C9</a:t>
            </a:r>
          </a:p>
          <a:p>
            <a:pPr marL="0" lvl="0" indent="0" rtl="0">
              <a:spcBef>
                <a:spcPts val="0"/>
              </a:spcBef>
              <a:spcAft>
                <a:spcPts val="0"/>
              </a:spcAft>
              <a:buNone/>
            </a:pPr>
            <a:endParaRPr lang="en-US" dirty="0" smtClean="0"/>
          </a:p>
          <a:p>
            <a:pPr marL="0" lvl="0" indent="0" rtl="0">
              <a:spcBef>
                <a:spcPts val="0"/>
              </a:spcBef>
              <a:spcAft>
                <a:spcPts val="0"/>
              </a:spcAft>
              <a:buNone/>
            </a:pPr>
            <a:r>
              <a:rPr lang="en-US" dirty="0" smtClean="0"/>
              <a:t>A5A5A6</a:t>
            </a:r>
            <a:endParaRPr dirty="0"/>
          </a:p>
        </p:txBody>
      </p:sp>
    </p:spTree>
    <p:extLst>
      <p:ext uri="{BB962C8B-B14F-4D97-AF65-F5344CB8AC3E}">
        <p14:creationId xmlns:p14="http://schemas.microsoft.com/office/powerpoint/2010/main" val="12276193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5" name="Shape 30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smtClean="0"/>
              <a:t>Lets add affiliate programs in here, will be very important! Add to middle tier (rewards </a:t>
            </a:r>
            <a:r>
              <a:rPr lang="en-US" dirty="0" err="1" smtClean="0"/>
              <a:t>etc</a:t>
            </a:r>
            <a:r>
              <a:rPr lang="en-US" dirty="0" smtClean="0"/>
              <a:t>)</a:t>
            </a:r>
          </a:p>
          <a:p>
            <a:pPr marL="0" lvl="0" indent="0" rtl="0">
              <a:spcBef>
                <a:spcPts val="0"/>
              </a:spcBef>
              <a:spcAft>
                <a:spcPts val="0"/>
              </a:spcAft>
              <a:buNone/>
            </a:pPr>
            <a:r>
              <a:rPr lang="en-US" dirty="0" smtClean="0"/>
              <a:t>Thinking</a:t>
            </a:r>
            <a:r>
              <a:rPr lang="en-US" baseline="0" dirty="0" smtClean="0"/>
              <a:t> about eliminating the cost/effectiveness thing?</a:t>
            </a:r>
            <a:endParaRPr dirty="0"/>
          </a:p>
        </p:txBody>
      </p:sp>
    </p:spTree>
    <p:extLst>
      <p:ext uri="{BB962C8B-B14F-4D97-AF65-F5344CB8AC3E}">
        <p14:creationId xmlns:p14="http://schemas.microsoft.com/office/powerpoint/2010/main" val="21158440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6" name="Shape 1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Not actual screens, just visual representations</a:t>
            </a:r>
            <a:r>
              <a:rPr lang="en" dirty="0" smtClean="0"/>
              <a:t>.</a:t>
            </a:r>
            <a:r>
              <a:rPr lang="en-US" dirty="0" smtClean="0"/>
              <a:t> </a:t>
            </a:r>
          </a:p>
          <a:p>
            <a:pPr marL="0" lvl="0" indent="0" rtl="0">
              <a:spcBef>
                <a:spcPts val="0"/>
              </a:spcBef>
              <a:spcAft>
                <a:spcPts val="0"/>
              </a:spcAft>
              <a:buNone/>
            </a:pPr>
            <a:endParaRPr lang="en-US" dirty="0" smtClean="0"/>
          </a:p>
          <a:p>
            <a:pPr marL="0" lvl="0" indent="0" rtl="0">
              <a:spcBef>
                <a:spcPts val="0"/>
              </a:spcBef>
              <a:spcAft>
                <a:spcPts val="0"/>
              </a:spcAft>
              <a:buNone/>
            </a:pPr>
            <a:r>
              <a:rPr lang="en-US" dirty="0" smtClean="0"/>
              <a:t>Expand it out</a:t>
            </a:r>
          </a:p>
          <a:p>
            <a:pPr marL="0" lvl="0" indent="0" rtl="0">
              <a:spcBef>
                <a:spcPts val="0"/>
              </a:spcBef>
              <a:spcAft>
                <a:spcPts val="0"/>
              </a:spcAft>
              <a:buNone/>
            </a:pPr>
            <a:endParaRPr lang="en-US" dirty="0" smtClean="0"/>
          </a:p>
          <a:p>
            <a:pPr marL="0" lvl="0" indent="0" rtl="0">
              <a:spcBef>
                <a:spcPts val="0"/>
              </a:spcBef>
              <a:spcAft>
                <a:spcPts val="0"/>
              </a:spcAft>
              <a:buNone/>
            </a:pPr>
            <a:r>
              <a:rPr lang="en-US" dirty="0" smtClean="0"/>
              <a:t>ADD SOMETHING BOTTOM LEFT AND BOTTOM RIGHT – RETRO BOTTOM RIGHT? WHAT BOTTOM LEFT?</a:t>
            </a:r>
            <a:endParaRPr dirty="0"/>
          </a:p>
        </p:txBody>
      </p:sp>
    </p:spTree>
    <p:extLst>
      <p:ext uri="{BB962C8B-B14F-4D97-AF65-F5344CB8AC3E}">
        <p14:creationId xmlns:p14="http://schemas.microsoft.com/office/powerpoint/2010/main" val="386493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5" name="Shape 23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57.3</a:t>
            </a:r>
            <a:endParaRPr dirty="0"/>
          </a:p>
          <a:p>
            <a:pPr marL="0" lvl="0" indent="0" rtl="0">
              <a:spcBef>
                <a:spcPts val="0"/>
              </a:spcBef>
              <a:spcAft>
                <a:spcPts val="0"/>
              </a:spcAft>
              <a:buNone/>
            </a:pPr>
            <a:r>
              <a:rPr lang="en" dirty="0"/>
              <a:t>Need % that go to the gym less than 8x per </a:t>
            </a:r>
            <a:r>
              <a:rPr lang="en" dirty="0" smtClean="0"/>
              <a:t>month</a:t>
            </a:r>
            <a:endParaRPr lang="en-US" dirty="0" smtClean="0"/>
          </a:p>
          <a:p>
            <a:pPr marL="0" lvl="0" indent="0" rtl="0">
              <a:spcBef>
                <a:spcPts val="0"/>
              </a:spcBef>
              <a:spcAft>
                <a:spcPts val="0"/>
              </a:spcAft>
              <a:buNone/>
            </a:pPr>
            <a:endParaRPr lang="en-US" dirty="0" smtClean="0"/>
          </a:p>
          <a:p>
            <a:pPr marL="0" lvl="0" indent="0" rtl="0">
              <a:spcBef>
                <a:spcPts val="0"/>
              </a:spcBef>
              <a:spcAft>
                <a:spcPts val="0"/>
              </a:spcAft>
              <a:buNone/>
            </a:pPr>
            <a:r>
              <a:rPr lang="en-US" dirty="0" smtClean="0"/>
              <a:t>Maybe concentric circles</a:t>
            </a:r>
          </a:p>
          <a:p>
            <a:pPr marL="0" lvl="0" indent="0" rtl="0">
              <a:spcBef>
                <a:spcPts val="0"/>
              </a:spcBef>
              <a:spcAft>
                <a:spcPts val="0"/>
              </a:spcAft>
              <a:buNone/>
            </a:pPr>
            <a:endParaRPr lang="en-US" dirty="0" smtClean="0"/>
          </a:p>
          <a:p>
            <a:pPr marL="0" lvl="0" indent="0" rtl="0">
              <a:spcBef>
                <a:spcPts val="0"/>
              </a:spcBef>
              <a:spcAft>
                <a:spcPts val="0"/>
              </a:spcAft>
              <a:buNone/>
            </a:pPr>
            <a:r>
              <a:rPr lang="en-US" dirty="0" smtClean="0"/>
              <a:t>Market comp, center align</a:t>
            </a:r>
          </a:p>
          <a:p>
            <a:pPr marL="0" lvl="0" indent="0" rtl="0">
              <a:spcBef>
                <a:spcPts val="0"/>
              </a:spcBef>
              <a:spcAft>
                <a:spcPts val="0"/>
              </a:spcAft>
              <a:buNone/>
            </a:pPr>
            <a:r>
              <a:rPr lang="en-US" dirty="0" err="1" smtClean="0"/>
              <a:t>Wrapo</a:t>
            </a:r>
            <a:r>
              <a:rPr lang="en-US" dirty="0" smtClean="0"/>
              <a:t> more </a:t>
            </a:r>
            <a:r>
              <a:rPr lang="en-US" dirty="0" err="1" smtClean="0"/>
              <a:t>evely</a:t>
            </a:r>
            <a:endParaRPr dirty="0"/>
          </a:p>
        </p:txBody>
      </p:sp>
    </p:spTree>
    <p:extLst>
      <p:ext uri="{BB962C8B-B14F-4D97-AF65-F5344CB8AC3E}">
        <p14:creationId xmlns:p14="http://schemas.microsoft.com/office/powerpoint/2010/main" val="13551902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Shape 4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3" name="Shape 4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smtClean="0"/>
              <a:t>To consumers </a:t>
            </a:r>
            <a:r>
              <a:rPr lang="en-US" dirty="0" smtClean="0">
                <a:sym typeface="Wingdings"/>
              </a:rPr>
              <a:t> no obvious</a:t>
            </a:r>
            <a:r>
              <a:rPr lang="en-US" baseline="0" dirty="0" smtClean="0">
                <a:sym typeface="Wingdings"/>
              </a:rPr>
              <a:t> risk</a:t>
            </a:r>
            <a:endParaRPr lang="en-US" dirty="0" smtClean="0"/>
          </a:p>
          <a:p>
            <a:pPr marL="0" lvl="0" indent="0" rtl="0">
              <a:spcBef>
                <a:spcPts val="0"/>
              </a:spcBef>
              <a:spcAft>
                <a:spcPts val="0"/>
              </a:spcAft>
              <a:buNone/>
            </a:pPr>
            <a:endParaRPr lang="en-US" dirty="0" smtClean="0"/>
          </a:p>
          <a:p>
            <a:pPr marL="0" lvl="0" indent="0" rtl="0">
              <a:spcBef>
                <a:spcPts val="0"/>
              </a:spcBef>
              <a:spcAft>
                <a:spcPts val="0"/>
              </a:spcAft>
              <a:buNone/>
            </a:pPr>
            <a:r>
              <a:rPr lang="en-US" dirty="0" smtClean="0"/>
              <a:t>MAIN RISK : GYM OWNERS LOVE THE GUYS</a:t>
            </a:r>
            <a:r>
              <a:rPr lang="en-US" baseline="0" dirty="0" smtClean="0"/>
              <a:t> WHO DON</a:t>
            </a:r>
            <a:r>
              <a:rPr lang="uk-UA" baseline="0" dirty="0" smtClean="0"/>
              <a:t>’</a:t>
            </a:r>
            <a:r>
              <a:rPr lang="en-US" baseline="0" dirty="0" smtClean="0"/>
              <a:t>T GO AND PAY AND NEVER GO – CANNIBALIZATION – BE SENSITIVE – “only reason gyms survive is big population who pay high membership rates and don</a:t>
            </a:r>
            <a:r>
              <a:rPr lang="uk-UA" baseline="0" dirty="0" smtClean="0"/>
              <a:t>’</a:t>
            </a:r>
            <a:r>
              <a:rPr lang="en-US" baseline="0" dirty="0" smtClean="0"/>
              <a:t>t use it” and if </a:t>
            </a:r>
            <a:r>
              <a:rPr lang="en-US" baseline="0" dirty="0" err="1" smtClean="0"/>
              <a:t>cannbailized</a:t>
            </a:r>
            <a:r>
              <a:rPr lang="en-US" baseline="0" dirty="0" smtClean="0"/>
              <a:t> it then would be a big risk</a:t>
            </a:r>
          </a:p>
          <a:p>
            <a:pPr marL="0" lvl="0" indent="0" rtl="0">
              <a:spcBef>
                <a:spcPts val="0"/>
              </a:spcBef>
              <a:spcAft>
                <a:spcPts val="0"/>
              </a:spcAft>
              <a:buNone/>
            </a:pPr>
            <a:r>
              <a:rPr lang="en-US" baseline="0" dirty="0" smtClean="0"/>
              <a:t>BARRIER TO ENTRY ISNT HIGH : AND CALSSPASS HAS GYM TIME</a:t>
            </a:r>
          </a:p>
          <a:p>
            <a:pPr marL="171450" lvl="0" indent="-171450" rtl="0">
              <a:spcBef>
                <a:spcPts val="0"/>
              </a:spcBef>
              <a:spcAft>
                <a:spcPts val="0"/>
              </a:spcAft>
              <a:buFontTx/>
              <a:buChar char="-"/>
            </a:pPr>
            <a:r>
              <a:rPr lang="en-US" baseline="0" dirty="0" smtClean="0"/>
              <a:t>Omar says takeaway by fitness industry – educated </a:t>
            </a:r>
            <a:r>
              <a:rPr lang="en-US" baseline="0" dirty="0" err="1" smtClean="0"/>
              <a:t>ppl</a:t>
            </a:r>
            <a:r>
              <a:rPr lang="en-US" baseline="0" dirty="0" smtClean="0"/>
              <a:t> in urban places who are tech forward with more money, and then u have </a:t>
            </a:r>
            <a:r>
              <a:rPr lang="en-US" baseline="0" dirty="0" err="1" smtClean="0"/>
              <a:t>ppl</a:t>
            </a:r>
            <a:r>
              <a:rPr lang="en-US" baseline="0" dirty="0" smtClean="0"/>
              <a:t> and gym owners </a:t>
            </a:r>
            <a:r>
              <a:rPr lang="en-US" baseline="0" dirty="0" err="1" smtClean="0"/>
              <a:t>etc</a:t>
            </a:r>
            <a:r>
              <a:rPr lang="en-US" baseline="0" dirty="0" smtClean="0"/>
              <a:t> who is some guy who played baseball I </a:t>
            </a:r>
            <a:r>
              <a:rPr lang="en-US" baseline="0" dirty="0" err="1" smtClean="0"/>
              <a:t>ncollege</a:t>
            </a:r>
            <a:r>
              <a:rPr lang="en-US" baseline="0" dirty="0" smtClean="0"/>
              <a:t> and is very offline type of person and has paper sign in sheets and is very non digital and technical. From consumer base standpoint </a:t>
            </a:r>
            <a:r>
              <a:rPr lang="en-US" baseline="0" dirty="0" err="1" smtClean="0"/>
              <a:t>omar</a:t>
            </a:r>
            <a:r>
              <a:rPr lang="en-US" baseline="0" dirty="0" smtClean="0"/>
              <a:t> concern is </a:t>
            </a:r>
            <a:r>
              <a:rPr lang="en-US" baseline="0" dirty="0" err="1" smtClean="0"/>
              <a:t>ppl</a:t>
            </a:r>
            <a:r>
              <a:rPr lang="en-US" baseline="0" dirty="0" smtClean="0"/>
              <a:t> like us may have </a:t>
            </a:r>
            <a:r>
              <a:rPr lang="en-US" baseline="0" dirty="0" err="1" smtClean="0"/>
              <a:t>classpass</a:t>
            </a:r>
            <a:r>
              <a:rPr lang="en-US" baseline="0" dirty="0" smtClean="0"/>
              <a:t> </a:t>
            </a:r>
          </a:p>
          <a:p>
            <a:pPr marL="171450" lvl="0" indent="-171450" rtl="0">
              <a:spcBef>
                <a:spcPts val="0"/>
              </a:spcBef>
              <a:spcAft>
                <a:spcPts val="0"/>
              </a:spcAft>
              <a:buFontTx/>
              <a:buChar char="-"/>
            </a:pPr>
            <a:r>
              <a:rPr lang="en-US" baseline="0" dirty="0" smtClean="0"/>
              <a:t>Thinks its one tap on </a:t>
            </a:r>
            <a:r>
              <a:rPr lang="en-US" baseline="0" dirty="0" err="1" smtClean="0"/>
              <a:t>classpass</a:t>
            </a:r>
            <a:r>
              <a:rPr lang="en-US" baseline="0" dirty="0" smtClean="0"/>
              <a:t> </a:t>
            </a:r>
            <a:endParaRPr dirty="0"/>
          </a:p>
        </p:txBody>
      </p:sp>
    </p:spTree>
    <p:extLst>
      <p:ext uri="{BB962C8B-B14F-4D97-AF65-F5344CB8AC3E}">
        <p14:creationId xmlns:p14="http://schemas.microsoft.com/office/powerpoint/2010/main" val="18705915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Shape 4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2" name="Shape 4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27272"/>
              </a:lnSpc>
              <a:spcBef>
                <a:spcPts val="0"/>
              </a:spcBef>
              <a:spcAft>
                <a:spcPts val="0"/>
              </a:spcAft>
              <a:buClr>
                <a:schemeClr val="dk1"/>
              </a:buClr>
              <a:buSzPts val="1100"/>
              <a:buFont typeface="Arial"/>
              <a:buNone/>
            </a:pPr>
            <a:r>
              <a:rPr lang="en" sz="1000" dirty="0">
                <a:solidFill>
                  <a:schemeClr val="dk1"/>
                </a:solidFill>
              </a:rPr>
              <a:t>$1M raise, $2M qualifying event, $4.5M cap</a:t>
            </a:r>
            <a:endParaRPr sz="1000" dirty="0">
              <a:solidFill>
                <a:schemeClr val="dk1"/>
              </a:solidFill>
            </a:endParaRPr>
          </a:p>
          <a:p>
            <a:pPr marL="0" lvl="0" indent="0" rtl="0">
              <a:lnSpc>
                <a:spcPct val="127272"/>
              </a:lnSpc>
              <a:spcBef>
                <a:spcPts val="0"/>
              </a:spcBef>
              <a:spcAft>
                <a:spcPts val="0"/>
              </a:spcAft>
              <a:buClr>
                <a:schemeClr val="dk1"/>
              </a:buClr>
              <a:buSzPts val="1100"/>
              <a:buFont typeface="Arial"/>
              <a:buNone/>
            </a:pPr>
            <a:r>
              <a:rPr lang="en" sz="1000" dirty="0">
                <a:solidFill>
                  <a:schemeClr val="dk1"/>
                </a:solidFill>
              </a:rPr>
              <a:t>20% discount, 6% interest, 2-year maturity</a:t>
            </a:r>
            <a:endParaRPr sz="1000" dirty="0">
              <a:solidFill>
                <a:schemeClr val="dk1"/>
              </a:solidFill>
            </a:endParaRPr>
          </a:p>
          <a:p>
            <a:pPr marL="0" lvl="0" indent="0" rtl="0">
              <a:lnSpc>
                <a:spcPct val="127272"/>
              </a:lnSpc>
              <a:spcBef>
                <a:spcPts val="0"/>
              </a:spcBef>
              <a:spcAft>
                <a:spcPts val="0"/>
              </a:spcAft>
              <a:buClr>
                <a:schemeClr val="dk1"/>
              </a:buClr>
              <a:buSzPts val="1100"/>
              <a:buFont typeface="Arial"/>
              <a:buNone/>
            </a:pPr>
            <a:endParaRPr sz="1000" dirty="0">
              <a:solidFill>
                <a:schemeClr val="dk1"/>
              </a:solidFill>
            </a:endParaRPr>
          </a:p>
          <a:p>
            <a:pPr marL="0" lvl="0" indent="0" algn="ctr" rtl="0">
              <a:spcBef>
                <a:spcPts val="0"/>
              </a:spcBef>
              <a:spcAft>
                <a:spcPts val="0"/>
              </a:spcAft>
              <a:buClr>
                <a:schemeClr val="dk1"/>
              </a:buClr>
              <a:buSzPts val="1100"/>
              <a:buFont typeface="Arial"/>
              <a:buNone/>
            </a:pPr>
            <a:r>
              <a:rPr lang="en" sz="1800" b="1" dirty="0">
                <a:solidFill>
                  <a:srgbClr val="000080"/>
                </a:solidFill>
                <a:latin typeface="Montserrat"/>
                <a:ea typeface="Montserrat"/>
                <a:cs typeface="Montserrat"/>
                <a:sym typeface="Montserrat"/>
              </a:rPr>
              <a:t>Safe-Note</a:t>
            </a:r>
            <a:endParaRPr sz="1800" b="1" dirty="0">
              <a:solidFill>
                <a:srgbClr val="000080"/>
              </a:solidFill>
              <a:latin typeface="Montserrat"/>
              <a:ea typeface="Montserrat"/>
              <a:cs typeface="Montserrat"/>
              <a:sym typeface="Montserrat"/>
            </a:endParaRPr>
          </a:p>
          <a:p>
            <a:pPr marL="0" lvl="0" indent="0" algn="ctr" rtl="0">
              <a:spcBef>
                <a:spcPts val="0"/>
              </a:spcBef>
              <a:spcAft>
                <a:spcPts val="0"/>
              </a:spcAft>
              <a:buClr>
                <a:schemeClr val="dk1"/>
              </a:buClr>
              <a:buSzPts val="1100"/>
              <a:buFont typeface="Arial"/>
              <a:buNone/>
            </a:pPr>
            <a:r>
              <a:rPr lang="en" sz="1200" b="1" i="1" dirty="0">
                <a:solidFill>
                  <a:srgbClr val="000080"/>
                </a:solidFill>
                <a:latin typeface="Montserrat"/>
                <a:ea typeface="Montserrat"/>
                <a:cs typeface="Montserrat"/>
                <a:sym typeface="Montserrat"/>
              </a:rPr>
              <a:t>$1.8M cap</a:t>
            </a:r>
            <a:endParaRPr sz="1200" b="1" i="1" dirty="0">
              <a:solidFill>
                <a:srgbClr val="000080"/>
              </a:solidFill>
              <a:latin typeface="Montserrat"/>
              <a:ea typeface="Montserrat"/>
              <a:cs typeface="Montserrat"/>
              <a:sym typeface="Montserrat"/>
            </a:endParaRPr>
          </a:p>
          <a:p>
            <a:pPr marL="0" lvl="0" indent="0" algn="ctr" rtl="0">
              <a:spcBef>
                <a:spcPts val="0"/>
              </a:spcBef>
              <a:spcAft>
                <a:spcPts val="0"/>
              </a:spcAft>
              <a:buClr>
                <a:schemeClr val="dk1"/>
              </a:buClr>
              <a:buSzPts val="1100"/>
              <a:buFont typeface="Arial"/>
              <a:buNone/>
            </a:pPr>
            <a:r>
              <a:rPr lang="en" sz="800" b="1" i="1" dirty="0">
                <a:solidFill>
                  <a:srgbClr val="000080"/>
                </a:solidFill>
                <a:latin typeface="Montserrat"/>
                <a:ea typeface="Montserrat"/>
                <a:cs typeface="Montserrat"/>
                <a:sym typeface="Montserrat"/>
              </a:rPr>
              <a:t>20% discount, 6% interest, 2-year maturity</a:t>
            </a:r>
            <a:endParaRPr sz="800" b="1" i="1" dirty="0">
              <a:solidFill>
                <a:srgbClr val="000080"/>
              </a:solidFill>
              <a:latin typeface="Montserrat"/>
              <a:ea typeface="Montserrat"/>
              <a:cs typeface="Montserrat"/>
              <a:sym typeface="Montserrat"/>
            </a:endParaRPr>
          </a:p>
          <a:p>
            <a:pPr marL="0" lvl="0" indent="0" rtl="0">
              <a:lnSpc>
                <a:spcPct val="127272"/>
              </a:lnSpc>
              <a:spcBef>
                <a:spcPts val="0"/>
              </a:spcBef>
              <a:spcAft>
                <a:spcPts val="0"/>
              </a:spcAft>
              <a:buClr>
                <a:schemeClr val="dk1"/>
              </a:buClr>
              <a:buSzPts val="1100"/>
              <a:buFont typeface="Arial"/>
              <a:buNone/>
            </a:pPr>
            <a:endParaRPr sz="1000" dirty="0">
              <a:solidFill>
                <a:schemeClr val="dk1"/>
              </a:solidFill>
            </a:endParaRPr>
          </a:p>
          <a:p>
            <a:pPr marL="0" lvl="0" indent="0" rtl="0">
              <a:spcBef>
                <a:spcPts val="0"/>
              </a:spcBef>
              <a:spcAft>
                <a:spcPts val="0"/>
              </a:spcAft>
              <a:buNone/>
            </a:pPr>
            <a:endParaRPr dirty="0"/>
          </a:p>
        </p:txBody>
      </p:sp>
    </p:spTree>
    <p:extLst>
      <p:ext uri="{BB962C8B-B14F-4D97-AF65-F5344CB8AC3E}">
        <p14:creationId xmlns:p14="http://schemas.microsoft.com/office/powerpoint/2010/main" val="16214939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Shape 4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2" name="Shape 4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27272"/>
              </a:lnSpc>
              <a:spcBef>
                <a:spcPts val="0"/>
              </a:spcBef>
              <a:spcAft>
                <a:spcPts val="0"/>
              </a:spcAft>
              <a:buClr>
                <a:schemeClr val="dk1"/>
              </a:buClr>
              <a:buSzPts val="1100"/>
              <a:buFont typeface="Arial"/>
              <a:buNone/>
            </a:pPr>
            <a:r>
              <a:rPr lang="en-US" sz="1000" dirty="0" smtClean="0">
                <a:solidFill>
                  <a:schemeClr val="dk1"/>
                </a:solidFill>
              </a:rPr>
              <a:t>Revolutionizing</a:t>
            </a:r>
            <a:r>
              <a:rPr lang="en-US" sz="1000" baseline="0" dirty="0" smtClean="0">
                <a:solidFill>
                  <a:schemeClr val="dk1"/>
                </a:solidFill>
              </a:rPr>
              <a:t> the industry</a:t>
            </a:r>
          </a:p>
          <a:p>
            <a:pPr marL="0" lvl="0" indent="0" rtl="0">
              <a:lnSpc>
                <a:spcPct val="127272"/>
              </a:lnSpc>
              <a:spcBef>
                <a:spcPts val="0"/>
              </a:spcBef>
              <a:spcAft>
                <a:spcPts val="0"/>
              </a:spcAft>
              <a:buClr>
                <a:schemeClr val="dk1"/>
              </a:buClr>
              <a:buSzPts val="1100"/>
              <a:buFont typeface="Arial"/>
              <a:buNone/>
            </a:pPr>
            <a:r>
              <a:rPr lang="en-US" sz="1000" baseline="0" dirty="0" smtClean="0">
                <a:solidFill>
                  <a:schemeClr val="dk1"/>
                </a:solidFill>
              </a:rPr>
              <a:t>The way people access fitness</a:t>
            </a:r>
          </a:p>
          <a:p>
            <a:pPr marL="0" lvl="0" indent="0" rtl="0">
              <a:lnSpc>
                <a:spcPct val="127272"/>
              </a:lnSpc>
              <a:spcBef>
                <a:spcPts val="0"/>
              </a:spcBef>
              <a:spcAft>
                <a:spcPts val="0"/>
              </a:spcAft>
              <a:buClr>
                <a:schemeClr val="dk1"/>
              </a:buClr>
              <a:buSzPts val="1100"/>
              <a:buFont typeface="Arial"/>
              <a:buNone/>
            </a:pPr>
            <a:r>
              <a:rPr lang="en-US" sz="1000" baseline="0" dirty="0" smtClean="0">
                <a:solidFill>
                  <a:schemeClr val="dk1"/>
                </a:solidFill>
              </a:rPr>
              <a:t>ETC ETC.</a:t>
            </a:r>
          </a:p>
          <a:p>
            <a:pPr marL="0" lvl="0" indent="0" rtl="0">
              <a:lnSpc>
                <a:spcPct val="127272"/>
              </a:lnSpc>
              <a:spcBef>
                <a:spcPts val="0"/>
              </a:spcBef>
              <a:spcAft>
                <a:spcPts val="0"/>
              </a:spcAft>
              <a:buClr>
                <a:schemeClr val="dk1"/>
              </a:buClr>
              <a:buSzPts val="1100"/>
              <a:buFont typeface="Arial"/>
              <a:buNone/>
            </a:pPr>
            <a:r>
              <a:rPr lang="en-US" sz="1000" b="1" baseline="0" dirty="0" smtClean="0">
                <a:solidFill>
                  <a:schemeClr val="dk1"/>
                </a:solidFill>
              </a:rPr>
              <a:t>To invest in </a:t>
            </a:r>
            <a:r>
              <a:rPr lang="en-US" sz="1000" b="1" baseline="0" dirty="0" err="1" smtClean="0">
                <a:solidFill>
                  <a:schemeClr val="dk1"/>
                </a:solidFill>
              </a:rPr>
              <a:t>flexit</a:t>
            </a:r>
            <a:r>
              <a:rPr lang="en-US" sz="1000" b="1" baseline="0" dirty="0" smtClean="0">
                <a:solidFill>
                  <a:schemeClr val="dk1"/>
                </a:solidFill>
              </a:rPr>
              <a:t> v a gym is a way of participating in secular trend without the capital cost.</a:t>
            </a:r>
            <a:endParaRPr lang="en-US" sz="1000" b="1" dirty="0" smtClean="0">
              <a:solidFill>
                <a:schemeClr val="dk1"/>
              </a:solidFill>
            </a:endParaRPr>
          </a:p>
        </p:txBody>
      </p:sp>
    </p:spTree>
    <p:extLst>
      <p:ext uri="{BB962C8B-B14F-4D97-AF65-F5344CB8AC3E}">
        <p14:creationId xmlns:p14="http://schemas.microsoft.com/office/powerpoint/2010/main" val="9601074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Shape 4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3" name="Shape 4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extLst>
      <p:ext uri="{BB962C8B-B14F-4D97-AF65-F5344CB8AC3E}">
        <p14:creationId xmlns:p14="http://schemas.microsoft.com/office/powerpoint/2010/main" val="12399758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Shape 4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9" name="Shape 43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248202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FontTx/>
              <a:buNone/>
            </a:pPr>
            <a:r>
              <a:rPr lang="en-US" sz="1600" dirty="0" smtClean="0"/>
              <a:t>Other potential</a:t>
            </a:r>
            <a:r>
              <a:rPr lang="en-US" sz="1600" baseline="0" dirty="0" smtClean="0"/>
              <a:t> taglines: </a:t>
            </a:r>
          </a:p>
          <a:p>
            <a:pPr marL="457200" indent="-298450">
              <a:buFontTx/>
              <a:buChar char="-"/>
            </a:pPr>
            <a:r>
              <a:rPr lang="en-US" sz="1600" dirty="0" smtClean="0"/>
              <a:t>The Fitness</a:t>
            </a:r>
            <a:r>
              <a:rPr lang="en-US" sz="1600" baseline="0" dirty="0" smtClean="0"/>
              <a:t> space is under attack by the needs of the dynamic customer</a:t>
            </a:r>
          </a:p>
          <a:p>
            <a:pPr marL="457200" indent="-298450">
              <a:buFontTx/>
              <a:buChar char="-"/>
            </a:pPr>
            <a:r>
              <a:rPr lang="en-US" sz="1600" baseline="0" dirty="0" smtClean="0"/>
              <a:t>Trends in the fitness space are disrupting the status quo</a:t>
            </a:r>
          </a:p>
          <a:p>
            <a:pPr marL="457200" indent="-298450">
              <a:buFontTx/>
              <a:buChar char="-"/>
            </a:pPr>
            <a:r>
              <a:rPr lang="en-US" sz="1600" baseline="0" dirty="0" smtClean="0"/>
              <a:t>The fitness space is facing disruption driven by the </a:t>
            </a:r>
          </a:p>
          <a:p>
            <a:pPr marL="457200" indent="-298450">
              <a:buFontTx/>
              <a:buChar char="-"/>
            </a:pPr>
            <a:r>
              <a:rPr lang="en-US" sz="1600" baseline="0" dirty="0" smtClean="0"/>
              <a:t>Traditional gym models are under attack by the evolving needs of the customer</a:t>
            </a:r>
          </a:p>
          <a:p>
            <a:pPr marL="158750" indent="0">
              <a:buNone/>
            </a:pPr>
            <a:endParaRPr lang="en-US" sz="1600" baseline="0" dirty="0" smtClean="0"/>
          </a:p>
        </p:txBody>
      </p:sp>
    </p:spTree>
    <p:extLst>
      <p:ext uri="{BB962C8B-B14F-4D97-AF65-F5344CB8AC3E}">
        <p14:creationId xmlns:p14="http://schemas.microsoft.com/office/powerpoint/2010/main" val="1792469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rtl="0">
              <a:spcBef>
                <a:spcPts val="0"/>
              </a:spcBef>
              <a:spcAft>
                <a:spcPts val="0"/>
              </a:spcAft>
              <a:buFontTx/>
              <a:buChar char="-"/>
            </a:pPr>
            <a:r>
              <a:rPr lang="en-US" dirty="0" smtClean="0"/>
              <a:t>Cost</a:t>
            </a:r>
            <a:r>
              <a:rPr lang="en-US" baseline="0" dirty="0" smtClean="0"/>
              <a:t> savings, pay for what you use and do waste money</a:t>
            </a:r>
          </a:p>
          <a:p>
            <a:pPr marL="171450" lvl="0" indent="-171450" rtl="0">
              <a:spcBef>
                <a:spcPts val="0"/>
              </a:spcBef>
              <a:spcAft>
                <a:spcPts val="0"/>
              </a:spcAft>
              <a:buFontTx/>
              <a:buChar char="-"/>
            </a:pPr>
            <a:r>
              <a:rPr lang="en-US" baseline="0" dirty="0" smtClean="0"/>
              <a:t>Lets emphasize the consumer pain point, its not as clear as it should be </a:t>
            </a:r>
          </a:p>
          <a:p>
            <a:pPr marL="171450" lvl="0" indent="-171450" rtl="0">
              <a:spcBef>
                <a:spcPts val="0"/>
              </a:spcBef>
              <a:spcAft>
                <a:spcPts val="0"/>
              </a:spcAft>
              <a:buFontTx/>
              <a:buChar char="-"/>
            </a:pPr>
            <a:r>
              <a:rPr lang="en-US" baseline="0" dirty="0" smtClean="0"/>
              <a:t>Punch up importance of value and transparency</a:t>
            </a:r>
          </a:p>
        </p:txBody>
      </p:sp>
    </p:spTree>
    <p:extLst>
      <p:ext uri="{BB962C8B-B14F-4D97-AF65-F5344CB8AC3E}">
        <p14:creationId xmlns:p14="http://schemas.microsoft.com/office/powerpoint/2010/main" val="2352806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rtl="0">
              <a:spcBef>
                <a:spcPts val="0"/>
              </a:spcBef>
              <a:spcAft>
                <a:spcPts val="0"/>
              </a:spcAft>
              <a:buFontTx/>
              <a:buChar char="-"/>
            </a:pPr>
            <a:r>
              <a:rPr lang="en-US" dirty="0" smtClean="0"/>
              <a:t>Cost</a:t>
            </a:r>
            <a:r>
              <a:rPr lang="en-US" baseline="0" dirty="0" smtClean="0"/>
              <a:t> savings, pay for what you use and do waste money</a:t>
            </a:r>
          </a:p>
          <a:p>
            <a:pPr marL="171450" lvl="0" indent="-171450" rtl="0">
              <a:spcBef>
                <a:spcPts val="0"/>
              </a:spcBef>
              <a:spcAft>
                <a:spcPts val="0"/>
              </a:spcAft>
              <a:buFontTx/>
              <a:buChar char="-"/>
            </a:pPr>
            <a:r>
              <a:rPr lang="en-US" baseline="0" dirty="0" smtClean="0"/>
              <a:t>Lets emphasize the consumer pain point, its not as clear as it should be </a:t>
            </a:r>
          </a:p>
          <a:p>
            <a:pPr marL="171450" lvl="0" indent="-171450" rtl="0">
              <a:spcBef>
                <a:spcPts val="0"/>
              </a:spcBef>
              <a:spcAft>
                <a:spcPts val="0"/>
              </a:spcAft>
              <a:buFontTx/>
              <a:buChar char="-"/>
            </a:pPr>
            <a:r>
              <a:rPr lang="en-US" baseline="0" dirty="0" smtClean="0"/>
              <a:t>Punch up importance of value and transparency</a:t>
            </a:r>
          </a:p>
        </p:txBody>
      </p:sp>
    </p:spTree>
    <p:extLst>
      <p:ext uri="{BB962C8B-B14F-4D97-AF65-F5344CB8AC3E}">
        <p14:creationId xmlns:p14="http://schemas.microsoft.com/office/powerpoint/2010/main" val="640014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b="0" i="0" u="none" strike="noStrike" cap="none" baseline="0" dirty="0" smtClean="0">
                <a:solidFill>
                  <a:srgbClr val="000000"/>
                </a:solidFill>
                <a:latin typeface="Arial"/>
                <a:ea typeface="Arial"/>
                <a:cs typeface="Arial"/>
                <a:sym typeface="Arial"/>
              </a:rPr>
              <a:t>As of 2017, anywhere from 5 percent to 26 percent of fitness operators, based on their business model, indicated they engaged with digital aggregators.</a:t>
            </a:r>
          </a:p>
          <a:p>
            <a:endParaRPr lang="en-US" sz="1100" b="0" i="0" u="none" strike="noStrike" cap="none" baseline="0" dirty="0" smtClean="0">
              <a:solidFill>
                <a:srgbClr val="000000"/>
              </a:solidFill>
              <a:latin typeface="Arial"/>
              <a:ea typeface="Arial"/>
              <a:cs typeface="Arial"/>
              <a:sym typeface="Arial"/>
            </a:endParaRPr>
          </a:p>
          <a:p>
            <a:r>
              <a:rPr lang="en-US" sz="1100" b="0" i="0" u="none" strike="noStrike" cap="none" dirty="0" smtClean="0">
                <a:solidFill>
                  <a:srgbClr val="000000"/>
                </a:solidFill>
                <a:effectLst/>
                <a:latin typeface="Arial"/>
                <a:ea typeface="Arial"/>
                <a:cs typeface="Arial"/>
                <a:sym typeface="Arial"/>
              </a:rPr>
              <a:t>“Imagine a set of tablets when you arrive, and other self-service options to streamline a large group of individuals arriving at once, with helpful service professionals available as needed,” says Sarah Abdallah, an interior architect and designer, whose been tasked with incorporating wellness elements for clients like the Ritz-Carlton and </a:t>
            </a:r>
            <a:r>
              <a:rPr lang="en-US" sz="1100" b="0" i="0" u="none" strike="noStrike" cap="none" dirty="0" smtClean="0">
                <a:solidFill>
                  <a:srgbClr val="000000"/>
                </a:solidFill>
                <a:effectLst/>
                <a:latin typeface="Arial"/>
                <a:ea typeface="Arial"/>
                <a:cs typeface="Arial"/>
                <a:sym typeface="Arial"/>
                <a:hlinkClick r:id="rId3"/>
              </a:rPr>
              <a:t>Neuehouse</a:t>
            </a:r>
            <a:r>
              <a:rPr lang="en-US" sz="1100" b="0" i="0" u="none" strike="noStrike" cap="none" dirty="0" smtClean="0">
                <a:solidFill>
                  <a:srgbClr val="000000"/>
                </a:solidFill>
                <a:effectLst/>
                <a:latin typeface="Arial"/>
                <a:ea typeface="Arial"/>
                <a:cs typeface="Arial"/>
                <a:sym typeface="Arial"/>
              </a:rPr>
              <a:t>, a private club and co-working space. Translation: a less frantic clamoring of leggings-clad folks scrambling to make it in time for the warm-up. “Technology can be integral in helping people make the transition from the chaotic outside world to going within,” -- “Well and Good” </a:t>
            </a:r>
            <a:endParaRPr dirty="0"/>
          </a:p>
        </p:txBody>
      </p:sp>
    </p:spTree>
    <p:extLst>
      <p:ext uri="{BB962C8B-B14F-4D97-AF65-F5344CB8AC3E}">
        <p14:creationId xmlns:p14="http://schemas.microsoft.com/office/powerpoint/2010/main" val="12923122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FontTx/>
              <a:buNone/>
            </a:pPr>
            <a:r>
              <a:rPr lang="en-US" sz="1600" dirty="0" smtClean="0"/>
              <a:t>Other potential</a:t>
            </a:r>
            <a:r>
              <a:rPr lang="en-US" sz="1600" baseline="0" dirty="0" smtClean="0"/>
              <a:t> taglines: </a:t>
            </a:r>
          </a:p>
          <a:p>
            <a:pPr marL="457200" indent="-298450">
              <a:buFontTx/>
              <a:buChar char="-"/>
            </a:pPr>
            <a:r>
              <a:rPr lang="en-US" sz="1600" dirty="0" smtClean="0"/>
              <a:t>The Fitness</a:t>
            </a:r>
            <a:r>
              <a:rPr lang="en-US" sz="1600" baseline="0" dirty="0" smtClean="0"/>
              <a:t> space is under attack by the needs of the dynamic customer</a:t>
            </a:r>
          </a:p>
          <a:p>
            <a:pPr marL="457200" indent="-298450">
              <a:buFontTx/>
              <a:buChar char="-"/>
            </a:pPr>
            <a:r>
              <a:rPr lang="en-US" sz="1600" baseline="0" dirty="0" smtClean="0"/>
              <a:t>Trends in the fitness space are disrupting the status quo</a:t>
            </a:r>
          </a:p>
          <a:p>
            <a:pPr marL="457200" indent="-298450">
              <a:buFontTx/>
              <a:buChar char="-"/>
            </a:pPr>
            <a:r>
              <a:rPr lang="en-US" sz="1600" baseline="0" dirty="0" smtClean="0"/>
              <a:t>The fitness space is facing disruption driven by the </a:t>
            </a:r>
          </a:p>
          <a:p>
            <a:pPr marL="457200" indent="-298450">
              <a:buFontTx/>
              <a:buChar char="-"/>
            </a:pPr>
            <a:r>
              <a:rPr lang="en-US" sz="1600" baseline="0" dirty="0" smtClean="0"/>
              <a:t>Traditional gym models are under attack by the evolving needs of the customer</a:t>
            </a:r>
          </a:p>
          <a:p>
            <a:pPr marL="457200" indent="-298450">
              <a:buFontTx/>
              <a:buChar char="-"/>
            </a:pPr>
            <a:r>
              <a:rPr lang="en-US" sz="1600" baseline="0" dirty="0" smtClean="0"/>
              <a:t>Align text</a:t>
            </a:r>
          </a:p>
          <a:p>
            <a:pPr marL="158750" indent="0">
              <a:buNone/>
            </a:pPr>
            <a:endParaRPr lang="en-US" sz="1600" baseline="0" dirty="0" smtClean="0"/>
          </a:p>
        </p:txBody>
      </p:sp>
    </p:spTree>
    <p:extLst>
      <p:ext uri="{BB962C8B-B14F-4D97-AF65-F5344CB8AC3E}">
        <p14:creationId xmlns:p14="http://schemas.microsoft.com/office/powerpoint/2010/main" val="2124743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6" name="Shape 1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Not actual screens, just visual representations</a:t>
            </a:r>
            <a:r>
              <a:rPr lang="en" dirty="0" smtClean="0"/>
              <a:t>.</a:t>
            </a:r>
            <a:r>
              <a:rPr lang="en-US" dirty="0" smtClean="0"/>
              <a:t> </a:t>
            </a:r>
          </a:p>
        </p:txBody>
      </p:sp>
    </p:spTree>
    <p:extLst>
      <p:ext uri="{BB962C8B-B14F-4D97-AF65-F5344CB8AC3E}">
        <p14:creationId xmlns:p14="http://schemas.microsoft.com/office/powerpoint/2010/main" val="9646847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rtl="0">
              <a:spcBef>
                <a:spcPts val="0"/>
              </a:spcBef>
              <a:spcAft>
                <a:spcPts val="0"/>
              </a:spcAft>
              <a:buFontTx/>
              <a:buChar char="-"/>
            </a:pPr>
            <a:r>
              <a:rPr lang="en-US" dirty="0" smtClean="0"/>
              <a:t>Cost</a:t>
            </a:r>
            <a:r>
              <a:rPr lang="en-US" baseline="0" dirty="0" smtClean="0"/>
              <a:t> savings, pay for what you use and do waste money</a:t>
            </a:r>
          </a:p>
          <a:p>
            <a:pPr marL="171450" lvl="0" indent="-171450" rtl="0">
              <a:spcBef>
                <a:spcPts val="0"/>
              </a:spcBef>
              <a:spcAft>
                <a:spcPts val="0"/>
              </a:spcAft>
              <a:buFontTx/>
              <a:buChar char="-"/>
            </a:pPr>
            <a:r>
              <a:rPr lang="en-US" baseline="0" dirty="0" smtClean="0"/>
              <a:t>Lets emphasize the consumer pain point, its not as clear as it should be </a:t>
            </a:r>
          </a:p>
          <a:p>
            <a:pPr marL="171450" lvl="0" indent="-171450" rtl="0">
              <a:spcBef>
                <a:spcPts val="0"/>
              </a:spcBef>
              <a:spcAft>
                <a:spcPts val="0"/>
              </a:spcAft>
              <a:buFontTx/>
              <a:buChar char="-"/>
            </a:pPr>
            <a:r>
              <a:rPr lang="en-US" baseline="0" dirty="0" smtClean="0"/>
              <a:t>Punch up importance of value and transparency</a:t>
            </a:r>
          </a:p>
        </p:txBody>
      </p:sp>
    </p:spTree>
    <p:extLst>
      <p:ext uri="{BB962C8B-B14F-4D97-AF65-F5344CB8AC3E}">
        <p14:creationId xmlns:p14="http://schemas.microsoft.com/office/powerpoint/2010/main" val="128168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5" name="Shape 23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smtClean="0"/>
              <a:t>326</a:t>
            </a:r>
            <a:r>
              <a:rPr lang="en-US" baseline="0" dirty="0" smtClean="0"/>
              <a:t> in US</a:t>
            </a:r>
          </a:p>
          <a:p>
            <a:pPr marL="0" lvl="0" indent="0">
              <a:spcBef>
                <a:spcPts val="0"/>
              </a:spcBef>
              <a:spcAft>
                <a:spcPts val="0"/>
              </a:spcAft>
              <a:buNone/>
            </a:pPr>
            <a:r>
              <a:rPr lang="en-US" baseline="0" dirty="0" smtClean="0"/>
              <a:t>47.8 over 65</a:t>
            </a:r>
          </a:p>
          <a:p>
            <a:pPr marL="0" lvl="0" indent="0">
              <a:spcBef>
                <a:spcPts val="0"/>
              </a:spcBef>
              <a:spcAft>
                <a:spcPts val="0"/>
              </a:spcAft>
              <a:buNone/>
            </a:pPr>
            <a:r>
              <a:rPr lang="en-US" baseline="0" dirty="0" smtClean="0"/>
              <a:t>Under 18 74M</a:t>
            </a:r>
            <a:endParaRPr lang="en-US" dirty="0" smtClean="0"/>
          </a:p>
          <a:p>
            <a:pPr marL="0" lvl="0" indent="0">
              <a:spcBef>
                <a:spcPts val="0"/>
              </a:spcBef>
              <a:spcAft>
                <a:spcPts val="0"/>
              </a:spcAft>
              <a:buNone/>
            </a:pPr>
            <a:endParaRPr lang="en-US" dirty="0" smtClean="0"/>
          </a:p>
          <a:p>
            <a:pPr marL="0" lvl="0" indent="0">
              <a:spcBef>
                <a:spcPts val="0"/>
              </a:spcBef>
              <a:spcAft>
                <a:spcPts val="0"/>
              </a:spcAft>
              <a:buNone/>
            </a:pPr>
            <a:r>
              <a:rPr lang="en-US" dirty="0" smtClean="0"/>
              <a:t>NEED 326 NUMBER TO NOT INCLUDE ADULTS</a:t>
            </a:r>
            <a:r>
              <a:rPr lang="en-US" baseline="0" dirty="0" smtClean="0"/>
              <a:t> OVER 65, NOT INCLUDE KIDS UNDER 18</a:t>
            </a:r>
          </a:p>
          <a:p>
            <a:pPr marL="0" lvl="0" indent="0">
              <a:spcBef>
                <a:spcPts val="0"/>
              </a:spcBef>
              <a:spcAft>
                <a:spcPts val="0"/>
              </a:spcAft>
              <a:buNone/>
            </a:pPr>
            <a:r>
              <a:rPr lang="en-US" baseline="0" dirty="0" smtClean="0"/>
              <a:t>DO CONCENTRIC CIRCLES, NOT THE OVAL</a:t>
            </a:r>
            <a:endParaRPr lang="en-US" dirty="0" smtClean="0"/>
          </a:p>
          <a:p>
            <a:pPr marL="0" lvl="0" indent="0">
              <a:spcBef>
                <a:spcPts val="0"/>
              </a:spcBef>
              <a:spcAft>
                <a:spcPts val="0"/>
              </a:spcAft>
              <a:buNone/>
            </a:pPr>
            <a:endParaRPr lang="en-US" dirty="0" smtClean="0"/>
          </a:p>
          <a:p>
            <a:pPr marL="0" lvl="0" indent="0">
              <a:spcBef>
                <a:spcPts val="0"/>
              </a:spcBef>
              <a:spcAft>
                <a:spcPts val="0"/>
              </a:spcAft>
              <a:buNone/>
            </a:pPr>
            <a:r>
              <a:rPr lang="en" dirty="0" smtClean="0"/>
              <a:t>57.3</a:t>
            </a:r>
            <a:endParaRPr dirty="0"/>
          </a:p>
          <a:p>
            <a:pPr marL="0" lvl="0" indent="0" rtl="0">
              <a:spcBef>
                <a:spcPts val="0"/>
              </a:spcBef>
              <a:spcAft>
                <a:spcPts val="0"/>
              </a:spcAft>
              <a:buNone/>
            </a:pPr>
            <a:r>
              <a:rPr lang="en" dirty="0"/>
              <a:t>Need % that go to the gym less than 8x per </a:t>
            </a:r>
            <a:r>
              <a:rPr lang="en" dirty="0" smtClean="0"/>
              <a:t>month</a:t>
            </a:r>
            <a:endParaRPr lang="en-US" dirty="0" smtClean="0"/>
          </a:p>
          <a:p>
            <a:pPr marL="0" lvl="0" indent="0" rtl="0">
              <a:spcBef>
                <a:spcPts val="0"/>
              </a:spcBef>
              <a:spcAft>
                <a:spcPts val="0"/>
              </a:spcAft>
              <a:buNone/>
            </a:pPr>
            <a:endParaRPr lang="en-US" dirty="0" smtClean="0"/>
          </a:p>
          <a:p>
            <a:pPr marL="0" lvl="0" indent="0" rtl="0">
              <a:spcBef>
                <a:spcPts val="0"/>
              </a:spcBef>
              <a:spcAft>
                <a:spcPts val="0"/>
              </a:spcAft>
              <a:buNone/>
            </a:pPr>
            <a:r>
              <a:rPr lang="en-US" dirty="0" smtClean="0"/>
              <a:t>Maybe concentric circles</a:t>
            </a:r>
          </a:p>
          <a:p>
            <a:pPr marL="0" lvl="0" indent="0" rtl="0">
              <a:spcBef>
                <a:spcPts val="0"/>
              </a:spcBef>
              <a:spcAft>
                <a:spcPts val="0"/>
              </a:spcAft>
              <a:buNone/>
            </a:pPr>
            <a:endParaRPr lang="en-US" dirty="0" smtClean="0"/>
          </a:p>
          <a:p>
            <a:pPr marL="0" lvl="0" indent="0" rtl="0">
              <a:spcBef>
                <a:spcPts val="0"/>
              </a:spcBef>
              <a:spcAft>
                <a:spcPts val="0"/>
              </a:spcAft>
              <a:buNone/>
            </a:pPr>
            <a:r>
              <a:rPr lang="en-US" dirty="0" smtClean="0"/>
              <a:t>Market comp, center align</a:t>
            </a:r>
          </a:p>
          <a:p>
            <a:pPr marL="0" lvl="0" indent="0" rtl="0">
              <a:spcBef>
                <a:spcPts val="0"/>
              </a:spcBef>
              <a:spcAft>
                <a:spcPts val="0"/>
              </a:spcAft>
              <a:buNone/>
            </a:pPr>
            <a:r>
              <a:rPr lang="en-US" dirty="0" err="1" smtClean="0"/>
              <a:t>Wrapo</a:t>
            </a:r>
            <a:r>
              <a:rPr lang="en-US" dirty="0" smtClean="0"/>
              <a:t> more </a:t>
            </a:r>
            <a:r>
              <a:rPr lang="en-US" dirty="0" err="1" smtClean="0"/>
              <a:t>evely</a:t>
            </a:r>
            <a:endParaRPr dirty="0"/>
          </a:p>
        </p:txBody>
      </p:sp>
    </p:spTree>
    <p:extLst>
      <p:ext uri="{BB962C8B-B14F-4D97-AF65-F5344CB8AC3E}">
        <p14:creationId xmlns:p14="http://schemas.microsoft.com/office/powerpoint/2010/main" val="17350295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4" Type="http://schemas.openxmlformats.org/officeDocument/2006/relationships/oleObject" Target="../embeddings/oleObject2.bin"/><Relationship Id="rId5" Type="http://schemas.openxmlformats.org/officeDocument/2006/relationships/image" Target="../media/image1.emf"/><Relationship Id="rId1" Type="http://schemas.openxmlformats.org/officeDocument/2006/relationships/vmlDrawing" Target="../drawings/vmlDrawing2.vml"/><Relationship Id="rId2"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76032943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15"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vmlDrawing" Target="../drawings/vmlDrawing1.vml"/><Relationship Id="rId14" Type="http://schemas.openxmlformats.org/officeDocument/2006/relationships/tags" Target="../tags/tag2.xml"/><Relationship Id="rId15" Type="http://schemas.openxmlformats.org/officeDocument/2006/relationships/oleObject" Target="../embeddings/oleObject1.bin"/><Relationship Id="rId16"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4"/>
            </p:custDataLst>
            <p:extLst>
              <p:ext uri="{D42A27DB-BD31-4B8C-83A1-F6EECF244321}">
                <p14:modId xmlns:p14="http://schemas.microsoft.com/office/powerpoint/2010/main" val="2102796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91" name="think-cell Slide" r:id="rId15" imgW="270" imgH="270" progId="TCLayout.ActiveDocument.1">
                  <p:embed/>
                </p:oleObj>
              </mc:Choice>
              <mc:Fallback>
                <p:oleObj name="think-cell Slide" r:id="rId15" imgW="270" imgH="270" progId="TCLayout.ActiveDocument.1">
                  <p:embed/>
                  <p:pic>
                    <p:nvPicPr>
                      <p:cNvPr id="0" name=""/>
                      <p:cNvPicPr/>
                      <p:nvPr/>
                    </p:nvPicPr>
                    <p:blipFill>
                      <a:blip r:embed="rId16"/>
                      <a:stretch>
                        <a:fillRect/>
                      </a:stretch>
                    </p:blipFill>
                    <p:spPr>
                      <a:xfrm>
                        <a:off x="1588" y="1588"/>
                        <a:ext cx="1587" cy="1587"/>
                      </a:xfrm>
                      <a:prstGeom prst="rect">
                        <a:avLst/>
                      </a:prstGeom>
                    </p:spPr>
                  </p:pic>
                </p:oleObj>
              </mc:Fallback>
            </mc:AlternateContent>
          </a:graphicData>
        </a:graphic>
      </p:graphicFrame>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nfo@tuurnup.com" TargetMode="External"/><Relationship Id="rId4" Type="http://schemas.openxmlformats.org/officeDocument/2006/relationships/hyperlink" Target="http://www.tuurnup.com" TargetMode="External"/><Relationship Id="rId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1" Type="http://schemas.openxmlformats.org/officeDocument/2006/relationships/image" Target="../media/image26.png"/><Relationship Id="rId12" Type="http://schemas.openxmlformats.org/officeDocument/2006/relationships/image" Target="../media/image27.png"/><Relationship Id="rId13" Type="http://schemas.openxmlformats.org/officeDocument/2006/relationships/image" Target="../media/image28.png"/><Relationship Id="rId14" Type="http://schemas.openxmlformats.org/officeDocument/2006/relationships/image" Target="../media/image29.png"/><Relationship Id="rId15" Type="http://schemas.openxmlformats.org/officeDocument/2006/relationships/image" Target="../media/image30.png"/><Relationship Id="rId16" Type="http://schemas.openxmlformats.org/officeDocument/2006/relationships/image" Target="../media/image31.png"/><Relationship Id="rId17" Type="http://schemas.openxmlformats.org/officeDocument/2006/relationships/image" Target="../media/image32.png"/><Relationship Id="rId18" Type="http://schemas.openxmlformats.org/officeDocument/2006/relationships/image" Target="../media/image33.emf"/><Relationship Id="rId19" Type="http://schemas.openxmlformats.org/officeDocument/2006/relationships/comments" Target="../comments/comment3.xml"/><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image" Target="../media/image22.png"/><Relationship Id="rId8" Type="http://schemas.openxmlformats.org/officeDocument/2006/relationships/image" Target="../media/image23.png"/><Relationship Id="rId9" Type="http://schemas.openxmlformats.org/officeDocument/2006/relationships/image" Target="../media/image24.png"/><Relationship Id="rId10"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34.jpg"/><Relationship Id="rId5" Type="http://schemas.openxmlformats.org/officeDocument/2006/relationships/image" Target="../media/image2.png"/><Relationship Id="rId6" Type="http://schemas.openxmlformats.org/officeDocument/2006/relationships/image" Target="../media/image35.jpeg"/><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4" Type="http://schemas.openxmlformats.org/officeDocument/2006/relationships/notesSlide" Target="../notesSlides/notesSlide3.xml"/><Relationship Id="rId5" Type="http://schemas.openxmlformats.org/officeDocument/2006/relationships/image" Target="../media/image3.png"/><Relationship Id="rId6" Type="http://schemas.openxmlformats.org/officeDocument/2006/relationships/oleObject" Target="../embeddings/oleObject3.bin"/><Relationship Id="rId7" Type="http://schemas.openxmlformats.org/officeDocument/2006/relationships/image" Target="../media/image1.emf"/><Relationship Id="rId8" Type="http://schemas.openxmlformats.org/officeDocument/2006/relationships/image" Target="../media/image2.png"/><Relationship Id="rId1" Type="http://schemas.openxmlformats.org/officeDocument/2006/relationships/vmlDrawing" Target="../drawings/vmlDrawing3.vml"/><Relationship Id="rId2"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4" Type="http://schemas.openxmlformats.org/officeDocument/2006/relationships/notesSlide" Target="../notesSlides/notesSlide4.xml"/><Relationship Id="rId5" Type="http://schemas.openxmlformats.org/officeDocument/2006/relationships/image" Target="../media/image3.png"/><Relationship Id="rId6" Type="http://schemas.openxmlformats.org/officeDocument/2006/relationships/oleObject" Target="../embeddings/oleObject4.bin"/><Relationship Id="rId7" Type="http://schemas.openxmlformats.org/officeDocument/2006/relationships/image" Target="../media/image1.emf"/><Relationship Id="rId8" Type="http://schemas.openxmlformats.org/officeDocument/2006/relationships/image" Target="../media/image2.png"/><Relationship Id="rId1" Type="http://schemas.openxmlformats.org/officeDocument/2006/relationships/vmlDrawing" Target="../drawings/vmlDrawing4.vml"/><Relationship Id="rId2"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emf"/><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comments" Target="../comments/comment1.xml"/><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6.tiff"/><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2.png"/><Relationship Id="rId10" Type="http://schemas.openxmlformats.org/officeDocument/2006/relationships/comments" Target="../comments/comment2.xml"/><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1" Type="http://schemas.openxmlformats.org/officeDocument/2006/relationships/image" Target="../media/image14.png"/><Relationship Id="rId12" Type="http://schemas.openxmlformats.org/officeDocument/2006/relationships/image" Target="../media/image15.png"/><Relationship Id="rId13" Type="http://schemas.openxmlformats.org/officeDocument/2006/relationships/image" Target="../media/image16.png"/><Relationship Id="rId14" Type="http://schemas.openxmlformats.org/officeDocument/2006/relationships/image" Target="../media/image17.png"/><Relationship Id="rId15" Type="http://schemas.openxmlformats.org/officeDocument/2006/relationships/image" Target="../media/image18.png"/><Relationship Id="rId16" Type="http://schemas.openxmlformats.org/officeDocument/2006/relationships/image" Target="../media/image19.png"/><Relationship Id="rId17" Type="http://schemas.openxmlformats.org/officeDocument/2006/relationships/image" Target="../media/image2.png"/><Relationship Id="rId1" Type="http://schemas.openxmlformats.org/officeDocument/2006/relationships/vmlDrawing" Target="../drawings/vmlDrawing5.vml"/><Relationship Id="rId2" Type="http://schemas.openxmlformats.org/officeDocument/2006/relationships/tags" Target="../tags/tag6.xml"/><Relationship Id="rId3" Type="http://schemas.openxmlformats.org/officeDocument/2006/relationships/slideLayout" Target="../slideLayouts/slideLayout1.xml"/><Relationship Id="rId4" Type="http://schemas.openxmlformats.org/officeDocument/2006/relationships/notesSlide" Target="../notesSlides/notesSlide8.xml"/><Relationship Id="rId5" Type="http://schemas.openxmlformats.org/officeDocument/2006/relationships/image" Target="../media/image3.png"/><Relationship Id="rId6" Type="http://schemas.openxmlformats.org/officeDocument/2006/relationships/oleObject" Target="../embeddings/oleObject5.bin"/><Relationship Id="rId7" Type="http://schemas.openxmlformats.org/officeDocument/2006/relationships/image" Target="../media/image1.emf"/><Relationship Id="rId8" Type="http://schemas.openxmlformats.org/officeDocument/2006/relationships/image" Target="../media/image11.png"/><Relationship Id="rId9" Type="http://schemas.openxmlformats.org/officeDocument/2006/relationships/image" Target="../media/image12.png"/><Relationship Id="rId10"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diagramData" Target="../diagrams/data1.xml"/><Relationship Id="rId5" Type="http://schemas.openxmlformats.org/officeDocument/2006/relationships/diagramLayout" Target="../diagrams/layout1.xml"/><Relationship Id="rId6" Type="http://schemas.openxmlformats.org/officeDocument/2006/relationships/diagramQuickStyle" Target="../diagrams/quickStyle1.xml"/><Relationship Id="rId7" Type="http://schemas.openxmlformats.org/officeDocument/2006/relationships/diagramColors" Target="../diagrams/colors1.xml"/><Relationship Id="rId8" Type="http://schemas.microsoft.com/office/2007/relationships/diagramDrawing" Target="../diagrams/drawing1.xml"/><Relationship Id="rId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2637454" y="3158918"/>
            <a:ext cx="3869167" cy="575100"/>
          </a:xfrm>
          <a:prstGeom prst="rect">
            <a:avLst/>
          </a:prstGeom>
        </p:spPr>
        <p:txBody>
          <a:bodyPr spcFirstLastPara="1" wrap="none" lIns="91425" tIns="91425" rIns="91425" bIns="91425" anchor="b" anchorCtr="0">
            <a:noAutofit/>
          </a:bodyPr>
          <a:lstStyle/>
          <a:p>
            <a:pPr marL="0" lvl="0" indent="0" rtl="0">
              <a:spcBef>
                <a:spcPts val="0"/>
              </a:spcBef>
              <a:spcAft>
                <a:spcPts val="0"/>
              </a:spcAft>
              <a:buNone/>
            </a:pPr>
            <a:r>
              <a:rPr lang="en-US" sz="2400" dirty="0" smtClean="0">
                <a:solidFill>
                  <a:schemeClr val="bg1"/>
                </a:solidFill>
                <a:latin typeface="Glacial Indifference" charset="0"/>
                <a:ea typeface="Glacial Indifference" charset="0"/>
                <a:cs typeface="Glacial Indifference" charset="0"/>
                <a:sym typeface="Montserrat"/>
              </a:rPr>
              <a:t>WHEREVER, WHENEVER.</a:t>
            </a:r>
            <a:endParaRPr sz="2400" dirty="0">
              <a:solidFill>
                <a:schemeClr val="bg1"/>
              </a:solidFill>
              <a:latin typeface="Glacial Indifference" charset="0"/>
              <a:ea typeface="Glacial Indifference" charset="0"/>
              <a:cs typeface="Glacial Indifference" charset="0"/>
              <a:sym typeface="Montserrat"/>
            </a:endParaRPr>
          </a:p>
        </p:txBody>
      </p:sp>
      <p:sp>
        <p:nvSpPr>
          <p:cNvPr id="55" name="Shape 55"/>
          <p:cNvSpPr txBox="1">
            <a:spLocks noGrp="1"/>
          </p:cNvSpPr>
          <p:nvPr>
            <p:ph type="sldNum" idx="12"/>
          </p:nvPr>
        </p:nvSpPr>
        <p:spPr>
          <a:xfrm>
            <a:off x="8686800" y="4800600"/>
            <a:ext cx="365760" cy="237744"/>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chemeClr val="bg1"/>
                </a:solidFill>
                <a:latin typeface="Montserrat"/>
                <a:ea typeface="Montserrat"/>
                <a:cs typeface="Montserrat"/>
                <a:sym typeface="Montserrat"/>
              </a:rPr>
              <a:t>1</a:t>
            </a:fld>
            <a:endParaRPr dirty="0">
              <a:solidFill>
                <a:schemeClr val="bg1"/>
              </a:solidFill>
              <a:latin typeface="Montserrat"/>
              <a:ea typeface="Montserrat"/>
              <a:cs typeface="Montserrat"/>
              <a:sym typeface="Montserrat"/>
            </a:endParaRPr>
          </a:p>
        </p:txBody>
      </p:sp>
      <p:sp>
        <p:nvSpPr>
          <p:cNvPr id="56" name="Shape 56"/>
          <p:cNvSpPr txBox="1">
            <a:spLocks noGrp="1"/>
          </p:cNvSpPr>
          <p:nvPr>
            <p:ph type="ctrTitle"/>
          </p:nvPr>
        </p:nvSpPr>
        <p:spPr>
          <a:xfrm>
            <a:off x="2847788" y="4389025"/>
            <a:ext cx="3448500" cy="6678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endParaRPr sz="1000" dirty="0">
              <a:solidFill>
                <a:schemeClr val="bg1"/>
              </a:solidFill>
              <a:latin typeface="Glacial Indifference" charset="0"/>
              <a:ea typeface="Glacial Indifference" charset="0"/>
              <a:cs typeface="Glacial Indifference" charset="0"/>
              <a:sym typeface="Montserrat"/>
            </a:endParaRPr>
          </a:p>
          <a:p>
            <a:pPr marL="0" lvl="0" indent="0">
              <a:spcBef>
                <a:spcPts val="0"/>
              </a:spcBef>
              <a:spcAft>
                <a:spcPts val="0"/>
              </a:spcAft>
              <a:buNone/>
            </a:pPr>
            <a:r>
              <a:rPr lang="en" sz="1000" b="1" u="sng" dirty="0" smtClean="0">
                <a:solidFill>
                  <a:srgbClr val="00B4D2"/>
                </a:solidFill>
                <a:latin typeface="Glacial Indifference" charset="0"/>
                <a:ea typeface="Glacial Indifference" charset="0"/>
                <a:cs typeface="Glacial Indifference" charset="0"/>
                <a:sym typeface="Montserrat"/>
                <a:hlinkClick r:id="rId3"/>
              </a:rPr>
              <a:t>flexit@flexit.fit</a:t>
            </a:r>
            <a:endParaRPr b="1" dirty="0">
              <a:solidFill>
                <a:srgbClr val="00B4D2"/>
              </a:solidFill>
              <a:latin typeface="Glacial Indifference" charset="0"/>
              <a:ea typeface="Glacial Indifference" charset="0"/>
              <a:cs typeface="Glacial Indifference" charset="0"/>
              <a:sym typeface="Montserrat"/>
            </a:endParaRPr>
          </a:p>
          <a:p>
            <a:pPr marL="0" lvl="0" indent="0" rtl="0">
              <a:spcBef>
                <a:spcPts val="0"/>
              </a:spcBef>
              <a:spcAft>
                <a:spcPts val="0"/>
              </a:spcAft>
              <a:buNone/>
            </a:pPr>
            <a:r>
              <a:rPr lang="en" sz="1000" b="1" u="sng" dirty="0" smtClean="0">
                <a:solidFill>
                  <a:srgbClr val="00B4D2"/>
                </a:solidFill>
                <a:latin typeface="Glacial Indifference" charset="0"/>
                <a:ea typeface="Glacial Indifference" charset="0"/>
                <a:cs typeface="Glacial Indifference" charset="0"/>
                <a:sym typeface="Montserrat"/>
                <a:hlinkClick r:id="rId4"/>
              </a:rPr>
              <a:t>www.flexit.fit</a:t>
            </a:r>
            <a:endParaRPr sz="600" b="1" dirty="0">
              <a:solidFill>
                <a:srgbClr val="00B4D2"/>
              </a:solidFill>
              <a:latin typeface="Glacial Indifference" charset="0"/>
              <a:ea typeface="Glacial Indifference" charset="0"/>
              <a:cs typeface="Glacial Indifference" charset="0"/>
              <a:sym typeface="Montserrat"/>
            </a:endParaRPr>
          </a:p>
          <a:p>
            <a:pPr marL="0" lvl="0" indent="0">
              <a:spcBef>
                <a:spcPts val="0"/>
              </a:spcBef>
              <a:spcAft>
                <a:spcPts val="0"/>
              </a:spcAft>
              <a:buNone/>
            </a:pPr>
            <a:r>
              <a:rPr lang="en-US" sz="800" dirty="0" smtClean="0">
                <a:solidFill>
                  <a:schemeClr val="bg1"/>
                </a:solidFill>
                <a:latin typeface="Glacial Indifference" charset="0"/>
                <a:ea typeface="Glacial Indifference" charset="0"/>
                <a:cs typeface="Glacial Indifference" charset="0"/>
                <a:sym typeface="Montserrat"/>
              </a:rPr>
              <a:t>Spring </a:t>
            </a:r>
            <a:r>
              <a:rPr lang="en" sz="800" dirty="0" smtClean="0">
                <a:solidFill>
                  <a:schemeClr val="bg1"/>
                </a:solidFill>
                <a:latin typeface="Glacial Indifference" charset="0"/>
                <a:ea typeface="Glacial Indifference" charset="0"/>
                <a:cs typeface="Glacial Indifference" charset="0"/>
                <a:sym typeface="Montserrat"/>
              </a:rPr>
              <a:t>2018</a:t>
            </a:r>
            <a:endParaRPr sz="800" dirty="0">
              <a:solidFill>
                <a:schemeClr val="bg1"/>
              </a:solidFill>
              <a:latin typeface="Glacial Indifference" charset="0"/>
              <a:ea typeface="Glacial Indifference" charset="0"/>
              <a:cs typeface="Glacial Indifference" charset="0"/>
              <a:sym typeface="Montserrat"/>
            </a:endParaRPr>
          </a:p>
          <a:p>
            <a:pPr marL="0" lvl="0" indent="0" rtl="0">
              <a:spcBef>
                <a:spcPts val="0"/>
              </a:spcBef>
              <a:spcAft>
                <a:spcPts val="0"/>
              </a:spcAft>
              <a:buClr>
                <a:schemeClr val="dk1"/>
              </a:buClr>
              <a:buSzPts val="1100"/>
              <a:buFont typeface="Arial"/>
              <a:buNone/>
            </a:pPr>
            <a:r>
              <a:rPr lang="en" sz="600" b="1" dirty="0">
                <a:solidFill>
                  <a:schemeClr val="bg1"/>
                </a:solidFill>
                <a:latin typeface="Glacial Indifference" charset="0"/>
                <a:ea typeface="Glacial Indifference" charset="0"/>
                <a:cs typeface="Glacial Indifference" charset="0"/>
                <a:sym typeface="Montserrat"/>
              </a:rPr>
              <a:t>Confidential &amp; Proprietary</a:t>
            </a:r>
            <a:endParaRPr sz="800" b="1" dirty="0">
              <a:solidFill>
                <a:schemeClr val="bg1"/>
              </a:solidFill>
              <a:latin typeface="Glacial Indifference" charset="0"/>
              <a:ea typeface="Glacial Indifference" charset="0"/>
              <a:cs typeface="Glacial Indifference" charset="0"/>
              <a:sym typeface="Montserrat"/>
            </a:endParaRP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4977" y="1620241"/>
            <a:ext cx="7894119" cy="883670"/>
          </a:xfrm>
          <a:prstGeom prst="rect">
            <a:avLst/>
          </a:prstGeom>
        </p:spPr>
      </p:pic>
    </p:spTree>
    <p:extLst>
      <p:ext uri="{BB962C8B-B14F-4D97-AF65-F5344CB8AC3E}">
        <p14:creationId xmlns:p14="http://schemas.microsoft.com/office/powerpoint/2010/main" val="3301111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pic>
        <p:nvPicPr>
          <p:cNvPr id="36" name="Picture 35"/>
          <p:cNvPicPr>
            <a:picLocks noChangeAspect="1"/>
          </p:cNvPicPr>
          <p:nvPr/>
        </p:nvPicPr>
        <p:blipFill rotWithShape="1">
          <a:blip r:embed="rId3"/>
          <a:srcRect t="10710" r="642" b="6073"/>
          <a:stretch/>
        </p:blipFill>
        <p:spPr>
          <a:xfrm flipH="1">
            <a:off x="0" y="0"/>
            <a:ext cx="9159498" cy="5143500"/>
          </a:xfrm>
          <a:prstGeom prst="rect">
            <a:avLst/>
          </a:prstGeom>
        </p:spPr>
      </p:pic>
      <p:sp>
        <p:nvSpPr>
          <p:cNvPr id="308" name="Shape 308"/>
          <p:cNvSpPr txBox="1">
            <a:spLocks noGrp="1"/>
          </p:cNvSpPr>
          <p:nvPr>
            <p:ph type="sldNum" idx="12"/>
          </p:nvPr>
        </p:nvSpPr>
        <p:spPr>
          <a:xfrm>
            <a:off x="8686800" y="4800600"/>
            <a:ext cx="365760" cy="23774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bg1"/>
                </a:solidFill>
                <a:latin typeface="Montserrat"/>
                <a:ea typeface="Montserrat"/>
                <a:cs typeface="Montserrat"/>
                <a:sym typeface="Montserrat"/>
              </a:rPr>
              <a:t>10</a:t>
            </a:fld>
            <a:endParaRPr dirty="0">
              <a:solidFill>
                <a:schemeClr val="bg1"/>
              </a:solidFill>
              <a:latin typeface="Montserrat"/>
              <a:ea typeface="Montserrat"/>
              <a:cs typeface="Montserrat"/>
              <a:sym typeface="Montserrat"/>
            </a:endParaRPr>
          </a:p>
        </p:txBody>
      </p:sp>
      <p:sp>
        <p:nvSpPr>
          <p:cNvPr id="51" name="TextBox 50"/>
          <p:cNvSpPr txBox="1"/>
          <p:nvPr/>
        </p:nvSpPr>
        <p:spPr>
          <a:xfrm>
            <a:off x="466344" y="411480"/>
            <a:ext cx="7950681" cy="830997"/>
          </a:xfrm>
          <a:prstGeom prst="rect">
            <a:avLst/>
          </a:prstGeom>
          <a:noFill/>
        </p:spPr>
        <p:txBody>
          <a:bodyPr wrap="square" rtlCol="0">
            <a:spAutoFit/>
          </a:bodyPr>
          <a:lstStyle/>
          <a:p>
            <a:r>
              <a:rPr lang="en-US" sz="2400" b="1" dirty="0">
                <a:solidFill>
                  <a:schemeClr val="bg1"/>
                </a:solidFill>
                <a:latin typeface="Glacial Indifference" charset="0"/>
                <a:ea typeface="Glacial Indifference" charset="0"/>
                <a:cs typeface="Glacial Indifference" charset="0"/>
              </a:rPr>
              <a:t>FLEXIT has a multifaceted approach to acquiring and retaining customers</a:t>
            </a:r>
          </a:p>
        </p:txBody>
      </p:sp>
      <p:grpSp>
        <p:nvGrpSpPr>
          <p:cNvPr id="3" name="Group 2"/>
          <p:cNvGrpSpPr/>
          <p:nvPr/>
        </p:nvGrpSpPr>
        <p:grpSpPr>
          <a:xfrm>
            <a:off x="641268" y="1157561"/>
            <a:ext cx="7842813" cy="3398537"/>
            <a:chOff x="637394" y="1069815"/>
            <a:chExt cx="7842813" cy="3398537"/>
          </a:xfrm>
        </p:grpSpPr>
        <p:sp>
          <p:nvSpPr>
            <p:cNvPr id="2" name="Rounded Rectangle 1"/>
            <p:cNvSpPr/>
            <p:nvPr/>
          </p:nvSpPr>
          <p:spPr>
            <a:xfrm>
              <a:off x="858416" y="1069815"/>
              <a:ext cx="7434917" cy="3398537"/>
            </a:xfrm>
            <a:prstGeom prst="roundRect">
              <a:avLst>
                <a:gd name="adj" fmla="val 12824"/>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637394" y="1408545"/>
              <a:ext cx="7842813" cy="3059807"/>
              <a:chOff x="637394" y="1408545"/>
              <a:chExt cx="7842813" cy="3059807"/>
            </a:xfrm>
          </p:grpSpPr>
          <p:cxnSp>
            <p:nvCxnSpPr>
              <p:cNvPr id="8" name="Straight Connector 7"/>
              <p:cNvCxnSpPr/>
              <p:nvPr/>
            </p:nvCxnSpPr>
            <p:spPr>
              <a:xfrm>
                <a:off x="1149580" y="2360645"/>
                <a:ext cx="6766497" cy="0"/>
              </a:xfrm>
              <a:prstGeom prst="line">
                <a:avLst/>
              </a:prstGeom>
              <a:ln w="15875">
                <a:solidFill>
                  <a:srgbClr val="00B4D2"/>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637394" y="3444006"/>
                <a:ext cx="7842813" cy="0"/>
              </a:xfrm>
              <a:prstGeom prst="line">
                <a:avLst/>
              </a:prstGeom>
              <a:ln w="15875">
                <a:solidFill>
                  <a:srgbClr val="00B4D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4572000" y="1408545"/>
                <a:ext cx="0" cy="952100"/>
              </a:xfrm>
              <a:prstGeom prst="line">
                <a:avLst/>
              </a:prstGeom>
              <a:ln w="15875">
                <a:solidFill>
                  <a:srgbClr val="00B4D2"/>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3333382" y="2360645"/>
                <a:ext cx="756" cy="1083361"/>
              </a:xfrm>
              <a:prstGeom prst="line">
                <a:avLst/>
              </a:prstGeom>
              <a:ln w="15875">
                <a:solidFill>
                  <a:srgbClr val="00B4D2"/>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5987142" y="2360645"/>
                <a:ext cx="12442" cy="1083361"/>
              </a:xfrm>
              <a:prstGeom prst="line">
                <a:avLst/>
              </a:prstGeom>
              <a:ln w="15875">
                <a:solidFill>
                  <a:srgbClr val="00B4D2"/>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4572000" y="3444006"/>
                <a:ext cx="0" cy="1024346"/>
              </a:xfrm>
              <a:prstGeom prst="line">
                <a:avLst/>
              </a:prstGeom>
              <a:ln w="15875">
                <a:solidFill>
                  <a:srgbClr val="00B4D2"/>
                </a:solidFill>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1408237" y="1530672"/>
              <a:ext cx="2692772" cy="584775"/>
              <a:chOff x="1408237" y="1530672"/>
              <a:chExt cx="2692772" cy="584775"/>
            </a:xfrm>
          </p:grpSpPr>
          <p:sp>
            <p:nvSpPr>
              <p:cNvPr id="64" name="Rectangle 63"/>
              <p:cNvSpPr/>
              <p:nvPr/>
            </p:nvSpPr>
            <p:spPr>
              <a:xfrm>
                <a:off x="2872156" y="1645009"/>
                <a:ext cx="1228853" cy="400110"/>
              </a:xfrm>
              <a:prstGeom prst="rect">
                <a:avLst/>
              </a:prstGeom>
              <a:noFill/>
            </p:spPr>
            <p:txBody>
              <a:bodyPr wrap="square" anchor="ctr" anchorCtr="0">
                <a:spAutoFit/>
              </a:bodyPr>
              <a:lstStyle/>
              <a:p>
                <a:pPr lvl="0"/>
                <a:r>
                  <a:rPr lang="en" sz="1000" dirty="0">
                    <a:solidFill>
                      <a:schemeClr val="bg1"/>
                    </a:solidFill>
                    <a:latin typeface="Glacial Indifference" charset="0"/>
                    <a:ea typeface="Glacial Indifference" charset="0"/>
                    <a:cs typeface="Glacial Indifference" charset="0"/>
                    <a:sym typeface="Montserrat Light"/>
                  </a:rPr>
                  <a:t>Cost: </a:t>
                </a:r>
                <a:r>
                  <a:rPr lang="en" sz="1000" dirty="0" smtClean="0">
                    <a:solidFill>
                      <a:schemeClr val="bg1"/>
                    </a:solidFill>
                    <a:latin typeface="Glacial Indifference" charset="0"/>
                    <a:ea typeface="Glacial Indifference" charset="0"/>
                    <a:cs typeface="Glacial Indifference" charset="0"/>
                    <a:sym typeface="Montserrat Light"/>
                  </a:rPr>
                  <a:t>$$</a:t>
                </a:r>
                <a:r>
                  <a:rPr lang="en-US" sz="1000" dirty="0" smtClean="0">
                    <a:solidFill>
                      <a:schemeClr val="bg1"/>
                    </a:solidFill>
                    <a:latin typeface="Glacial Indifference" charset="0"/>
                    <a:ea typeface="Glacial Indifference" charset="0"/>
                    <a:cs typeface="Glacial Indifference" charset="0"/>
                    <a:sym typeface="Montserrat Light"/>
                  </a:rPr>
                  <a:t>$</a:t>
                </a:r>
                <a:endParaRPr lang="en" sz="1000" dirty="0">
                  <a:solidFill>
                    <a:schemeClr val="bg1"/>
                  </a:solidFill>
                  <a:latin typeface="Glacial Indifference" charset="0"/>
                  <a:ea typeface="Glacial Indifference" charset="0"/>
                  <a:cs typeface="Glacial Indifference" charset="0"/>
                  <a:sym typeface="Montserrat Light"/>
                </a:endParaRPr>
              </a:p>
              <a:p>
                <a:pPr lvl="0"/>
                <a:r>
                  <a:rPr lang="en" sz="1000" dirty="0">
                    <a:solidFill>
                      <a:schemeClr val="bg1"/>
                    </a:solidFill>
                    <a:latin typeface="Glacial Indifference" charset="0"/>
                    <a:ea typeface="Glacial Indifference" charset="0"/>
                    <a:cs typeface="Glacial Indifference" charset="0"/>
                    <a:sym typeface="Montserrat Light"/>
                  </a:rPr>
                  <a:t>Effectiveness: </a:t>
                </a:r>
                <a:r>
                  <a:rPr lang="en" sz="1000" dirty="0" smtClean="0">
                    <a:solidFill>
                      <a:schemeClr val="bg1"/>
                    </a:solidFill>
                    <a:latin typeface="Glacial Indifference" charset="0"/>
                    <a:ea typeface="Glacial Indifference" charset="0"/>
                    <a:cs typeface="Glacial Indifference" charset="0"/>
                    <a:sym typeface="Montserrat Light"/>
                  </a:rPr>
                  <a:t>H</a:t>
                </a:r>
                <a:r>
                  <a:rPr lang="en-US" sz="1000" dirty="0" err="1" smtClean="0">
                    <a:solidFill>
                      <a:schemeClr val="bg1"/>
                    </a:solidFill>
                    <a:latin typeface="Glacial Indifference" charset="0"/>
                    <a:ea typeface="Glacial Indifference" charset="0"/>
                    <a:cs typeface="Glacial Indifference" charset="0"/>
                    <a:sym typeface="Montserrat Light"/>
                  </a:rPr>
                  <a:t>igh</a:t>
                </a:r>
                <a:endParaRPr lang="en" sz="1000" dirty="0">
                  <a:solidFill>
                    <a:schemeClr val="bg1"/>
                  </a:solidFill>
                  <a:latin typeface="Glacial Indifference" charset="0"/>
                  <a:ea typeface="Glacial Indifference" charset="0"/>
                  <a:cs typeface="Glacial Indifference" charset="0"/>
                  <a:sym typeface="Montserrat Light"/>
                </a:endParaRPr>
              </a:p>
            </p:txBody>
          </p:sp>
          <p:sp>
            <p:nvSpPr>
              <p:cNvPr id="65" name="Rectangle 64"/>
              <p:cNvSpPr/>
              <p:nvPr/>
            </p:nvSpPr>
            <p:spPr>
              <a:xfrm>
                <a:off x="1408237" y="1530672"/>
                <a:ext cx="1334020" cy="584775"/>
              </a:xfrm>
              <a:prstGeom prst="rect">
                <a:avLst/>
              </a:prstGeom>
              <a:noFill/>
            </p:spPr>
            <p:txBody>
              <a:bodyPr wrap="none">
                <a:spAutoFit/>
              </a:bodyPr>
              <a:lstStyle/>
              <a:p>
                <a:r>
                  <a:rPr lang="en" sz="3200" dirty="0">
                    <a:solidFill>
                      <a:schemeClr val="bg1"/>
                    </a:solidFill>
                    <a:latin typeface="Glacial Indifference" charset="0"/>
                    <a:ea typeface="Glacial Indifference" charset="0"/>
                    <a:cs typeface="Glacial Indifference" charset="0"/>
                    <a:sym typeface="Montserrat Medium"/>
                  </a:rPr>
                  <a:t>Digital</a:t>
                </a:r>
                <a:endParaRPr lang="en-US" sz="3200" dirty="0">
                  <a:solidFill>
                    <a:schemeClr val="bg1"/>
                  </a:solidFill>
                  <a:latin typeface="Glacial Indifference" charset="0"/>
                  <a:ea typeface="Glacial Indifference" charset="0"/>
                  <a:cs typeface="Glacial Indifference" charset="0"/>
                </a:endParaRPr>
              </a:p>
            </p:txBody>
          </p:sp>
        </p:grpSp>
        <p:grpSp>
          <p:nvGrpSpPr>
            <p:cNvPr id="84" name="Group 83"/>
            <p:cNvGrpSpPr/>
            <p:nvPr/>
          </p:nvGrpSpPr>
          <p:grpSpPr>
            <a:xfrm>
              <a:off x="6937588" y="3504698"/>
              <a:ext cx="1542619" cy="849767"/>
              <a:chOff x="3289821" y="1277570"/>
              <a:chExt cx="1542619" cy="849767"/>
            </a:xfrm>
          </p:grpSpPr>
          <p:sp>
            <p:nvSpPr>
              <p:cNvPr id="85" name="Rectangle 84"/>
              <p:cNvSpPr/>
              <p:nvPr/>
            </p:nvSpPr>
            <p:spPr>
              <a:xfrm>
                <a:off x="3289821" y="1727227"/>
                <a:ext cx="1542619" cy="400110"/>
              </a:xfrm>
              <a:prstGeom prst="rect">
                <a:avLst/>
              </a:prstGeom>
              <a:noFill/>
            </p:spPr>
            <p:txBody>
              <a:bodyPr wrap="square" anchor="ctr" anchorCtr="0">
                <a:spAutoFit/>
              </a:bodyPr>
              <a:lstStyle/>
              <a:p>
                <a:pPr lvl="0" algn="ctr"/>
                <a:r>
                  <a:rPr lang="en" sz="1000" dirty="0">
                    <a:solidFill>
                      <a:schemeClr val="bg1"/>
                    </a:solidFill>
                    <a:latin typeface="Glacial Indifference" charset="0"/>
                    <a:ea typeface="Glacial Indifference" charset="0"/>
                    <a:cs typeface="Glacial Indifference" charset="0"/>
                    <a:sym typeface="Montserrat Light"/>
                  </a:rPr>
                  <a:t>Cost: </a:t>
                </a:r>
                <a:r>
                  <a:rPr lang="en" sz="1000" dirty="0" smtClean="0">
                    <a:solidFill>
                      <a:schemeClr val="bg1"/>
                    </a:solidFill>
                    <a:latin typeface="Glacial Indifference" charset="0"/>
                    <a:ea typeface="Glacial Indifference" charset="0"/>
                    <a:cs typeface="Glacial Indifference" charset="0"/>
                    <a:sym typeface="Montserrat Light"/>
                  </a:rPr>
                  <a:t>$</a:t>
                </a:r>
                <a:endParaRPr lang="en" sz="1000" dirty="0">
                  <a:solidFill>
                    <a:schemeClr val="bg1"/>
                  </a:solidFill>
                  <a:latin typeface="Glacial Indifference" charset="0"/>
                  <a:ea typeface="Glacial Indifference" charset="0"/>
                  <a:cs typeface="Glacial Indifference" charset="0"/>
                  <a:sym typeface="Montserrat Light"/>
                </a:endParaRPr>
              </a:p>
              <a:p>
                <a:pPr lvl="0" algn="ctr"/>
                <a:r>
                  <a:rPr lang="en" sz="1000" dirty="0">
                    <a:solidFill>
                      <a:schemeClr val="bg1"/>
                    </a:solidFill>
                    <a:latin typeface="Glacial Indifference" charset="0"/>
                    <a:ea typeface="Glacial Indifference" charset="0"/>
                    <a:cs typeface="Glacial Indifference" charset="0"/>
                    <a:sym typeface="Montserrat Light"/>
                  </a:rPr>
                  <a:t>Effectiveness: </a:t>
                </a:r>
                <a:r>
                  <a:rPr lang="en-US" sz="1000" dirty="0" smtClean="0">
                    <a:solidFill>
                      <a:schemeClr val="bg1"/>
                    </a:solidFill>
                    <a:latin typeface="Glacial Indifference" charset="0"/>
                    <a:ea typeface="Glacial Indifference" charset="0"/>
                    <a:cs typeface="Glacial Indifference" charset="0"/>
                    <a:sym typeface="Montserrat Light"/>
                  </a:rPr>
                  <a:t>Low</a:t>
                </a:r>
                <a:endParaRPr lang="en" sz="1000" dirty="0">
                  <a:solidFill>
                    <a:schemeClr val="bg1"/>
                  </a:solidFill>
                  <a:latin typeface="Glacial Indifference" charset="0"/>
                  <a:ea typeface="Glacial Indifference" charset="0"/>
                  <a:cs typeface="Glacial Indifference" charset="0"/>
                  <a:sym typeface="Montserrat Light"/>
                </a:endParaRPr>
              </a:p>
            </p:txBody>
          </p:sp>
          <p:sp>
            <p:nvSpPr>
              <p:cNvPr id="86" name="Rectangle 85"/>
              <p:cNvSpPr/>
              <p:nvPr/>
            </p:nvSpPr>
            <p:spPr>
              <a:xfrm>
                <a:off x="3485854" y="1277570"/>
                <a:ext cx="1098378" cy="461665"/>
              </a:xfrm>
              <a:prstGeom prst="rect">
                <a:avLst/>
              </a:prstGeom>
              <a:noFill/>
            </p:spPr>
            <p:txBody>
              <a:bodyPr wrap="none">
                <a:spAutoFit/>
              </a:bodyPr>
              <a:lstStyle/>
              <a:p>
                <a:pPr algn="ctr"/>
                <a:r>
                  <a:rPr lang="en-US" sz="2400" dirty="0" smtClean="0">
                    <a:solidFill>
                      <a:schemeClr val="bg1"/>
                    </a:solidFill>
                    <a:latin typeface="Glacial Indifference" charset="0"/>
                    <a:ea typeface="Glacial Indifference" charset="0"/>
                    <a:cs typeface="Glacial Indifference" charset="0"/>
                    <a:sym typeface="Montserrat Medium"/>
                  </a:rPr>
                  <a:t>Offline</a:t>
                </a:r>
                <a:endParaRPr lang="en-US" sz="2400" dirty="0">
                  <a:solidFill>
                    <a:schemeClr val="bg1"/>
                  </a:solidFill>
                  <a:latin typeface="Glacial Indifference" charset="0"/>
                  <a:ea typeface="Glacial Indifference" charset="0"/>
                  <a:cs typeface="Glacial Indifference" charset="0"/>
                </a:endParaRPr>
              </a:p>
            </p:txBody>
          </p:sp>
        </p:grpSp>
        <p:grpSp>
          <p:nvGrpSpPr>
            <p:cNvPr id="87" name="Group 86"/>
            <p:cNvGrpSpPr/>
            <p:nvPr/>
          </p:nvGrpSpPr>
          <p:grpSpPr>
            <a:xfrm>
              <a:off x="5042992" y="1520510"/>
              <a:ext cx="2329801" cy="584775"/>
              <a:chOff x="1147992" y="1495947"/>
              <a:chExt cx="2329801" cy="584775"/>
            </a:xfrm>
          </p:grpSpPr>
          <p:sp>
            <p:nvSpPr>
              <p:cNvPr id="88" name="Rectangle 87"/>
              <p:cNvSpPr/>
              <p:nvPr/>
            </p:nvSpPr>
            <p:spPr>
              <a:xfrm>
                <a:off x="1935174" y="1607703"/>
                <a:ext cx="1542619" cy="400110"/>
              </a:xfrm>
              <a:prstGeom prst="rect">
                <a:avLst/>
              </a:prstGeom>
              <a:noFill/>
            </p:spPr>
            <p:txBody>
              <a:bodyPr wrap="square" anchor="ctr" anchorCtr="0">
                <a:spAutoFit/>
              </a:bodyPr>
              <a:lstStyle/>
              <a:p>
                <a:pPr lvl="0"/>
                <a:r>
                  <a:rPr lang="en" sz="1000" dirty="0">
                    <a:solidFill>
                      <a:schemeClr val="bg1"/>
                    </a:solidFill>
                    <a:latin typeface="Glacial Indifference" charset="0"/>
                    <a:ea typeface="Glacial Indifference" charset="0"/>
                    <a:cs typeface="Glacial Indifference" charset="0"/>
                    <a:sym typeface="Montserrat Light"/>
                  </a:rPr>
                  <a:t>Cost: </a:t>
                </a:r>
                <a:r>
                  <a:rPr lang="en" sz="1000" dirty="0" smtClean="0">
                    <a:solidFill>
                      <a:schemeClr val="bg1"/>
                    </a:solidFill>
                    <a:latin typeface="Glacial Indifference" charset="0"/>
                    <a:ea typeface="Glacial Indifference" charset="0"/>
                    <a:cs typeface="Glacial Indifference" charset="0"/>
                    <a:sym typeface="Montserrat Light"/>
                  </a:rPr>
                  <a:t>$$</a:t>
                </a:r>
                <a:r>
                  <a:rPr lang="en-US" sz="1000" dirty="0" smtClean="0">
                    <a:solidFill>
                      <a:schemeClr val="bg1"/>
                    </a:solidFill>
                    <a:latin typeface="Glacial Indifference" charset="0"/>
                    <a:ea typeface="Glacial Indifference" charset="0"/>
                    <a:cs typeface="Glacial Indifference" charset="0"/>
                    <a:sym typeface="Montserrat Light"/>
                  </a:rPr>
                  <a:t>$</a:t>
                </a:r>
                <a:endParaRPr lang="en" sz="1000" dirty="0">
                  <a:solidFill>
                    <a:schemeClr val="bg1"/>
                  </a:solidFill>
                  <a:latin typeface="Glacial Indifference" charset="0"/>
                  <a:ea typeface="Glacial Indifference" charset="0"/>
                  <a:cs typeface="Glacial Indifference" charset="0"/>
                  <a:sym typeface="Montserrat Light"/>
                </a:endParaRPr>
              </a:p>
              <a:p>
                <a:pPr lvl="0"/>
                <a:r>
                  <a:rPr lang="en" sz="1000" dirty="0">
                    <a:solidFill>
                      <a:schemeClr val="bg1"/>
                    </a:solidFill>
                    <a:latin typeface="Glacial Indifference" charset="0"/>
                    <a:ea typeface="Glacial Indifference" charset="0"/>
                    <a:cs typeface="Glacial Indifference" charset="0"/>
                    <a:sym typeface="Montserrat Light"/>
                  </a:rPr>
                  <a:t>Effectiveness: </a:t>
                </a:r>
                <a:r>
                  <a:rPr lang="en" sz="1000" dirty="0" smtClean="0">
                    <a:solidFill>
                      <a:schemeClr val="bg1"/>
                    </a:solidFill>
                    <a:latin typeface="Glacial Indifference" charset="0"/>
                    <a:ea typeface="Glacial Indifference" charset="0"/>
                    <a:cs typeface="Glacial Indifference" charset="0"/>
                    <a:sym typeface="Montserrat Light"/>
                  </a:rPr>
                  <a:t>H</a:t>
                </a:r>
                <a:r>
                  <a:rPr lang="en-US" sz="1000" dirty="0" err="1" smtClean="0">
                    <a:solidFill>
                      <a:schemeClr val="bg1"/>
                    </a:solidFill>
                    <a:latin typeface="Glacial Indifference" charset="0"/>
                    <a:ea typeface="Glacial Indifference" charset="0"/>
                    <a:cs typeface="Glacial Indifference" charset="0"/>
                    <a:sym typeface="Montserrat Light"/>
                  </a:rPr>
                  <a:t>igh</a:t>
                </a:r>
                <a:endParaRPr lang="en" sz="1000" dirty="0">
                  <a:solidFill>
                    <a:schemeClr val="bg1"/>
                  </a:solidFill>
                  <a:latin typeface="Glacial Indifference" charset="0"/>
                  <a:ea typeface="Glacial Indifference" charset="0"/>
                  <a:cs typeface="Glacial Indifference" charset="0"/>
                  <a:sym typeface="Montserrat Light"/>
                </a:endParaRPr>
              </a:p>
            </p:txBody>
          </p:sp>
          <p:sp>
            <p:nvSpPr>
              <p:cNvPr id="94" name="Rectangle 93"/>
              <p:cNvSpPr/>
              <p:nvPr/>
            </p:nvSpPr>
            <p:spPr>
              <a:xfrm>
                <a:off x="1147992" y="1495947"/>
                <a:ext cx="623889" cy="584775"/>
              </a:xfrm>
              <a:prstGeom prst="rect">
                <a:avLst/>
              </a:prstGeom>
              <a:noFill/>
            </p:spPr>
            <p:txBody>
              <a:bodyPr wrap="none">
                <a:spAutoFit/>
              </a:bodyPr>
              <a:lstStyle/>
              <a:p>
                <a:r>
                  <a:rPr lang="en-US" sz="3200" dirty="0" smtClean="0">
                    <a:solidFill>
                      <a:schemeClr val="bg1"/>
                    </a:solidFill>
                    <a:latin typeface="Glacial Indifference" charset="0"/>
                    <a:ea typeface="Glacial Indifference" charset="0"/>
                    <a:cs typeface="Glacial Indifference" charset="0"/>
                    <a:sym typeface="Montserrat Medium"/>
                  </a:rPr>
                  <a:t>PR</a:t>
                </a:r>
                <a:endParaRPr lang="en-US" sz="3200" dirty="0">
                  <a:solidFill>
                    <a:schemeClr val="bg1"/>
                  </a:solidFill>
                  <a:latin typeface="Glacial Indifference" charset="0"/>
                  <a:ea typeface="Glacial Indifference" charset="0"/>
                  <a:cs typeface="Glacial Indifference" charset="0"/>
                </a:endParaRPr>
              </a:p>
            </p:txBody>
          </p:sp>
        </p:grpSp>
        <p:grpSp>
          <p:nvGrpSpPr>
            <p:cNvPr id="99" name="Group 98"/>
            <p:cNvGrpSpPr/>
            <p:nvPr/>
          </p:nvGrpSpPr>
          <p:grpSpPr>
            <a:xfrm>
              <a:off x="797285" y="3508324"/>
              <a:ext cx="1790876" cy="840340"/>
              <a:chOff x="675763" y="1271710"/>
              <a:chExt cx="1790876" cy="840340"/>
            </a:xfrm>
          </p:grpSpPr>
          <p:sp>
            <p:nvSpPr>
              <p:cNvPr id="100" name="Rectangle 99"/>
              <p:cNvSpPr/>
              <p:nvPr/>
            </p:nvSpPr>
            <p:spPr>
              <a:xfrm>
                <a:off x="757881" y="1711940"/>
                <a:ext cx="1542619" cy="400110"/>
              </a:xfrm>
              <a:prstGeom prst="rect">
                <a:avLst/>
              </a:prstGeom>
              <a:noFill/>
            </p:spPr>
            <p:txBody>
              <a:bodyPr wrap="square" anchor="ctr" anchorCtr="0">
                <a:spAutoFit/>
              </a:bodyPr>
              <a:lstStyle/>
              <a:p>
                <a:pPr lvl="0" algn="ctr"/>
                <a:r>
                  <a:rPr lang="en" sz="1000" dirty="0">
                    <a:solidFill>
                      <a:schemeClr val="bg1"/>
                    </a:solidFill>
                    <a:latin typeface="Glacial Indifference" charset="0"/>
                    <a:ea typeface="Glacial Indifference" charset="0"/>
                    <a:cs typeface="Glacial Indifference" charset="0"/>
                    <a:sym typeface="Montserrat Light"/>
                  </a:rPr>
                  <a:t>Cost: </a:t>
                </a:r>
                <a:r>
                  <a:rPr lang="en" sz="1000" dirty="0" smtClean="0">
                    <a:solidFill>
                      <a:schemeClr val="bg1"/>
                    </a:solidFill>
                    <a:latin typeface="Glacial Indifference" charset="0"/>
                    <a:ea typeface="Glacial Indifference" charset="0"/>
                    <a:cs typeface="Glacial Indifference" charset="0"/>
                    <a:sym typeface="Montserrat Light"/>
                  </a:rPr>
                  <a:t>$$</a:t>
                </a:r>
                <a:endParaRPr lang="en" sz="1000" dirty="0">
                  <a:solidFill>
                    <a:schemeClr val="bg1"/>
                  </a:solidFill>
                  <a:latin typeface="Glacial Indifference" charset="0"/>
                  <a:ea typeface="Glacial Indifference" charset="0"/>
                  <a:cs typeface="Glacial Indifference" charset="0"/>
                  <a:sym typeface="Montserrat Light"/>
                </a:endParaRPr>
              </a:p>
              <a:p>
                <a:pPr lvl="0" algn="ctr"/>
                <a:r>
                  <a:rPr lang="en" sz="1000" dirty="0">
                    <a:solidFill>
                      <a:schemeClr val="bg1"/>
                    </a:solidFill>
                    <a:latin typeface="Glacial Indifference" charset="0"/>
                    <a:ea typeface="Glacial Indifference" charset="0"/>
                    <a:cs typeface="Glacial Indifference" charset="0"/>
                    <a:sym typeface="Montserrat Light"/>
                  </a:rPr>
                  <a:t>Effectiveness: </a:t>
                </a:r>
                <a:r>
                  <a:rPr lang="en-US" sz="1000" dirty="0" smtClean="0">
                    <a:solidFill>
                      <a:schemeClr val="bg1"/>
                    </a:solidFill>
                    <a:latin typeface="Glacial Indifference" charset="0"/>
                    <a:ea typeface="Glacial Indifference" charset="0"/>
                    <a:cs typeface="Glacial Indifference" charset="0"/>
                    <a:sym typeface="Montserrat Light"/>
                  </a:rPr>
                  <a:t>Low</a:t>
                </a:r>
                <a:endParaRPr lang="en" sz="1000" dirty="0">
                  <a:solidFill>
                    <a:schemeClr val="bg1"/>
                  </a:solidFill>
                  <a:latin typeface="Glacial Indifference" charset="0"/>
                  <a:ea typeface="Glacial Indifference" charset="0"/>
                  <a:cs typeface="Glacial Indifference" charset="0"/>
                  <a:sym typeface="Montserrat Light"/>
                </a:endParaRPr>
              </a:p>
            </p:txBody>
          </p:sp>
          <p:sp>
            <p:nvSpPr>
              <p:cNvPr id="101" name="Rectangle 100"/>
              <p:cNvSpPr/>
              <p:nvPr/>
            </p:nvSpPr>
            <p:spPr>
              <a:xfrm>
                <a:off x="675763" y="1271710"/>
                <a:ext cx="1790876" cy="461665"/>
              </a:xfrm>
              <a:prstGeom prst="rect">
                <a:avLst/>
              </a:prstGeom>
              <a:noFill/>
            </p:spPr>
            <p:txBody>
              <a:bodyPr wrap="none">
                <a:spAutoFit/>
              </a:bodyPr>
              <a:lstStyle/>
              <a:p>
                <a:pPr algn="ctr"/>
                <a:r>
                  <a:rPr lang="en-US" sz="2400" dirty="0" smtClean="0">
                    <a:solidFill>
                      <a:schemeClr val="bg1"/>
                    </a:solidFill>
                    <a:latin typeface="Glacial Indifference" charset="0"/>
                    <a:ea typeface="Glacial Indifference" charset="0"/>
                    <a:cs typeface="Glacial Indifference" charset="0"/>
                    <a:sym typeface="Montserrat Medium"/>
                  </a:rPr>
                  <a:t>Partnerships</a:t>
                </a:r>
                <a:endParaRPr lang="en-US" sz="2400" dirty="0">
                  <a:solidFill>
                    <a:schemeClr val="bg1"/>
                  </a:solidFill>
                  <a:latin typeface="Glacial Indifference" charset="0"/>
                  <a:ea typeface="Glacial Indifference" charset="0"/>
                  <a:cs typeface="Glacial Indifference" charset="0"/>
                </a:endParaRPr>
              </a:p>
            </p:txBody>
          </p:sp>
        </p:grpSp>
        <p:grpSp>
          <p:nvGrpSpPr>
            <p:cNvPr id="106" name="Group 105"/>
            <p:cNvGrpSpPr/>
            <p:nvPr/>
          </p:nvGrpSpPr>
          <p:grpSpPr>
            <a:xfrm>
              <a:off x="1149580" y="2467924"/>
              <a:ext cx="1915910" cy="849767"/>
              <a:chOff x="1731168" y="1283718"/>
              <a:chExt cx="1915910" cy="849767"/>
            </a:xfrm>
          </p:grpSpPr>
          <p:sp>
            <p:nvSpPr>
              <p:cNvPr id="116" name="Rectangle 115"/>
              <p:cNvSpPr/>
              <p:nvPr/>
            </p:nvSpPr>
            <p:spPr>
              <a:xfrm>
                <a:off x="1943899" y="1733375"/>
                <a:ext cx="1542619" cy="400110"/>
              </a:xfrm>
              <a:prstGeom prst="rect">
                <a:avLst/>
              </a:prstGeom>
              <a:noFill/>
            </p:spPr>
            <p:txBody>
              <a:bodyPr wrap="square" anchor="ctr" anchorCtr="0">
                <a:spAutoFit/>
              </a:bodyPr>
              <a:lstStyle/>
              <a:p>
                <a:pPr lvl="0" algn="ctr"/>
                <a:r>
                  <a:rPr lang="en" sz="1000" dirty="0">
                    <a:solidFill>
                      <a:schemeClr val="bg1"/>
                    </a:solidFill>
                    <a:latin typeface="Glacial Indifference" charset="0"/>
                    <a:ea typeface="Glacial Indifference" charset="0"/>
                    <a:cs typeface="Glacial Indifference" charset="0"/>
                    <a:sym typeface="Montserrat Light"/>
                  </a:rPr>
                  <a:t>Cost: </a:t>
                </a:r>
                <a:r>
                  <a:rPr lang="en" sz="1000" dirty="0" smtClean="0">
                    <a:solidFill>
                      <a:schemeClr val="bg1"/>
                    </a:solidFill>
                    <a:latin typeface="Glacial Indifference" charset="0"/>
                    <a:ea typeface="Glacial Indifference" charset="0"/>
                    <a:cs typeface="Glacial Indifference" charset="0"/>
                    <a:sym typeface="Montserrat Light"/>
                  </a:rPr>
                  <a:t>$</a:t>
                </a:r>
                <a:endParaRPr lang="en" sz="1000" dirty="0">
                  <a:solidFill>
                    <a:schemeClr val="bg1"/>
                  </a:solidFill>
                  <a:latin typeface="Glacial Indifference" charset="0"/>
                  <a:ea typeface="Glacial Indifference" charset="0"/>
                  <a:cs typeface="Glacial Indifference" charset="0"/>
                  <a:sym typeface="Montserrat Light"/>
                </a:endParaRPr>
              </a:p>
              <a:p>
                <a:pPr lvl="0" algn="ctr"/>
                <a:r>
                  <a:rPr lang="en" sz="1000" dirty="0" smtClean="0">
                    <a:solidFill>
                      <a:schemeClr val="bg1"/>
                    </a:solidFill>
                    <a:latin typeface="Glacial Indifference" charset="0"/>
                    <a:ea typeface="Glacial Indifference" charset="0"/>
                    <a:cs typeface="Glacial Indifference" charset="0"/>
                    <a:sym typeface="Montserrat Light"/>
                  </a:rPr>
                  <a:t>Effectiveness: </a:t>
                </a:r>
                <a:r>
                  <a:rPr lang="en-US" sz="1000" dirty="0" smtClean="0">
                    <a:solidFill>
                      <a:schemeClr val="bg1"/>
                    </a:solidFill>
                    <a:latin typeface="Glacial Indifference" charset="0"/>
                    <a:ea typeface="Glacial Indifference" charset="0"/>
                    <a:cs typeface="Glacial Indifference" charset="0"/>
                    <a:sym typeface="Montserrat Light"/>
                  </a:rPr>
                  <a:t>Medium</a:t>
                </a:r>
                <a:endParaRPr lang="en" sz="1000" dirty="0">
                  <a:solidFill>
                    <a:schemeClr val="bg1"/>
                  </a:solidFill>
                  <a:latin typeface="Glacial Indifference" charset="0"/>
                  <a:ea typeface="Glacial Indifference" charset="0"/>
                  <a:cs typeface="Glacial Indifference" charset="0"/>
                  <a:sym typeface="Montserrat Light"/>
                </a:endParaRPr>
              </a:p>
            </p:txBody>
          </p:sp>
          <p:sp>
            <p:nvSpPr>
              <p:cNvPr id="121" name="Rectangle 120"/>
              <p:cNvSpPr/>
              <p:nvPr/>
            </p:nvSpPr>
            <p:spPr>
              <a:xfrm>
                <a:off x="1731168" y="1283718"/>
                <a:ext cx="1915910" cy="461665"/>
              </a:xfrm>
              <a:prstGeom prst="rect">
                <a:avLst/>
              </a:prstGeom>
              <a:noFill/>
            </p:spPr>
            <p:txBody>
              <a:bodyPr wrap="none">
                <a:spAutoFit/>
              </a:bodyPr>
              <a:lstStyle/>
              <a:p>
                <a:pPr algn="ctr"/>
                <a:r>
                  <a:rPr lang="en-US" sz="2400" dirty="0" smtClean="0">
                    <a:solidFill>
                      <a:schemeClr val="bg1"/>
                    </a:solidFill>
                    <a:latin typeface="Glacial Indifference" charset="0"/>
                    <a:ea typeface="Glacial Indifference" charset="0"/>
                    <a:cs typeface="Glacial Indifference" charset="0"/>
                    <a:sym typeface="Montserrat Medium"/>
                  </a:rPr>
                  <a:t>Social Media</a:t>
                </a:r>
                <a:endParaRPr lang="en-US" sz="2400" dirty="0">
                  <a:solidFill>
                    <a:schemeClr val="bg1"/>
                  </a:solidFill>
                  <a:latin typeface="Glacial Indifference" charset="0"/>
                  <a:ea typeface="Glacial Indifference" charset="0"/>
                  <a:cs typeface="Glacial Indifference" charset="0"/>
                </a:endParaRPr>
              </a:p>
            </p:txBody>
          </p:sp>
        </p:grpSp>
        <p:grpSp>
          <p:nvGrpSpPr>
            <p:cNvPr id="122" name="Group 121"/>
            <p:cNvGrpSpPr/>
            <p:nvPr/>
          </p:nvGrpSpPr>
          <p:grpSpPr>
            <a:xfrm>
              <a:off x="3520713" y="2467924"/>
              <a:ext cx="2101858" cy="849767"/>
              <a:chOff x="1519444" y="1283718"/>
              <a:chExt cx="2101858" cy="849767"/>
            </a:xfrm>
          </p:grpSpPr>
          <p:sp>
            <p:nvSpPr>
              <p:cNvPr id="123" name="Rectangle 122"/>
              <p:cNvSpPr/>
              <p:nvPr/>
            </p:nvSpPr>
            <p:spPr>
              <a:xfrm>
                <a:off x="1825147" y="1733375"/>
                <a:ext cx="1542619" cy="400110"/>
              </a:xfrm>
              <a:prstGeom prst="rect">
                <a:avLst/>
              </a:prstGeom>
              <a:noFill/>
            </p:spPr>
            <p:txBody>
              <a:bodyPr wrap="square" anchor="ctr" anchorCtr="0">
                <a:spAutoFit/>
              </a:bodyPr>
              <a:lstStyle/>
              <a:p>
                <a:pPr lvl="0" algn="ctr"/>
                <a:r>
                  <a:rPr lang="en" sz="1000" dirty="0">
                    <a:solidFill>
                      <a:schemeClr val="bg1"/>
                    </a:solidFill>
                    <a:latin typeface="Glacial Indifference" charset="0"/>
                    <a:ea typeface="Glacial Indifference" charset="0"/>
                    <a:cs typeface="Glacial Indifference" charset="0"/>
                    <a:sym typeface="Montserrat Light"/>
                  </a:rPr>
                  <a:t>Cost: </a:t>
                </a:r>
                <a:r>
                  <a:rPr lang="en" sz="1000" dirty="0" smtClean="0">
                    <a:solidFill>
                      <a:schemeClr val="bg1"/>
                    </a:solidFill>
                    <a:latin typeface="Glacial Indifference" charset="0"/>
                    <a:ea typeface="Glacial Indifference" charset="0"/>
                    <a:cs typeface="Glacial Indifference" charset="0"/>
                    <a:sym typeface="Montserrat Light"/>
                  </a:rPr>
                  <a:t>$</a:t>
                </a:r>
                <a:r>
                  <a:rPr lang="en-US" sz="1000" dirty="0" smtClean="0">
                    <a:solidFill>
                      <a:schemeClr val="bg1"/>
                    </a:solidFill>
                    <a:latin typeface="Glacial Indifference" charset="0"/>
                    <a:ea typeface="Glacial Indifference" charset="0"/>
                    <a:cs typeface="Glacial Indifference" charset="0"/>
                    <a:sym typeface="Montserrat Light"/>
                  </a:rPr>
                  <a:t>$</a:t>
                </a:r>
                <a:endParaRPr lang="en" sz="1000" dirty="0">
                  <a:solidFill>
                    <a:schemeClr val="bg1"/>
                  </a:solidFill>
                  <a:latin typeface="Glacial Indifference" charset="0"/>
                  <a:ea typeface="Glacial Indifference" charset="0"/>
                  <a:cs typeface="Glacial Indifference" charset="0"/>
                  <a:sym typeface="Montserrat Light"/>
                </a:endParaRPr>
              </a:p>
              <a:p>
                <a:pPr lvl="0" algn="ctr"/>
                <a:r>
                  <a:rPr lang="en" sz="1000" dirty="0">
                    <a:solidFill>
                      <a:schemeClr val="bg1"/>
                    </a:solidFill>
                    <a:latin typeface="Glacial Indifference" charset="0"/>
                    <a:ea typeface="Glacial Indifference" charset="0"/>
                    <a:cs typeface="Glacial Indifference" charset="0"/>
                    <a:sym typeface="Montserrat Light"/>
                  </a:rPr>
                  <a:t>Effectiveness: </a:t>
                </a:r>
                <a:r>
                  <a:rPr lang="en-US" sz="1000" dirty="0" smtClean="0">
                    <a:solidFill>
                      <a:schemeClr val="bg1"/>
                    </a:solidFill>
                    <a:latin typeface="Glacial Indifference" charset="0"/>
                    <a:ea typeface="Glacial Indifference" charset="0"/>
                    <a:cs typeface="Glacial Indifference" charset="0"/>
                    <a:sym typeface="Montserrat Light"/>
                  </a:rPr>
                  <a:t>Medium</a:t>
                </a:r>
                <a:endParaRPr lang="en" sz="1000" dirty="0">
                  <a:solidFill>
                    <a:schemeClr val="bg1"/>
                  </a:solidFill>
                  <a:latin typeface="Glacial Indifference" charset="0"/>
                  <a:ea typeface="Glacial Indifference" charset="0"/>
                  <a:cs typeface="Glacial Indifference" charset="0"/>
                  <a:sym typeface="Montserrat Light"/>
                </a:endParaRPr>
              </a:p>
            </p:txBody>
          </p:sp>
          <p:sp>
            <p:nvSpPr>
              <p:cNvPr id="124" name="Rectangle 123"/>
              <p:cNvSpPr/>
              <p:nvPr/>
            </p:nvSpPr>
            <p:spPr>
              <a:xfrm>
                <a:off x="1519444" y="1283718"/>
                <a:ext cx="2101858" cy="461665"/>
              </a:xfrm>
              <a:prstGeom prst="rect">
                <a:avLst/>
              </a:prstGeom>
              <a:noFill/>
            </p:spPr>
            <p:txBody>
              <a:bodyPr wrap="none">
                <a:spAutoFit/>
              </a:bodyPr>
              <a:lstStyle/>
              <a:p>
                <a:pPr algn="ctr"/>
                <a:r>
                  <a:rPr lang="en-US" sz="2400" dirty="0" smtClean="0">
                    <a:solidFill>
                      <a:schemeClr val="bg1"/>
                    </a:solidFill>
                    <a:latin typeface="Glacial Indifference" charset="0"/>
                    <a:ea typeface="Glacial Indifference" charset="0"/>
                    <a:cs typeface="Glacial Indifference" charset="0"/>
                    <a:sym typeface="Montserrat Medium"/>
                  </a:rPr>
                  <a:t>Search Engine</a:t>
                </a:r>
                <a:endParaRPr lang="en-US" sz="2400" dirty="0">
                  <a:solidFill>
                    <a:schemeClr val="bg1"/>
                  </a:solidFill>
                  <a:latin typeface="Glacial Indifference" charset="0"/>
                  <a:ea typeface="Glacial Indifference" charset="0"/>
                  <a:cs typeface="Glacial Indifference" charset="0"/>
                </a:endParaRPr>
              </a:p>
            </p:txBody>
          </p:sp>
        </p:grpSp>
        <p:grpSp>
          <p:nvGrpSpPr>
            <p:cNvPr id="125" name="Group 124"/>
            <p:cNvGrpSpPr/>
            <p:nvPr/>
          </p:nvGrpSpPr>
          <p:grpSpPr>
            <a:xfrm>
              <a:off x="2821594" y="3492956"/>
              <a:ext cx="1542619" cy="861642"/>
              <a:chOff x="-1622918" y="2293895"/>
              <a:chExt cx="1542619" cy="861642"/>
            </a:xfrm>
          </p:grpSpPr>
          <p:sp>
            <p:nvSpPr>
              <p:cNvPr id="126" name="Rectangle 125"/>
              <p:cNvSpPr/>
              <p:nvPr/>
            </p:nvSpPr>
            <p:spPr>
              <a:xfrm>
                <a:off x="-1622918" y="2755427"/>
                <a:ext cx="1542619" cy="400110"/>
              </a:xfrm>
              <a:prstGeom prst="rect">
                <a:avLst/>
              </a:prstGeom>
              <a:noFill/>
            </p:spPr>
            <p:txBody>
              <a:bodyPr wrap="square" anchor="ctr" anchorCtr="0">
                <a:spAutoFit/>
              </a:bodyPr>
              <a:lstStyle/>
              <a:p>
                <a:pPr lvl="0" algn="ctr"/>
                <a:r>
                  <a:rPr lang="en" sz="1000" dirty="0">
                    <a:solidFill>
                      <a:schemeClr val="bg1"/>
                    </a:solidFill>
                    <a:latin typeface="Glacial Indifference" charset="0"/>
                    <a:ea typeface="Glacial Indifference" charset="0"/>
                    <a:cs typeface="Glacial Indifference" charset="0"/>
                    <a:sym typeface="Montserrat Light"/>
                  </a:rPr>
                  <a:t>Cost: </a:t>
                </a:r>
                <a:r>
                  <a:rPr lang="en" sz="1000" dirty="0" smtClean="0">
                    <a:solidFill>
                      <a:schemeClr val="bg1"/>
                    </a:solidFill>
                    <a:latin typeface="Glacial Indifference" charset="0"/>
                    <a:ea typeface="Glacial Indifference" charset="0"/>
                    <a:cs typeface="Glacial Indifference" charset="0"/>
                    <a:sym typeface="Montserrat Light"/>
                  </a:rPr>
                  <a:t>$</a:t>
                </a:r>
                <a:endParaRPr lang="en" sz="1000" dirty="0">
                  <a:solidFill>
                    <a:schemeClr val="bg1"/>
                  </a:solidFill>
                  <a:latin typeface="Glacial Indifference" charset="0"/>
                  <a:ea typeface="Glacial Indifference" charset="0"/>
                  <a:cs typeface="Glacial Indifference" charset="0"/>
                  <a:sym typeface="Montserrat Light"/>
                </a:endParaRPr>
              </a:p>
              <a:p>
                <a:pPr lvl="0" algn="ctr"/>
                <a:r>
                  <a:rPr lang="en" sz="1000" dirty="0">
                    <a:solidFill>
                      <a:schemeClr val="bg1"/>
                    </a:solidFill>
                    <a:latin typeface="Glacial Indifference" charset="0"/>
                    <a:ea typeface="Glacial Indifference" charset="0"/>
                    <a:cs typeface="Glacial Indifference" charset="0"/>
                    <a:sym typeface="Montserrat Light"/>
                  </a:rPr>
                  <a:t>Effectiveness: </a:t>
                </a:r>
                <a:r>
                  <a:rPr lang="en-US" sz="1000" dirty="0" smtClean="0">
                    <a:solidFill>
                      <a:schemeClr val="bg1"/>
                    </a:solidFill>
                    <a:latin typeface="Glacial Indifference" charset="0"/>
                    <a:ea typeface="Glacial Indifference" charset="0"/>
                    <a:cs typeface="Glacial Indifference" charset="0"/>
                    <a:sym typeface="Montserrat Light"/>
                  </a:rPr>
                  <a:t>Medium</a:t>
                </a:r>
                <a:endParaRPr lang="en" sz="1000" dirty="0">
                  <a:solidFill>
                    <a:schemeClr val="bg1"/>
                  </a:solidFill>
                  <a:latin typeface="Glacial Indifference" charset="0"/>
                  <a:ea typeface="Glacial Indifference" charset="0"/>
                  <a:cs typeface="Glacial Indifference" charset="0"/>
                  <a:sym typeface="Montserrat Light"/>
                </a:endParaRPr>
              </a:p>
            </p:txBody>
          </p:sp>
          <p:sp>
            <p:nvSpPr>
              <p:cNvPr id="127" name="Rectangle 126"/>
              <p:cNvSpPr/>
              <p:nvPr/>
            </p:nvSpPr>
            <p:spPr>
              <a:xfrm>
                <a:off x="-1328301" y="2293895"/>
                <a:ext cx="901209" cy="461665"/>
              </a:xfrm>
              <a:prstGeom prst="rect">
                <a:avLst/>
              </a:prstGeom>
              <a:noFill/>
            </p:spPr>
            <p:txBody>
              <a:bodyPr wrap="none">
                <a:spAutoFit/>
              </a:bodyPr>
              <a:lstStyle/>
              <a:p>
                <a:pPr algn="ctr"/>
                <a:r>
                  <a:rPr lang="en-US" sz="2400" dirty="0" smtClean="0">
                    <a:solidFill>
                      <a:schemeClr val="bg1"/>
                    </a:solidFill>
                    <a:latin typeface="Glacial Indifference" charset="0"/>
                    <a:ea typeface="Glacial Indifference" charset="0"/>
                    <a:cs typeface="Glacial Indifference" charset="0"/>
                    <a:sym typeface="Montserrat Medium"/>
                  </a:rPr>
                  <a:t>Email</a:t>
                </a:r>
                <a:endParaRPr lang="en-US" sz="2400" dirty="0">
                  <a:solidFill>
                    <a:schemeClr val="bg1"/>
                  </a:solidFill>
                  <a:latin typeface="Glacial Indifference" charset="0"/>
                  <a:ea typeface="Glacial Indifference" charset="0"/>
                  <a:cs typeface="Glacial Indifference" charset="0"/>
                </a:endParaRPr>
              </a:p>
            </p:txBody>
          </p:sp>
        </p:grpSp>
      </p:grpSp>
      <p:cxnSp>
        <p:nvCxnSpPr>
          <p:cNvPr id="39" name="Straight Connector 38"/>
          <p:cNvCxnSpPr/>
          <p:nvPr/>
        </p:nvCxnSpPr>
        <p:spPr>
          <a:xfrm>
            <a:off x="2617680" y="3557570"/>
            <a:ext cx="0" cy="1024346"/>
          </a:xfrm>
          <a:prstGeom prst="line">
            <a:avLst/>
          </a:prstGeom>
          <a:ln w="15875">
            <a:solidFill>
              <a:srgbClr val="00B4D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6889951" y="3531752"/>
            <a:ext cx="0" cy="1024346"/>
          </a:xfrm>
          <a:prstGeom prst="line">
            <a:avLst/>
          </a:prstGeom>
          <a:ln w="15875">
            <a:solidFill>
              <a:srgbClr val="00B4D2"/>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4981574" y="4030359"/>
            <a:ext cx="1542619" cy="400110"/>
          </a:xfrm>
          <a:prstGeom prst="rect">
            <a:avLst/>
          </a:prstGeom>
          <a:noFill/>
        </p:spPr>
        <p:txBody>
          <a:bodyPr wrap="square" anchor="ctr" anchorCtr="0">
            <a:spAutoFit/>
          </a:bodyPr>
          <a:lstStyle/>
          <a:p>
            <a:pPr lvl="0" algn="ctr"/>
            <a:r>
              <a:rPr lang="en" sz="1000" dirty="0">
                <a:solidFill>
                  <a:schemeClr val="bg1"/>
                </a:solidFill>
                <a:latin typeface="Glacial Indifference" charset="0"/>
                <a:ea typeface="Glacial Indifference" charset="0"/>
                <a:cs typeface="Glacial Indifference" charset="0"/>
                <a:sym typeface="Montserrat Light"/>
              </a:rPr>
              <a:t>Cost: </a:t>
            </a:r>
            <a:r>
              <a:rPr lang="en" sz="1000" dirty="0" smtClean="0">
                <a:solidFill>
                  <a:schemeClr val="bg1"/>
                </a:solidFill>
                <a:latin typeface="Glacial Indifference" charset="0"/>
                <a:ea typeface="Glacial Indifference" charset="0"/>
                <a:cs typeface="Glacial Indifference" charset="0"/>
                <a:sym typeface="Montserrat Light"/>
              </a:rPr>
              <a:t>$</a:t>
            </a:r>
            <a:endParaRPr lang="en" sz="1000" dirty="0">
              <a:solidFill>
                <a:schemeClr val="bg1"/>
              </a:solidFill>
              <a:latin typeface="Glacial Indifference" charset="0"/>
              <a:ea typeface="Glacial Indifference" charset="0"/>
              <a:cs typeface="Glacial Indifference" charset="0"/>
              <a:sym typeface="Montserrat Light"/>
            </a:endParaRPr>
          </a:p>
          <a:p>
            <a:pPr lvl="0" algn="ctr"/>
            <a:r>
              <a:rPr lang="en" sz="1000" dirty="0">
                <a:solidFill>
                  <a:schemeClr val="bg1"/>
                </a:solidFill>
                <a:latin typeface="Glacial Indifference" charset="0"/>
                <a:ea typeface="Glacial Indifference" charset="0"/>
                <a:cs typeface="Glacial Indifference" charset="0"/>
                <a:sym typeface="Montserrat Light"/>
              </a:rPr>
              <a:t>Effectiveness: </a:t>
            </a:r>
            <a:r>
              <a:rPr lang="en-US" sz="1000" dirty="0" smtClean="0">
                <a:solidFill>
                  <a:schemeClr val="bg1"/>
                </a:solidFill>
                <a:latin typeface="Glacial Indifference" charset="0"/>
                <a:ea typeface="Glacial Indifference" charset="0"/>
                <a:cs typeface="Glacial Indifference" charset="0"/>
                <a:sym typeface="Montserrat Light"/>
              </a:rPr>
              <a:t>Medium</a:t>
            </a:r>
            <a:endParaRPr lang="en" sz="1000" dirty="0">
              <a:solidFill>
                <a:schemeClr val="bg1"/>
              </a:solidFill>
              <a:latin typeface="Glacial Indifference" charset="0"/>
              <a:ea typeface="Glacial Indifference" charset="0"/>
              <a:cs typeface="Glacial Indifference" charset="0"/>
              <a:sym typeface="Montserrat Light"/>
            </a:endParaRPr>
          </a:p>
        </p:txBody>
      </p:sp>
      <p:sp>
        <p:nvSpPr>
          <p:cNvPr id="42" name="Rectangle 41"/>
          <p:cNvSpPr/>
          <p:nvPr/>
        </p:nvSpPr>
        <p:spPr>
          <a:xfrm>
            <a:off x="5109480" y="3580702"/>
            <a:ext cx="1234633" cy="461665"/>
          </a:xfrm>
          <a:prstGeom prst="rect">
            <a:avLst/>
          </a:prstGeom>
          <a:noFill/>
        </p:spPr>
        <p:txBody>
          <a:bodyPr wrap="none">
            <a:spAutoFit/>
          </a:bodyPr>
          <a:lstStyle/>
          <a:p>
            <a:pPr algn="ctr"/>
            <a:r>
              <a:rPr lang="en-US" sz="2400" dirty="0" smtClean="0">
                <a:solidFill>
                  <a:schemeClr val="bg1"/>
                </a:solidFill>
                <a:latin typeface="Glacial Indifference" charset="0"/>
                <a:ea typeface="Glacial Indifference" charset="0"/>
                <a:cs typeface="Glacial Indifference" charset="0"/>
                <a:sym typeface="Montserrat Medium"/>
              </a:rPr>
              <a:t>Affiliate</a:t>
            </a:r>
            <a:endParaRPr lang="en-US" sz="2400" dirty="0">
              <a:solidFill>
                <a:schemeClr val="bg1"/>
              </a:solidFill>
              <a:latin typeface="Glacial Indifference" charset="0"/>
              <a:ea typeface="Glacial Indifference" charset="0"/>
              <a:cs typeface="Glacial Indifference" charset="0"/>
            </a:endParaRPr>
          </a:p>
        </p:txBody>
      </p:sp>
      <p:sp>
        <p:nvSpPr>
          <p:cNvPr id="43" name="Rectangle 42"/>
          <p:cNvSpPr/>
          <p:nvPr/>
        </p:nvSpPr>
        <p:spPr>
          <a:xfrm>
            <a:off x="6328793" y="3010777"/>
            <a:ext cx="1542619" cy="400110"/>
          </a:xfrm>
          <a:prstGeom prst="rect">
            <a:avLst/>
          </a:prstGeom>
          <a:noFill/>
        </p:spPr>
        <p:txBody>
          <a:bodyPr wrap="square" anchor="ctr" anchorCtr="0">
            <a:spAutoFit/>
          </a:bodyPr>
          <a:lstStyle/>
          <a:p>
            <a:pPr lvl="0" algn="ctr"/>
            <a:r>
              <a:rPr lang="en" sz="1000" dirty="0">
                <a:solidFill>
                  <a:schemeClr val="bg1"/>
                </a:solidFill>
                <a:latin typeface="Glacial Indifference" charset="0"/>
                <a:ea typeface="Glacial Indifference" charset="0"/>
                <a:cs typeface="Glacial Indifference" charset="0"/>
                <a:sym typeface="Montserrat Light"/>
              </a:rPr>
              <a:t>Cost: </a:t>
            </a:r>
            <a:r>
              <a:rPr lang="en-US" sz="1000" dirty="0">
                <a:solidFill>
                  <a:schemeClr val="bg1"/>
                </a:solidFill>
                <a:latin typeface="Glacial Indifference" charset="0"/>
                <a:ea typeface="Glacial Indifference" charset="0"/>
                <a:cs typeface="Glacial Indifference" charset="0"/>
                <a:sym typeface="Montserrat Light"/>
              </a:rPr>
              <a:t>$</a:t>
            </a:r>
            <a:r>
              <a:rPr lang="en" sz="1000" dirty="0" smtClean="0">
                <a:solidFill>
                  <a:schemeClr val="bg1"/>
                </a:solidFill>
                <a:latin typeface="Glacial Indifference" charset="0"/>
                <a:ea typeface="Glacial Indifference" charset="0"/>
                <a:cs typeface="Glacial Indifference" charset="0"/>
                <a:sym typeface="Montserrat Light"/>
              </a:rPr>
              <a:t>$</a:t>
            </a:r>
            <a:endParaRPr lang="en" sz="1000" dirty="0">
              <a:solidFill>
                <a:schemeClr val="bg1"/>
              </a:solidFill>
              <a:latin typeface="Glacial Indifference" charset="0"/>
              <a:ea typeface="Glacial Indifference" charset="0"/>
              <a:cs typeface="Glacial Indifference" charset="0"/>
              <a:sym typeface="Montserrat Light"/>
            </a:endParaRPr>
          </a:p>
          <a:p>
            <a:pPr lvl="0" algn="ctr"/>
            <a:r>
              <a:rPr lang="en" sz="1000" dirty="0">
                <a:solidFill>
                  <a:schemeClr val="bg1"/>
                </a:solidFill>
                <a:latin typeface="Glacial Indifference" charset="0"/>
                <a:ea typeface="Glacial Indifference" charset="0"/>
                <a:cs typeface="Glacial Indifference" charset="0"/>
                <a:sym typeface="Montserrat Light"/>
              </a:rPr>
              <a:t>Effectiveness: </a:t>
            </a:r>
            <a:r>
              <a:rPr lang="en-US" sz="1000" dirty="0" smtClean="0">
                <a:solidFill>
                  <a:schemeClr val="bg1"/>
                </a:solidFill>
                <a:latin typeface="Glacial Indifference" charset="0"/>
                <a:ea typeface="Glacial Indifference" charset="0"/>
                <a:cs typeface="Glacial Indifference" charset="0"/>
                <a:sym typeface="Montserrat Light"/>
              </a:rPr>
              <a:t>Medium</a:t>
            </a:r>
            <a:endParaRPr lang="en" sz="1000" dirty="0">
              <a:solidFill>
                <a:schemeClr val="bg1"/>
              </a:solidFill>
              <a:latin typeface="Glacial Indifference" charset="0"/>
              <a:ea typeface="Glacial Indifference" charset="0"/>
              <a:cs typeface="Glacial Indifference" charset="0"/>
              <a:sym typeface="Montserrat Light"/>
            </a:endParaRPr>
          </a:p>
        </p:txBody>
      </p:sp>
      <p:sp>
        <p:nvSpPr>
          <p:cNvPr id="46" name="Rectangle 45"/>
          <p:cNvSpPr/>
          <p:nvPr/>
        </p:nvSpPr>
        <p:spPr>
          <a:xfrm>
            <a:off x="6348916" y="2561120"/>
            <a:ext cx="1487908" cy="461665"/>
          </a:xfrm>
          <a:prstGeom prst="rect">
            <a:avLst/>
          </a:prstGeom>
          <a:noFill/>
        </p:spPr>
        <p:txBody>
          <a:bodyPr wrap="none">
            <a:spAutoFit/>
          </a:bodyPr>
          <a:lstStyle/>
          <a:p>
            <a:pPr algn="ctr"/>
            <a:r>
              <a:rPr lang="en-US" sz="2400" dirty="0" smtClean="0">
                <a:solidFill>
                  <a:schemeClr val="bg1"/>
                </a:solidFill>
                <a:latin typeface="Glacial Indifference" charset="0"/>
                <a:ea typeface="Glacial Indifference" charset="0"/>
                <a:cs typeface="Glacial Indifference" charset="0"/>
                <a:sym typeface="Montserrat Medium"/>
              </a:rPr>
              <a:t>Influencer</a:t>
            </a:r>
            <a:endParaRPr lang="en-US" sz="2400" dirty="0">
              <a:solidFill>
                <a:schemeClr val="bg1"/>
              </a:solidFill>
              <a:latin typeface="Glacial Indifference" charset="0"/>
              <a:ea typeface="Glacial Indifference" charset="0"/>
              <a:cs typeface="Glacial Indifference" charset="0"/>
            </a:endParaRPr>
          </a:p>
        </p:txBody>
      </p:sp>
      <p:sp>
        <p:nvSpPr>
          <p:cNvPr id="53" name="TextBox 52"/>
          <p:cNvSpPr txBox="1"/>
          <p:nvPr/>
        </p:nvSpPr>
        <p:spPr>
          <a:xfrm>
            <a:off x="7342556" y="91440"/>
            <a:ext cx="1816942" cy="200055"/>
          </a:xfrm>
          <a:prstGeom prst="rect">
            <a:avLst/>
          </a:prstGeom>
          <a:noFill/>
        </p:spPr>
        <p:txBody>
          <a:bodyPr wrap="square" rtlCol="0">
            <a:spAutoFit/>
          </a:bodyPr>
          <a:lstStyle/>
          <a:p>
            <a:r>
              <a:rPr lang="en-US" sz="700" dirty="0" smtClean="0">
                <a:solidFill>
                  <a:schemeClr val="bg1"/>
                </a:solidFill>
                <a:latin typeface="Glacial Indifference" charset="0"/>
                <a:ea typeface="Glacial Indifference" charset="0"/>
                <a:cs typeface="Glacial Indifference" charset="0"/>
              </a:rPr>
              <a:t>OPPORTUNITY | SOLUTION | </a:t>
            </a:r>
            <a:r>
              <a:rPr lang="en-US" sz="700" b="1" dirty="0" smtClean="0">
                <a:solidFill>
                  <a:schemeClr val="bg1"/>
                </a:solidFill>
                <a:latin typeface="Glacial Indifference" charset="0"/>
                <a:ea typeface="Glacial Indifference" charset="0"/>
                <a:cs typeface="Glacial Indifference" charset="0"/>
              </a:rPr>
              <a:t>BUSINESS</a:t>
            </a:r>
            <a:endParaRPr lang="en-US" sz="700" b="1" dirty="0">
              <a:solidFill>
                <a:schemeClr val="bg1"/>
              </a:solidFill>
              <a:latin typeface="Glacial Indifference" charset="0"/>
              <a:ea typeface="Glacial Indifference" charset="0"/>
              <a:cs typeface="Glacial Indifference" charset="0"/>
            </a:endParaRPr>
          </a:p>
        </p:txBody>
      </p:sp>
      <p:pic>
        <p:nvPicPr>
          <p:cNvPr id="54" name="Picture 5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895" y="138733"/>
            <a:ext cx="883015" cy="98845"/>
          </a:xfrm>
          <a:prstGeom prst="rect">
            <a:avLst/>
          </a:prstGeom>
        </p:spPr>
      </p:pic>
    </p:spTree>
    <p:extLst>
      <p:ext uri="{BB962C8B-B14F-4D97-AF65-F5344CB8AC3E}">
        <p14:creationId xmlns:p14="http://schemas.microsoft.com/office/powerpoint/2010/main" val="20873006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0B5D4"/>
        </a:solidFill>
        <a:effectLst/>
      </p:bgPr>
    </p:bg>
    <p:spTree>
      <p:nvGrpSpPr>
        <p:cNvPr id="1" name="Shape 197"/>
        <p:cNvGrpSpPr/>
        <p:nvPr/>
      </p:nvGrpSpPr>
      <p:grpSpPr>
        <a:xfrm>
          <a:off x="0" y="0"/>
          <a:ext cx="0" cy="0"/>
          <a:chOff x="0" y="0"/>
          <a:chExt cx="0" cy="0"/>
        </a:xfrm>
      </p:grpSpPr>
      <p:pic>
        <p:nvPicPr>
          <p:cNvPr id="31" name="Picture 30"/>
          <p:cNvPicPr>
            <a:picLocks noChangeAspect="1"/>
          </p:cNvPicPr>
          <p:nvPr/>
        </p:nvPicPr>
        <p:blipFill rotWithShape="1">
          <a:blip r:embed="rId3"/>
          <a:srcRect t="10711" r="642" b="6039"/>
          <a:stretch/>
        </p:blipFill>
        <p:spPr>
          <a:xfrm flipH="1">
            <a:off x="0" y="-1"/>
            <a:ext cx="9159498" cy="5145437"/>
          </a:xfrm>
          <a:prstGeom prst="rect">
            <a:avLst/>
          </a:prstGeom>
        </p:spPr>
      </p:pic>
      <p:sp>
        <p:nvSpPr>
          <p:cNvPr id="35" name="Rounded Rectangle 34"/>
          <p:cNvSpPr/>
          <p:nvPr/>
        </p:nvSpPr>
        <p:spPr>
          <a:xfrm>
            <a:off x="862290" y="1570647"/>
            <a:ext cx="7434917" cy="3192928"/>
          </a:xfrm>
          <a:prstGeom prst="roundRect">
            <a:avLst/>
          </a:prstGeom>
          <a:solidFill>
            <a:srgbClr val="B5B5B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Shape 199"/>
          <p:cNvSpPr txBox="1">
            <a:spLocks noGrp="1"/>
          </p:cNvSpPr>
          <p:nvPr>
            <p:ph type="sldNum" idx="12"/>
          </p:nvPr>
        </p:nvSpPr>
        <p:spPr>
          <a:xfrm>
            <a:off x="8686800" y="4800600"/>
            <a:ext cx="365760" cy="23774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bg1"/>
                </a:solidFill>
                <a:latin typeface="Montserrat"/>
                <a:ea typeface="Montserrat"/>
                <a:cs typeface="Montserrat"/>
                <a:sym typeface="Montserrat"/>
              </a:rPr>
              <a:t>11</a:t>
            </a:fld>
            <a:endParaRPr dirty="0">
              <a:solidFill>
                <a:schemeClr val="bg1"/>
              </a:solidFill>
              <a:latin typeface="Montserrat"/>
              <a:ea typeface="Montserrat"/>
              <a:cs typeface="Montserrat"/>
              <a:sym typeface="Montserrat"/>
            </a:endParaRPr>
          </a:p>
        </p:txBody>
      </p:sp>
      <p:sp>
        <p:nvSpPr>
          <p:cNvPr id="206" name="Shape 206"/>
          <p:cNvSpPr txBox="1"/>
          <p:nvPr/>
        </p:nvSpPr>
        <p:spPr>
          <a:xfrm>
            <a:off x="446813" y="-664101"/>
            <a:ext cx="8586000" cy="2748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dirty="0">
                <a:solidFill>
                  <a:schemeClr val="dk1"/>
                </a:solidFill>
                <a:latin typeface="Montserrat"/>
                <a:ea typeface="Montserrat"/>
                <a:cs typeface="Montserrat"/>
                <a:sym typeface="Montserrat"/>
              </a:rPr>
              <a:t>An a-la-carte, non-membership solution to access health &amp; fitness clubs wherever, whenever</a:t>
            </a:r>
            <a:endParaRPr dirty="0">
              <a:solidFill>
                <a:schemeClr val="dk1"/>
              </a:solidFill>
              <a:latin typeface="Montserrat"/>
              <a:ea typeface="Montserrat"/>
              <a:cs typeface="Montserrat"/>
              <a:sym typeface="Montserrat"/>
            </a:endParaRPr>
          </a:p>
          <a:p>
            <a:pPr marL="0" lvl="0" indent="0" rtl="0">
              <a:spcBef>
                <a:spcPts val="0"/>
              </a:spcBef>
              <a:spcAft>
                <a:spcPts val="0"/>
              </a:spcAft>
              <a:buNone/>
            </a:pPr>
            <a:endParaRPr dirty="0">
              <a:latin typeface="Montserrat"/>
              <a:ea typeface="Montserrat"/>
              <a:cs typeface="Montserrat"/>
              <a:sym typeface="Montserrat"/>
            </a:endParaRPr>
          </a:p>
        </p:txBody>
      </p:sp>
      <p:sp>
        <p:nvSpPr>
          <p:cNvPr id="33" name="TextBox 32"/>
          <p:cNvSpPr txBox="1"/>
          <p:nvPr/>
        </p:nvSpPr>
        <p:spPr>
          <a:xfrm>
            <a:off x="2744819" y="-2534900"/>
            <a:ext cx="6698981" cy="830997"/>
          </a:xfrm>
          <a:prstGeom prst="rect">
            <a:avLst/>
          </a:prstGeom>
          <a:noFill/>
        </p:spPr>
        <p:txBody>
          <a:bodyPr wrap="square" rtlCol="0">
            <a:spAutoFit/>
          </a:bodyPr>
          <a:lstStyle/>
          <a:p>
            <a:r>
              <a:rPr lang="en-US" sz="2400" b="1" dirty="0" smtClean="0">
                <a:solidFill>
                  <a:schemeClr val="bg1"/>
                </a:solidFill>
                <a:latin typeface="Glacial Indifference" charset="0"/>
                <a:ea typeface="Glacial Indifference" charset="0"/>
                <a:cs typeface="Glacial Indifference" charset="0"/>
              </a:rPr>
              <a:t>FLEXIT is more affordable and experiential than its competition</a:t>
            </a:r>
            <a:endParaRPr lang="en-US" sz="2400" b="1" dirty="0">
              <a:solidFill>
                <a:schemeClr val="bg1"/>
              </a:solidFill>
              <a:latin typeface="Glacial Indifference" charset="0"/>
              <a:ea typeface="Glacial Indifference" charset="0"/>
              <a:cs typeface="Glacial Indifference" charset="0"/>
            </a:endParaRPr>
          </a:p>
        </p:txBody>
      </p:sp>
      <p:pic>
        <p:nvPicPr>
          <p:cNvPr id="34" name="Picture 33"/>
          <p:cNvPicPr>
            <a:picLocks noChangeAspect="1"/>
          </p:cNvPicPr>
          <p:nvPr/>
        </p:nvPicPr>
        <p:blipFill rotWithShape="1">
          <a:blip r:embed="rId4">
            <a:extLst>
              <a:ext uri="{28A0092B-C50C-407E-A947-70E740481C1C}">
                <a14:useLocalDpi xmlns:a14="http://schemas.microsoft.com/office/drawing/2010/main" val="0"/>
              </a:ext>
            </a:extLst>
          </a:blip>
          <a:srcRect l="-3641" t="-54045" r="-6836" b="-58626"/>
          <a:stretch/>
        </p:blipFill>
        <p:spPr>
          <a:xfrm>
            <a:off x="6198353" y="1861808"/>
            <a:ext cx="1502356" cy="323739"/>
          </a:xfrm>
          <a:prstGeom prst="rect">
            <a:avLst/>
          </a:prstGeom>
          <a:noFill/>
        </p:spPr>
      </p:pic>
      <p:grpSp>
        <p:nvGrpSpPr>
          <p:cNvPr id="121" name="Group 120"/>
          <p:cNvGrpSpPr/>
          <p:nvPr/>
        </p:nvGrpSpPr>
        <p:grpSpPr>
          <a:xfrm>
            <a:off x="1162874" y="1712685"/>
            <a:ext cx="6839358" cy="2778449"/>
            <a:chOff x="446813" y="1930278"/>
            <a:chExt cx="6839358" cy="2778449"/>
          </a:xfrm>
        </p:grpSpPr>
        <p:grpSp>
          <p:nvGrpSpPr>
            <p:cNvPr id="122" name="Group 121"/>
            <p:cNvGrpSpPr/>
            <p:nvPr/>
          </p:nvGrpSpPr>
          <p:grpSpPr>
            <a:xfrm>
              <a:off x="446813" y="1930278"/>
              <a:ext cx="6839358" cy="2778449"/>
              <a:chOff x="-64319" y="1209819"/>
              <a:chExt cx="8977771" cy="3647166"/>
            </a:xfrm>
          </p:grpSpPr>
          <p:cxnSp>
            <p:nvCxnSpPr>
              <p:cNvPr id="124" name="Shape 357"/>
              <p:cNvCxnSpPr/>
              <p:nvPr/>
            </p:nvCxnSpPr>
            <p:spPr>
              <a:xfrm flipV="1">
                <a:off x="1188589" y="3045976"/>
                <a:ext cx="6486907" cy="53692"/>
              </a:xfrm>
              <a:prstGeom prst="straightConnector1">
                <a:avLst/>
              </a:prstGeom>
              <a:noFill/>
              <a:ln w="9525" cap="flat" cmpd="sng">
                <a:solidFill>
                  <a:schemeClr val="bg1"/>
                </a:solidFill>
                <a:prstDash val="solid"/>
                <a:round/>
                <a:headEnd type="stealth" w="med" len="med"/>
                <a:tailEnd type="stealth" w="med" len="med"/>
              </a:ln>
            </p:spPr>
          </p:cxnSp>
          <p:cxnSp>
            <p:nvCxnSpPr>
              <p:cNvPr id="125" name="Shape 358"/>
              <p:cNvCxnSpPr/>
              <p:nvPr/>
            </p:nvCxnSpPr>
            <p:spPr>
              <a:xfrm flipH="1" flipV="1">
                <a:off x="4388311" y="1615625"/>
                <a:ext cx="6846" cy="3053571"/>
              </a:xfrm>
              <a:prstGeom prst="straightConnector1">
                <a:avLst/>
              </a:prstGeom>
              <a:noFill/>
              <a:ln w="9525" cap="flat" cmpd="sng">
                <a:solidFill>
                  <a:schemeClr val="bg1"/>
                </a:solidFill>
                <a:prstDash val="solid"/>
                <a:round/>
                <a:headEnd type="stealth" w="med" len="med"/>
                <a:tailEnd type="stealth" w="med" len="med"/>
              </a:ln>
            </p:spPr>
          </p:cxnSp>
          <p:sp>
            <p:nvSpPr>
              <p:cNvPr id="126" name="Shape 360"/>
              <p:cNvSpPr txBox="1"/>
              <p:nvPr/>
            </p:nvSpPr>
            <p:spPr>
              <a:xfrm>
                <a:off x="3725701" y="4549716"/>
                <a:ext cx="1338843" cy="30726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solidFill>
                      <a:schemeClr val="bg1"/>
                    </a:solidFill>
                    <a:latin typeface="Glacial Indifference" charset="0"/>
                    <a:ea typeface="Glacial Indifference" charset="0"/>
                    <a:cs typeface="Glacial Indifference" charset="0"/>
                    <a:sym typeface="Montserrat ExtraLight"/>
                  </a:rPr>
                  <a:t>Inflexible</a:t>
                </a:r>
                <a:endParaRPr dirty="0">
                  <a:solidFill>
                    <a:schemeClr val="bg1"/>
                  </a:solidFill>
                  <a:latin typeface="Glacial Indifference" charset="0"/>
                  <a:ea typeface="Glacial Indifference" charset="0"/>
                  <a:cs typeface="Glacial Indifference" charset="0"/>
                  <a:sym typeface="Montserrat ExtraLight"/>
                </a:endParaRPr>
              </a:p>
            </p:txBody>
          </p:sp>
          <p:sp>
            <p:nvSpPr>
              <p:cNvPr id="127" name="Shape 361"/>
              <p:cNvSpPr txBox="1"/>
              <p:nvPr/>
            </p:nvSpPr>
            <p:spPr>
              <a:xfrm>
                <a:off x="-64319" y="2821607"/>
                <a:ext cx="1338843" cy="30726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solidFill>
                      <a:schemeClr val="bg1"/>
                    </a:solidFill>
                    <a:latin typeface="Glacial Indifference" charset="0"/>
                    <a:ea typeface="Glacial Indifference" charset="0"/>
                    <a:cs typeface="Glacial Indifference" charset="0"/>
                    <a:sym typeface="Montserrat ExtraLight"/>
                  </a:rPr>
                  <a:t>Expensive</a:t>
                </a:r>
                <a:endParaRPr dirty="0">
                  <a:solidFill>
                    <a:schemeClr val="bg1"/>
                  </a:solidFill>
                  <a:latin typeface="Glacial Indifference" charset="0"/>
                  <a:ea typeface="Glacial Indifference" charset="0"/>
                  <a:cs typeface="Glacial Indifference" charset="0"/>
                  <a:sym typeface="Montserrat ExtraLight"/>
                </a:endParaRPr>
              </a:p>
            </p:txBody>
          </p:sp>
          <p:sp>
            <p:nvSpPr>
              <p:cNvPr id="128" name="Shape 362"/>
              <p:cNvSpPr txBox="1"/>
              <p:nvPr/>
            </p:nvSpPr>
            <p:spPr>
              <a:xfrm>
                <a:off x="7574609" y="2773242"/>
                <a:ext cx="1338843" cy="30726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solidFill>
                      <a:schemeClr val="bg1"/>
                    </a:solidFill>
                    <a:latin typeface="Glacial Indifference" charset="0"/>
                    <a:ea typeface="Glacial Indifference" charset="0"/>
                    <a:cs typeface="Glacial Indifference" charset="0"/>
                    <a:sym typeface="Montserrat ExtraLight"/>
                  </a:rPr>
                  <a:t>Affordable</a:t>
                </a:r>
                <a:endParaRPr dirty="0">
                  <a:solidFill>
                    <a:schemeClr val="bg1"/>
                  </a:solidFill>
                  <a:latin typeface="Glacial Indifference" charset="0"/>
                  <a:ea typeface="Glacial Indifference" charset="0"/>
                  <a:cs typeface="Glacial Indifference" charset="0"/>
                  <a:sym typeface="Montserrat ExtraLight"/>
                </a:endParaRPr>
              </a:p>
            </p:txBody>
          </p:sp>
          <p:sp>
            <p:nvSpPr>
              <p:cNvPr id="129" name="Shape 359"/>
              <p:cNvSpPr txBox="1"/>
              <p:nvPr/>
            </p:nvSpPr>
            <p:spPr>
              <a:xfrm>
                <a:off x="3708946" y="1209819"/>
                <a:ext cx="1375503" cy="307269"/>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US" dirty="0" smtClean="0">
                    <a:solidFill>
                      <a:schemeClr val="bg1"/>
                    </a:solidFill>
                    <a:latin typeface="Glacial Indifference" charset="0"/>
                    <a:ea typeface="Glacial Indifference" charset="0"/>
                    <a:cs typeface="Glacial Indifference" charset="0"/>
                    <a:sym typeface="Montserrat ExtraLight"/>
                  </a:rPr>
                  <a:t>Flexible</a:t>
                </a:r>
                <a:endParaRPr dirty="0">
                  <a:solidFill>
                    <a:schemeClr val="bg1"/>
                  </a:solidFill>
                  <a:latin typeface="Glacial Indifference" charset="0"/>
                  <a:ea typeface="Glacial Indifference" charset="0"/>
                  <a:cs typeface="Glacial Indifference" charset="0"/>
                  <a:sym typeface="Montserrat ExtraLight"/>
                </a:endParaRPr>
              </a:p>
            </p:txBody>
          </p:sp>
          <p:pic>
            <p:nvPicPr>
              <p:cNvPr id="130" name="Shape 348"/>
              <p:cNvPicPr preferRelativeResize="0"/>
              <p:nvPr/>
            </p:nvPicPr>
            <p:blipFill>
              <a:blip r:embed="rId5">
                <a:alphaModFix/>
              </a:blip>
              <a:stretch>
                <a:fillRect/>
              </a:stretch>
            </p:blipFill>
            <p:spPr>
              <a:xfrm>
                <a:off x="5029936" y="2560667"/>
                <a:ext cx="577262" cy="577262"/>
              </a:xfrm>
              <a:prstGeom prst="rect">
                <a:avLst/>
              </a:prstGeom>
              <a:noFill/>
              <a:ln>
                <a:noFill/>
              </a:ln>
            </p:spPr>
          </p:pic>
          <p:pic>
            <p:nvPicPr>
              <p:cNvPr id="131" name="Shape 349" descr="Image result for classpass logo"/>
              <p:cNvPicPr preferRelativeResize="0"/>
              <p:nvPr/>
            </p:nvPicPr>
            <p:blipFill>
              <a:blip r:embed="rId6">
                <a:alphaModFix/>
              </a:blip>
              <a:stretch>
                <a:fillRect/>
              </a:stretch>
            </p:blipFill>
            <p:spPr>
              <a:xfrm>
                <a:off x="2984884" y="1843609"/>
                <a:ext cx="1124329" cy="318077"/>
              </a:xfrm>
              <a:prstGeom prst="rect">
                <a:avLst/>
              </a:prstGeom>
              <a:noFill/>
              <a:ln>
                <a:noFill/>
              </a:ln>
            </p:spPr>
          </p:pic>
          <p:pic>
            <p:nvPicPr>
              <p:cNvPr id="132" name="Shape 351" descr="Image result for peloton logo"/>
              <p:cNvPicPr preferRelativeResize="0"/>
              <p:nvPr/>
            </p:nvPicPr>
            <p:blipFill>
              <a:blip r:embed="rId7">
                <a:alphaModFix/>
              </a:blip>
              <a:stretch>
                <a:fillRect/>
              </a:stretch>
            </p:blipFill>
            <p:spPr>
              <a:xfrm>
                <a:off x="1439611" y="2533628"/>
                <a:ext cx="502430" cy="502429"/>
              </a:xfrm>
              <a:prstGeom prst="rect">
                <a:avLst/>
              </a:prstGeom>
              <a:noFill/>
              <a:ln>
                <a:noFill/>
              </a:ln>
            </p:spPr>
          </p:pic>
          <p:pic>
            <p:nvPicPr>
              <p:cNvPr id="133" name="Shape 352" descr="Image result for daily burn logo"/>
              <p:cNvPicPr preferRelativeResize="0"/>
              <p:nvPr/>
            </p:nvPicPr>
            <p:blipFill>
              <a:blip r:embed="rId8">
                <a:alphaModFix/>
              </a:blip>
              <a:stretch>
                <a:fillRect/>
              </a:stretch>
            </p:blipFill>
            <p:spPr>
              <a:xfrm>
                <a:off x="5005304" y="2978791"/>
                <a:ext cx="956657" cy="502429"/>
              </a:xfrm>
              <a:prstGeom prst="rect">
                <a:avLst/>
              </a:prstGeom>
              <a:noFill/>
              <a:ln>
                <a:noFill/>
              </a:ln>
            </p:spPr>
          </p:pic>
          <p:pic>
            <p:nvPicPr>
              <p:cNvPr id="135" name="Shape 354" descr="Image result for orange theory logo"/>
              <p:cNvPicPr preferRelativeResize="0"/>
              <p:nvPr/>
            </p:nvPicPr>
            <p:blipFill>
              <a:blip r:embed="rId9">
                <a:alphaModFix/>
              </a:blip>
              <a:stretch>
                <a:fillRect/>
              </a:stretch>
            </p:blipFill>
            <p:spPr>
              <a:xfrm>
                <a:off x="2012241" y="2648274"/>
                <a:ext cx="972642" cy="272653"/>
              </a:xfrm>
              <a:prstGeom prst="rect">
                <a:avLst/>
              </a:prstGeom>
              <a:noFill/>
              <a:ln>
                <a:noFill/>
              </a:ln>
            </p:spPr>
          </p:pic>
          <p:pic>
            <p:nvPicPr>
              <p:cNvPr id="136" name="Shape 355" descr="Image result for barrys bootcamp logo"/>
              <p:cNvPicPr preferRelativeResize="0"/>
              <p:nvPr/>
            </p:nvPicPr>
            <p:blipFill>
              <a:blip r:embed="rId10">
                <a:alphaModFix/>
                <a:lum bright="100000"/>
              </a:blip>
              <a:stretch>
                <a:fillRect/>
              </a:stretch>
            </p:blipFill>
            <p:spPr>
              <a:xfrm>
                <a:off x="3200946" y="2545368"/>
                <a:ext cx="943378" cy="315168"/>
              </a:xfrm>
              <a:prstGeom prst="rect">
                <a:avLst/>
              </a:prstGeom>
              <a:noFill/>
              <a:ln>
                <a:noFill/>
              </a:ln>
            </p:spPr>
          </p:pic>
          <p:pic>
            <p:nvPicPr>
              <p:cNvPr id="137" name="Shape 356" descr="Image result for crossfit logo"/>
              <p:cNvPicPr preferRelativeResize="0"/>
              <p:nvPr/>
            </p:nvPicPr>
            <p:blipFill>
              <a:blip r:embed="rId11">
                <a:alphaModFix/>
              </a:blip>
              <a:stretch>
                <a:fillRect/>
              </a:stretch>
            </p:blipFill>
            <p:spPr>
              <a:xfrm>
                <a:off x="2516564" y="3667227"/>
                <a:ext cx="970037" cy="254050"/>
              </a:xfrm>
              <a:prstGeom prst="rect">
                <a:avLst/>
              </a:prstGeom>
              <a:noFill/>
              <a:ln>
                <a:noFill/>
              </a:ln>
            </p:spPr>
          </p:pic>
          <p:pic>
            <p:nvPicPr>
              <p:cNvPr id="138" name="Shape 363"/>
              <p:cNvPicPr preferRelativeResize="0"/>
              <p:nvPr/>
            </p:nvPicPr>
            <p:blipFill>
              <a:blip r:embed="rId12">
                <a:alphaModFix/>
              </a:blip>
              <a:stretch>
                <a:fillRect/>
              </a:stretch>
            </p:blipFill>
            <p:spPr>
              <a:xfrm>
                <a:off x="4746827" y="2474957"/>
                <a:ext cx="333978" cy="318078"/>
              </a:xfrm>
              <a:prstGeom prst="rect">
                <a:avLst/>
              </a:prstGeom>
              <a:noFill/>
              <a:ln>
                <a:noFill/>
              </a:ln>
            </p:spPr>
          </p:pic>
          <p:pic>
            <p:nvPicPr>
              <p:cNvPr id="139" name="Shape 367"/>
              <p:cNvPicPr preferRelativeResize="0"/>
              <p:nvPr/>
            </p:nvPicPr>
            <p:blipFill rotWithShape="1">
              <a:blip r:embed="rId13">
                <a:alphaModFix/>
              </a:blip>
              <a:srcRect l="11948"/>
              <a:stretch/>
            </p:blipFill>
            <p:spPr>
              <a:xfrm>
                <a:off x="2469105" y="3110586"/>
                <a:ext cx="913566" cy="427765"/>
              </a:xfrm>
              <a:prstGeom prst="rect">
                <a:avLst/>
              </a:prstGeom>
              <a:noFill/>
              <a:ln>
                <a:noFill/>
              </a:ln>
            </p:spPr>
          </p:pic>
          <p:pic>
            <p:nvPicPr>
              <p:cNvPr id="140" name="Picture 139" descr="original.jp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594634" y="3425393"/>
                <a:ext cx="590777" cy="569115"/>
              </a:xfrm>
              <a:prstGeom prst="rect">
                <a:avLst/>
              </a:prstGeom>
              <a:noFill/>
            </p:spPr>
          </p:pic>
          <p:pic>
            <p:nvPicPr>
              <p:cNvPr id="141" name="Shape 364"/>
              <p:cNvPicPr preferRelativeResize="0"/>
              <p:nvPr/>
            </p:nvPicPr>
            <p:blipFill>
              <a:blip r:embed="rId15">
                <a:alphaModFix/>
              </a:blip>
              <a:stretch>
                <a:fillRect/>
              </a:stretch>
            </p:blipFill>
            <p:spPr>
              <a:xfrm>
                <a:off x="3730933" y="3173972"/>
                <a:ext cx="443418" cy="541711"/>
              </a:xfrm>
              <a:prstGeom prst="rect">
                <a:avLst/>
              </a:prstGeom>
              <a:noFill/>
              <a:ln>
                <a:noFill/>
              </a:ln>
            </p:spPr>
          </p:pic>
          <p:pic>
            <p:nvPicPr>
              <p:cNvPr id="142" name="Shape 350" descr="Image result for fit reserve logo"/>
              <p:cNvPicPr preferRelativeResize="0"/>
              <p:nvPr/>
            </p:nvPicPr>
            <p:blipFill>
              <a:blip r:embed="rId16">
                <a:alphaModFix/>
              </a:blip>
              <a:stretch>
                <a:fillRect/>
              </a:stretch>
            </p:blipFill>
            <p:spPr>
              <a:xfrm>
                <a:off x="1914179" y="2188043"/>
                <a:ext cx="1112676" cy="378929"/>
              </a:xfrm>
              <a:prstGeom prst="rect">
                <a:avLst/>
              </a:prstGeom>
              <a:noFill/>
              <a:ln>
                <a:noFill/>
              </a:ln>
            </p:spPr>
          </p:pic>
        </p:grpSp>
        <p:pic>
          <p:nvPicPr>
            <p:cNvPr id="123" name="Picture 122"/>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620949" y="3572200"/>
              <a:ext cx="606792" cy="606792"/>
            </a:xfrm>
            <a:prstGeom prst="rect">
              <a:avLst/>
            </a:prstGeom>
          </p:spPr>
        </p:pic>
      </p:grpSp>
      <p:sp>
        <p:nvSpPr>
          <p:cNvPr id="143" name="TextBox 142"/>
          <p:cNvSpPr txBox="1"/>
          <p:nvPr/>
        </p:nvSpPr>
        <p:spPr>
          <a:xfrm>
            <a:off x="7342556" y="91440"/>
            <a:ext cx="1816942" cy="200055"/>
          </a:xfrm>
          <a:prstGeom prst="rect">
            <a:avLst/>
          </a:prstGeom>
          <a:noFill/>
        </p:spPr>
        <p:txBody>
          <a:bodyPr wrap="square" rtlCol="0">
            <a:spAutoFit/>
          </a:bodyPr>
          <a:lstStyle/>
          <a:p>
            <a:r>
              <a:rPr lang="en-US" sz="700" dirty="0" smtClean="0">
                <a:solidFill>
                  <a:schemeClr val="bg1"/>
                </a:solidFill>
                <a:latin typeface="Glacial Indifference" charset="0"/>
                <a:ea typeface="Glacial Indifference" charset="0"/>
                <a:cs typeface="Glacial Indifference" charset="0"/>
              </a:rPr>
              <a:t>OPPORTUNITY | SOLUTION | </a:t>
            </a:r>
            <a:r>
              <a:rPr lang="en-US" sz="700" b="1" dirty="0" smtClean="0">
                <a:solidFill>
                  <a:schemeClr val="bg1"/>
                </a:solidFill>
                <a:latin typeface="Glacial Indifference" charset="0"/>
                <a:ea typeface="Glacial Indifference" charset="0"/>
                <a:cs typeface="Glacial Indifference" charset="0"/>
              </a:rPr>
              <a:t>BUSINESS</a:t>
            </a:r>
            <a:endParaRPr lang="en-US" sz="700" b="1" dirty="0">
              <a:solidFill>
                <a:schemeClr val="bg1"/>
              </a:solidFill>
              <a:latin typeface="Glacial Indifference" charset="0"/>
              <a:ea typeface="Glacial Indifference" charset="0"/>
              <a:cs typeface="Glacial Indifference" charset="0"/>
            </a:endParaRPr>
          </a:p>
        </p:txBody>
      </p:sp>
      <p:pic>
        <p:nvPicPr>
          <p:cNvPr id="144" name="Picture 14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895" y="138733"/>
            <a:ext cx="883015" cy="98845"/>
          </a:xfrm>
          <a:prstGeom prst="rect">
            <a:avLst/>
          </a:prstGeom>
        </p:spPr>
      </p:pic>
      <p:sp>
        <p:nvSpPr>
          <p:cNvPr id="145" name="TextBox 144"/>
          <p:cNvSpPr txBox="1"/>
          <p:nvPr/>
        </p:nvSpPr>
        <p:spPr>
          <a:xfrm>
            <a:off x="466344" y="411480"/>
            <a:ext cx="7950681" cy="830997"/>
          </a:xfrm>
          <a:prstGeom prst="rect">
            <a:avLst/>
          </a:prstGeom>
          <a:noFill/>
        </p:spPr>
        <p:txBody>
          <a:bodyPr wrap="square" rtlCol="0">
            <a:spAutoFit/>
          </a:bodyPr>
          <a:lstStyle/>
          <a:p>
            <a:r>
              <a:rPr lang="en-US" sz="2400" b="1" dirty="0">
                <a:solidFill>
                  <a:schemeClr val="bg1"/>
                </a:solidFill>
                <a:latin typeface="Glacial Indifference" charset="0"/>
                <a:ea typeface="Glacial Indifference" charset="0"/>
                <a:cs typeface="Glacial Indifference" charset="0"/>
              </a:rPr>
              <a:t>FLEXIT is more affordable and experiential than its competition</a:t>
            </a:r>
          </a:p>
        </p:txBody>
      </p:sp>
      <p:pic>
        <p:nvPicPr>
          <p:cNvPr id="4" name="Picture 3"/>
          <p:cNvPicPr>
            <a:picLocks noChangeAspect="1"/>
          </p:cNvPicPr>
          <p:nvPr/>
        </p:nvPicPr>
        <p:blipFill>
          <a:blip r:embed="rId18">
            <a:lum bright="100000"/>
          </a:blip>
          <a:stretch>
            <a:fillRect/>
          </a:stretch>
        </p:blipFill>
        <p:spPr>
          <a:xfrm>
            <a:off x="2387227" y="2236329"/>
            <a:ext cx="336388" cy="336388"/>
          </a:xfrm>
          <a:prstGeom prst="rect">
            <a:avLst/>
          </a:prstGeom>
        </p:spPr>
      </p:pic>
    </p:spTree>
    <p:extLst>
      <p:ext uri="{BB962C8B-B14F-4D97-AF65-F5344CB8AC3E}">
        <p14:creationId xmlns:p14="http://schemas.microsoft.com/office/powerpoint/2010/main" val="11207214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pic>
        <p:nvPicPr>
          <p:cNvPr id="10" name="Picture 9"/>
          <p:cNvPicPr>
            <a:picLocks noChangeAspect="1"/>
          </p:cNvPicPr>
          <p:nvPr/>
        </p:nvPicPr>
        <p:blipFill rotWithShape="1">
          <a:blip r:embed="rId3"/>
          <a:srcRect t="10710" r="642" b="6073"/>
          <a:stretch/>
        </p:blipFill>
        <p:spPr>
          <a:xfrm flipH="1">
            <a:off x="0" y="0"/>
            <a:ext cx="9159498" cy="5143500"/>
          </a:xfrm>
          <a:prstGeom prst="rect">
            <a:avLst/>
          </a:prstGeom>
        </p:spPr>
      </p:pic>
      <p:sp>
        <p:nvSpPr>
          <p:cNvPr id="26" name="Rectangle 25"/>
          <p:cNvSpPr/>
          <p:nvPr/>
        </p:nvSpPr>
        <p:spPr>
          <a:xfrm>
            <a:off x="4861752" y="3877078"/>
            <a:ext cx="1188720" cy="990446"/>
          </a:xfrm>
          <a:prstGeom prst="rect">
            <a:avLst/>
          </a:prstGeom>
          <a:solidFill>
            <a:srgbClr val="00B4D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7" name="Rectangle 26"/>
          <p:cNvSpPr/>
          <p:nvPr/>
        </p:nvSpPr>
        <p:spPr>
          <a:xfrm>
            <a:off x="6050471" y="3877078"/>
            <a:ext cx="2725849" cy="990446"/>
          </a:xfrm>
          <a:prstGeom prst="rect">
            <a:avLst/>
          </a:prstGeom>
          <a:solidFill>
            <a:srgbClr val="B5B5B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8" name="Rectangle 17"/>
          <p:cNvSpPr/>
          <p:nvPr/>
        </p:nvSpPr>
        <p:spPr>
          <a:xfrm>
            <a:off x="4866015" y="1013270"/>
            <a:ext cx="1188720" cy="708413"/>
          </a:xfrm>
          <a:prstGeom prst="rect">
            <a:avLst/>
          </a:prstGeom>
          <a:solidFill>
            <a:srgbClr val="00B4D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054734" y="1013270"/>
            <a:ext cx="2725849" cy="708414"/>
          </a:xfrm>
          <a:prstGeom prst="rect">
            <a:avLst/>
          </a:prstGeom>
          <a:solidFill>
            <a:srgbClr val="B5B5B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14061158"/>
              </p:ext>
            </p:extLst>
          </p:nvPr>
        </p:nvGraphicFramePr>
        <p:xfrm>
          <a:off x="4866015" y="1021314"/>
          <a:ext cx="3914568" cy="655948"/>
        </p:xfrm>
        <a:graphic>
          <a:graphicData uri="http://schemas.openxmlformats.org/drawingml/2006/table">
            <a:tbl>
              <a:tblPr firstRow="1" bandRow="1">
                <a:tableStyleId>{5A111915-BE36-4E01-A7E5-04B1672EAD32}</a:tableStyleId>
              </a:tblPr>
              <a:tblGrid>
                <a:gridCol w="1095569"/>
                <a:gridCol w="568206"/>
                <a:gridCol w="558959"/>
                <a:gridCol w="491205"/>
                <a:gridCol w="567427"/>
                <a:gridCol w="633202"/>
              </a:tblGrid>
              <a:tr h="201791">
                <a:tc>
                  <a:txBody>
                    <a:bodyPr/>
                    <a:lstStyle/>
                    <a:p>
                      <a:r>
                        <a:rPr lang="en-US" sz="700" dirty="0" smtClean="0">
                          <a:solidFill>
                            <a:schemeClr val="bg1"/>
                          </a:solidFill>
                          <a:latin typeface="Glacial Indifference" charset="0"/>
                          <a:ea typeface="Glacial Indifference" charset="0"/>
                          <a:cs typeface="Glacial Indifference" charset="0"/>
                        </a:rPr>
                        <a:t>FYE JUNE</a:t>
                      </a:r>
                      <a:endParaRPr lang="en-US" sz="700" dirty="0">
                        <a:solidFill>
                          <a:schemeClr val="bg1"/>
                        </a:solidFill>
                        <a:latin typeface="Glacial Indifference" charset="0"/>
                        <a:ea typeface="Glacial Indifference" charset="0"/>
                        <a:cs typeface="Glacial Indifference" charset="0"/>
                      </a:endParaRPr>
                    </a:p>
                  </a:txBody>
                  <a:tcPr marL="65634" marR="65634" marT="32817" marB="3281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smtClean="0">
                          <a:solidFill>
                            <a:schemeClr val="tx1"/>
                          </a:solidFill>
                          <a:latin typeface="Glacial Indifference" charset="0"/>
                          <a:ea typeface="Glacial Indifference" charset="0"/>
                          <a:cs typeface="Glacial Indifference" charset="0"/>
                        </a:rPr>
                        <a:t>FY2019</a:t>
                      </a:r>
                      <a:endParaRPr lang="en-US" sz="700" dirty="0">
                        <a:solidFill>
                          <a:schemeClr val="tx1"/>
                        </a:solidFill>
                        <a:latin typeface="Glacial Indifference" charset="0"/>
                        <a:ea typeface="Glacial Indifference" charset="0"/>
                        <a:cs typeface="Glacial Indifference" charset="0"/>
                      </a:endParaRPr>
                    </a:p>
                  </a:txBody>
                  <a:tcPr marL="65634" marR="65634" marT="32817" marB="3281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smtClean="0">
                          <a:solidFill>
                            <a:schemeClr val="tx1"/>
                          </a:solidFill>
                          <a:latin typeface="Glacial Indifference" charset="0"/>
                          <a:ea typeface="Glacial Indifference" charset="0"/>
                          <a:cs typeface="Glacial Indifference" charset="0"/>
                        </a:rPr>
                        <a:t>FY2020</a:t>
                      </a:r>
                      <a:endParaRPr lang="en-US" sz="700" dirty="0">
                        <a:solidFill>
                          <a:schemeClr val="tx1"/>
                        </a:solidFill>
                        <a:latin typeface="Glacial Indifference" charset="0"/>
                        <a:ea typeface="Glacial Indifference" charset="0"/>
                        <a:cs typeface="Glacial Indifference" charset="0"/>
                      </a:endParaRPr>
                    </a:p>
                  </a:txBody>
                  <a:tcPr marL="65634" marR="65634" marT="32817" marB="3281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smtClean="0">
                          <a:solidFill>
                            <a:schemeClr val="tx1"/>
                          </a:solidFill>
                          <a:latin typeface="Glacial Indifference" charset="0"/>
                          <a:ea typeface="Glacial Indifference" charset="0"/>
                          <a:cs typeface="Glacial Indifference" charset="0"/>
                        </a:rPr>
                        <a:t>FY2021</a:t>
                      </a:r>
                      <a:endParaRPr lang="en-US" sz="700" dirty="0">
                        <a:solidFill>
                          <a:schemeClr val="tx1"/>
                        </a:solidFill>
                        <a:latin typeface="Glacial Indifference" charset="0"/>
                        <a:ea typeface="Glacial Indifference" charset="0"/>
                        <a:cs typeface="Glacial Indifference" charset="0"/>
                      </a:endParaRPr>
                    </a:p>
                  </a:txBody>
                  <a:tcPr marL="65634" marR="65634" marT="32817" marB="3281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smtClean="0">
                          <a:solidFill>
                            <a:schemeClr val="tx1"/>
                          </a:solidFill>
                          <a:latin typeface="Glacial Indifference" charset="0"/>
                          <a:ea typeface="Glacial Indifference" charset="0"/>
                          <a:cs typeface="Glacial Indifference" charset="0"/>
                        </a:rPr>
                        <a:t>FY2022</a:t>
                      </a:r>
                      <a:endParaRPr lang="en-US" sz="700" dirty="0">
                        <a:solidFill>
                          <a:schemeClr val="tx1"/>
                        </a:solidFill>
                        <a:latin typeface="Glacial Indifference" charset="0"/>
                        <a:ea typeface="Glacial Indifference" charset="0"/>
                        <a:cs typeface="Glacial Indifference" charset="0"/>
                      </a:endParaRPr>
                    </a:p>
                  </a:txBody>
                  <a:tcPr marL="65634" marR="65634" marT="32817" marB="3281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smtClean="0">
                          <a:solidFill>
                            <a:schemeClr val="tx1"/>
                          </a:solidFill>
                          <a:latin typeface="Glacial Indifference" charset="0"/>
                          <a:ea typeface="Glacial Indifference" charset="0"/>
                          <a:cs typeface="Glacial Indifference" charset="0"/>
                        </a:rPr>
                        <a:t>FY2023</a:t>
                      </a:r>
                    </a:p>
                  </a:txBody>
                  <a:tcPr marL="65634" marR="65634" marT="32817" marB="3281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62052">
                <a:tc>
                  <a:txBody>
                    <a:bodyPr/>
                    <a:lstStyle/>
                    <a:p>
                      <a:r>
                        <a:rPr lang="en-US" sz="700" b="1" dirty="0" smtClean="0">
                          <a:solidFill>
                            <a:schemeClr val="bg1"/>
                          </a:solidFill>
                          <a:latin typeface="Glacial Indifference" charset="0"/>
                          <a:ea typeface="Glacial Indifference" charset="0"/>
                          <a:cs typeface="Glacial Indifference" charset="0"/>
                        </a:rPr>
                        <a:t>Gyms on </a:t>
                      </a:r>
                      <a:r>
                        <a:rPr lang="en-US" sz="700" b="1" dirty="0" err="1" smtClean="0">
                          <a:solidFill>
                            <a:schemeClr val="bg1"/>
                          </a:solidFill>
                          <a:latin typeface="Glacial Indifference" charset="0"/>
                          <a:ea typeface="Glacial Indifference" charset="0"/>
                          <a:cs typeface="Glacial Indifference" charset="0"/>
                        </a:rPr>
                        <a:t>FlexIt</a:t>
                      </a:r>
                      <a:endParaRPr lang="en-US" sz="700" b="1" dirty="0">
                        <a:solidFill>
                          <a:schemeClr val="bg1"/>
                        </a:solidFill>
                        <a:latin typeface="Glacial Indifference" charset="0"/>
                        <a:ea typeface="Glacial Indifference" charset="0"/>
                        <a:cs typeface="Glacial Indifference" charset="0"/>
                      </a:endParaRPr>
                    </a:p>
                  </a:txBody>
                  <a:tcPr marL="65634" marR="65634" marT="32817" marB="3281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smtClean="0">
                          <a:solidFill>
                            <a:schemeClr val="tx1"/>
                          </a:solidFill>
                          <a:latin typeface="Glacial Indifference" charset="0"/>
                          <a:ea typeface="Glacial Indifference" charset="0"/>
                          <a:cs typeface="Glacial Indifference" charset="0"/>
                        </a:rPr>
                        <a:t>240</a:t>
                      </a:r>
                      <a:endParaRPr lang="en-US" sz="700" dirty="0">
                        <a:solidFill>
                          <a:schemeClr val="tx1"/>
                        </a:solidFill>
                        <a:latin typeface="Glacial Indifference" charset="0"/>
                        <a:ea typeface="Glacial Indifference" charset="0"/>
                        <a:cs typeface="Glacial Indifference" charset="0"/>
                      </a:endParaRPr>
                    </a:p>
                  </a:txBody>
                  <a:tcPr marL="65634" marR="65634" marT="32817" marB="3281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smtClean="0">
                          <a:solidFill>
                            <a:schemeClr val="tx1"/>
                          </a:solidFill>
                          <a:latin typeface="Glacial Indifference" charset="0"/>
                          <a:ea typeface="Glacial Indifference" charset="0"/>
                          <a:cs typeface="Glacial Indifference" charset="0"/>
                        </a:rPr>
                        <a:t>840</a:t>
                      </a:r>
                      <a:endParaRPr lang="en-US" sz="700" dirty="0">
                        <a:solidFill>
                          <a:schemeClr val="tx1"/>
                        </a:solidFill>
                        <a:latin typeface="Glacial Indifference" charset="0"/>
                        <a:ea typeface="Glacial Indifference" charset="0"/>
                        <a:cs typeface="Glacial Indifference" charset="0"/>
                      </a:endParaRPr>
                    </a:p>
                  </a:txBody>
                  <a:tcPr marL="65634" marR="65634" marT="32817" marB="3281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smtClean="0">
                          <a:solidFill>
                            <a:schemeClr val="tx1"/>
                          </a:solidFill>
                          <a:latin typeface="Glacial Indifference" charset="0"/>
                          <a:ea typeface="Glacial Indifference" charset="0"/>
                          <a:cs typeface="Glacial Indifference" charset="0"/>
                        </a:rPr>
                        <a:t>2,040</a:t>
                      </a:r>
                      <a:endParaRPr lang="en-US" sz="700" dirty="0">
                        <a:solidFill>
                          <a:schemeClr val="tx1"/>
                        </a:solidFill>
                        <a:latin typeface="Glacial Indifference" charset="0"/>
                        <a:ea typeface="Glacial Indifference" charset="0"/>
                        <a:cs typeface="Glacial Indifference" charset="0"/>
                      </a:endParaRPr>
                    </a:p>
                  </a:txBody>
                  <a:tcPr marL="65634" marR="65634" marT="32817" marB="3281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smtClean="0">
                          <a:solidFill>
                            <a:schemeClr val="tx1"/>
                          </a:solidFill>
                          <a:latin typeface="Glacial Indifference" charset="0"/>
                          <a:ea typeface="Glacial Indifference" charset="0"/>
                          <a:cs typeface="Glacial Indifference" charset="0"/>
                        </a:rPr>
                        <a:t>3,840</a:t>
                      </a:r>
                      <a:endParaRPr lang="en-US" sz="700" dirty="0">
                        <a:solidFill>
                          <a:schemeClr val="tx1"/>
                        </a:solidFill>
                        <a:latin typeface="Glacial Indifference" charset="0"/>
                        <a:ea typeface="Glacial Indifference" charset="0"/>
                        <a:cs typeface="Glacial Indifference" charset="0"/>
                      </a:endParaRPr>
                    </a:p>
                  </a:txBody>
                  <a:tcPr marL="65634" marR="65634" marT="32817" marB="3281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smtClean="0">
                          <a:solidFill>
                            <a:schemeClr val="tx1"/>
                          </a:solidFill>
                          <a:latin typeface="Glacial Indifference" charset="0"/>
                          <a:ea typeface="Glacial Indifference" charset="0"/>
                          <a:cs typeface="Glacial Indifference" charset="0"/>
                        </a:rPr>
                        <a:t>6,240</a:t>
                      </a:r>
                      <a:endParaRPr lang="en-US" sz="700" dirty="0">
                        <a:solidFill>
                          <a:schemeClr val="tx1"/>
                        </a:solidFill>
                        <a:latin typeface="Glacial Indifference" charset="0"/>
                        <a:ea typeface="Glacial Indifference" charset="0"/>
                        <a:cs typeface="Glacial Indifference" charset="0"/>
                      </a:endParaRPr>
                    </a:p>
                  </a:txBody>
                  <a:tcPr marL="65634" marR="65634" marT="32817" marB="3281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92105">
                <a:tc>
                  <a:txBody>
                    <a:bodyPr/>
                    <a:lstStyle/>
                    <a:p>
                      <a:r>
                        <a:rPr lang="en-US" sz="700" b="1" dirty="0" smtClean="0">
                          <a:solidFill>
                            <a:schemeClr val="bg1"/>
                          </a:solidFill>
                          <a:latin typeface="Glacial Indifference" charset="0"/>
                          <a:ea typeface="Glacial Indifference" charset="0"/>
                          <a:cs typeface="Glacial Indifference" charset="0"/>
                        </a:rPr>
                        <a:t>Gyms Signed Up</a:t>
                      </a:r>
                      <a:endParaRPr lang="en-US" sz="700" b="1" dirty="0">
                        <a:solidFill>
                          <a:schemeClr val="bg1"/>
                        </a:solidFill>
                        <a:latin typeface="Glacial Indifference" charset="0"/>
                        <a:ea typeface="Glacial Indifference" charset="0"/>
                        <a:cs typeface="Glacial Indifference" charset="0"/>
                      </a:endParaRPr>
                    </a:p>
                  </a:txBody>
                  <a:tcPr marL="65634" marR="65634" marT="32817" marB="3281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smtClean="0">
                          <a:solidFill>
                            <a:schemeClr val="tx1"/>
                          </a:solidFill>
                          <a:latin typeface="Glacial Indifference" charset="0"/>
                          <a:ea typeface="Glacial Indifference" charset="0"/>
                          <a:cs typeface="Glacial Indifference" charset="0"/>
                        </a:rPr>
                        <a:t>220</a:t>
                      </a:r>
                      <a:endParaRPr lang="en-US" sz="700" dirty="0">
                        <a:solidFill>
                          <a:schemeClr val="tx1"/>
                        </a:solidFill>
                        <a:latin typeface="Glacial Indifference" charset="0"/>
                        <a:ea typeface="Glacial Indifference" charset="0"/>
                        <a:cs typeface="Glacial Indifference" charset="0"/>
                      </a:endParaRPr>
                    </a:p>
                  </a:txBody>
                  <a:tcPr marL="65634" marR="65634" marT="32817" marB="3281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smtClean="0">
                          <a:solidFill>
                            <a:schemeClr val="tx1"/>
                          </a:solidFill>
                          <a:latin typeface="Glacial Indifference" charset="0"/>
                          <a:ea typeface="Glacial Indifference" charset="0"/>
                          <a:cs typeface="Glacial Indifference" charset="0"/>
                        </a:rPr>
                        <a:t>600</a:t>
                      </a:r>
                      <a:endParaRPr lang="en-US" sz="700" dirty="0">
                        <a:solidFill>
                          <a:schemeClr val="tx1"/>
                        </a:solidFill>
                        <a:latin typeface="Glacial Indifference" charset="0"/>
                        <a:ea typeface="Glacial Indifference" charset="0"/>
                        <a:cs typeface="Glacial Indifference" charset="0"/>
                      </a:endParaRPr>
                    </a:p>
                  </a:txBody>
                  <a:tcPr marL="65634" marR="65634" marT="32817" marB="3281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smtClean="0">
                          <a:solidFill>
                            <a:schemeClr val="tx1"/>
                          </a:solidFill>
                          <a:latin typeface="Glacial Indifference" charset="0"/>
                          <a:ea typeface="Glacial Indifference" charset="0"/>
                          <a:cs typeface="Glacial Indifference" charset="0"/>
                        </a:rPr>
                        <a:t>1,200</a:t>
                      </a:r>
                      <a:endParaRPr lang="en-US" sz="700" dirty="0">
                        <a:solidFill>
                          <a:schemeClr val="tx1"/>
                        </a:solidFill>
                        <a:latin typeface="Glacial Indifference" charset="0"/>
                        <a:ea typeface="Glacial Indifference" charset="0"/>
                        <a:cs typeface="Glacial Indifference" charset="0"/>
                      </a:endParaRPr>
                    </a:p>
                  </a:txBody>
                  <a:tcPr marL="65634" marR="65634" marT="32817" marB="3281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smtClean="0">
                          <a:solidFill>
                            <a:schemeClr val="tx1"/>
                          </a:solidFill>
                          <a:latin typeface="Glacial Indifference" charset="0"/>
                          <a:ea typeface="Glacial Indifference" charset="0"/>
                          <a:cs typeface="Glacial Indifference" charset="0"/>
                        </a:rPr>
                        <a:t>1,800</a:t>
                      </a:r>
                      <a:endParaRPr lang="en-US" sz="700" dirty="0">
                        <a:solidFill>
                          <a:schemeClr val="tx1"/>
                        </a:solidFill>
                        <a:latin typeface="Glacial Indifference" charset="0"/>
                        <a:ea typeface="Glacial Indifference" charset="0"/>
                        <a:cs typeface="Glacial Indifference" charset="0"/>
                      </a:endParaRPr>
                    </a:p>
                  </a:txBody>
                  <a:tcPr marL="65634" marR="65634" marT="32817" marB="3281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smtClean="0">
                          <a:solidFill>
                            <a:schemeClr val="tx1"/>
                          </a:solidFill>
                          <a:latin typeface="Glacial Indifference" charset="0"/>
                          <a:ea typeface="Glacial Indifference" charset="0"/>
                          <a:cs typeface="Glacial Indifference" charset="0"/>
                        </a:rPr>
                        <a:t>2,400</a:t>
                      </a:r>
                    </a:p>
                  </a:txBody>
                  <a:tcPr marL="65634" marR="65634" marT="32817" marB="3281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9" name="Rectangle 8"/>
          <p:cNvSpPr/>
          <p:nvPr/>
        </p:nvSpPr>
        <p:spPr>
          <a:xfrm>
            <a:off x="339697" y="1012522"/>
            <a:ext cx="1191811" cy="3855002"/>
          </a:xfrm>
          <a:prstGeom prst="rect">
            <a:avLst/>
          </a:prstGeom>
          <a:solidFill>
            <a:srgbClr val="1AA6C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531509" y="1012522"/>
            <a:ext cx="3162197" cy="3855002"/>
          </a:xfrm>
          <a:prstGeom prst="rect">
            <a:avLst/>
          </a:prstGeom>
          <a:solidFill>
            <a:srgbClr val="B5B5B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p:cNvGraphicFramePr>
            <a:graphicFrameLocks noGrp="1"/>
          </p:cNvGraphicFramePr>
          <p:nvPr>
            <p:extLst>
              <p:ext uri="{D42A27DB-BD31-4B8C-83A1-F6EECF244321}">
                <p14:modId xmlns:p14="http://schemas.microsoft.com/office/powerpoint/2010/main" val="157877346"/>
              </p:ext>
            </p:extLst>
          </p:nvPr>
        </p:nvGraphicFramePr>
        <p:xfrm>
          <a:off x="339696" y="1012522"/>
          <a:ext cx="4354009" cy="3855428"/>
        </p:xfrm>
        <a:graphic>
          <a:graphicData uri="http://schemas.openxmlformats.org/drawingml/2006/table">
            <a:tbl>
              <a:tblPr/>
              <a:tblGrid>
                <a:gridCol w="77275"/>
                <a:gridCol w="1237944"/>
                <a:gridCol w="605398"/>
                <a:gridCol w="578303"/>
                <a:gridCol w="623484"/>
                <a:gridCol w="515051"/>
                <a:gridCol w="580104"/>
                <a:gridCol w="136450"/>
              </a:tblGrid>
              <a:tr h="96399">
                <a:tc>
                  <a:txBody>
                    <a:bodyPr/>
                    <a:lstStyle/>
                    <a:p>
                      <a:pPr algn="l" fontAlgn="b"/>
                      <a:endParaRPr lang="en-US" sz="600" b="1" i="0" u="none"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c>
                  <a:txBody>
                    <a:bodyPr/>
                    <a:lstStyle/>
                    <a:p>
                      <a:pPr algn="l" fontAlgn="b"/>
                      <a:endParaRPr lang="en-US" sz="600" b="1" i="0" u="none" strike="noStrike" dirty="0">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c>
                  <a:txBody>
                    <a:bodyPr/>
                    <a:lstStyle/>
                    <a:p>
                      <a:pPr algn="l" fontAlgn="b"/>
                      <a:endParaRPr lang="sk-SK" sz="600" b="1" i="0" u="none" strike="noStrike" dirty="0">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c>
                  <a:txBody>
                    <a:bodyPr/>
                    <a:lstStyle/>
                    <a:p>
                      <a:pPr algn="l" fontAlgn="b"/>
                      <a:endParaRPr lang="sk-SK" sz="600" b="1" i="0"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c>
                  <a:txBody>
                    <a:bodyPr/>
                    <a:lstStyle/>
                    <a:p>
                      <a:pPr algn="l" fontAlgn="b"/>
                      <a:endParaRPr lang="sk-SK" sz="600" b="1" i="0"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c>
                  <a:txBody>
                    <a:bodyPr/>
                    <a:lstStyle/>
                    <a:p>
                      <a:pPr algn="l" fontAlgn="b"/>
                      <a:endParaRPr lang="sk-SK" sz="600" b="1" i="0" u="none" strike="noStrike" dirty="0">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c>
                  <a:txBody>
                    <a:bodyPr/>
                    <a:lstStyle/>
                    <a:p>
                      <a:pPr algn="l" fontAlgn="b"/>
                      <a:endParaRPr lang="sk-SK" sz="600" b="1" i="0" u="none" strike="noStrike" dirty="0">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c>
                  <a:txBody>
                    <a:bodyPr/>
                    <a:lstStyle/>
                    <a:p>
                      <a:pPr algn="l" fontAlgn="b"/>
                      <a:endParaRPr lang="sk-SK" sz="600" b="1" i="0" u="none" strike="noStrike" dirty="0">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155847">
                <a:tc>
                  <a:txBody>
                    <a:bodyPr/>
                    <a:lstStyle/>
                    <a:p>
                      <a:pPr algn="l" fontAlgn="b"/>
                      <a:endParaRPr lang="en-US" sz="600" b="1" i="0" u="none"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c>
                  <a:txBody>
                    <a:bodyPr/>
                    <a:lstStyle/>
                    <a:p>
                      <a:pPr algn="l" fontAlgn="b"/>
                      <a:r>
                        <a:rPr lang="en-US" sz="1000" b="1" i="0" u="none" strike="noStrike" dirty="0" smtClean="0">
                          <a:solidFill>
                            <a:schemeClr val="bg1"/>
                          </a:solidFill>
                          <a:effectLst/>
                          <a:latin typeface="Glacial Indifference" charset="0"/>
                          <a:ea typeface="Glacial Indifference" charset="0"/>
                          <a:cs typeface="Glacial Indifference" charset="0"/>
                        </a:rPr>
                        <a:t>FLEXIT P&amp;L</a:t>
                      </a:r>
                      <a:endParaRPr lang="en-US" sz="1000" b="1" i="0" u="none" strike="noStrike" dirty="0">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c>
                  <a:txBody>
                    <a:bodyPr/>
                    <a:lstStyle/>
                    <a:p>
                      <a:pPr algn="l" fontAlgn="b"/>
                      <a:r>
                        <a:rPr lang="sk-SK" sz="600" b="1" i="0" u="none" strike="noStrike" dirty="0">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600" b="1"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600" b="1"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600" b="1"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600" b="1"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endParaRPr lang="sk-SK" sz="600" b="1" i="0" u="none" strike="noStrike" dirty="0">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105574">
                <a:tc>
                  <a:txBody>
                    <a:bodyPr/>
                    <a:lstStyle/>
                    <a:p>
                      <a:pPr algn="ctr" fontAlgn="b"/>
                      <a:endParaRPr lang="en-US" sz="600" b="1" i="0" u="none"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endParaRPr lang="en-US" sz="600" b="1" i="0" u="none"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sk-SK" sz="600" b="1" i="0" u="none" strike="noStrike" dirty="0">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sk-SK" sz="600" b="1"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sk-SK" sz="600" b="1"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sk-SK" sz="600" b="1"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sk-SK" sz="600" b="1"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endParaRPr lang="sk-SK" sz="600" b="1" i="0"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w="6350" cap="flat" cmpd="sng" algn="ctr">
                      <a:solidFill>
                        <a:srgbClr val="000000"/>
                      </a:solidFill>
                      <a:prstDash val="solid"/>
                      <a:round/>
                      <a:headEnd type="none" w="med" len="med"/>
                      <a:tailEnd type="none" w="med" len="med"/>
                    </a:lnB>
                    <a:noFill/>
                  </a:tcPr>
                </a:tc>
              </a:tr>
              <a:tr h="163319">
                <a:tc>
                  <a:txBody>
                    <a:bodyPr/>
                    <a:lstStyle/>
                    <a:p>
                      <a:pPr algn="ctr" fontAlgn="b"/>
                      <a:endParaRPr lang="en-US" sz="600" b="1" i="0" u="none" strike="noStrike">
                        <a:solidFill>
                          <a:schemeClr val="bg1"/>
                        </a:solidFill>
                        <a:effectLst/>
                        <a:latin typeface="Glacial Indifference" charset="0"/>
                        <a:ea typeface="Glacial Indifference" charset="0"/>
                        <a:cs typeface="Glacial Indifference" charset="0"/>
                      </a:endParaRPr>
                    </a:p>
                  </a:txBody>
                  <a:tcPr marL="7411" marR="7411" marT="7411"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600" b="1" i="0" u="none" strike="noStrike" dirty="0">
                          <a:solidFill>
                            <a:schemeClr val="bg1"/>
                          </a:solidFill>
                          <a:effectLst/>
                          <a:latin typeface="Glacial Indifference" charset="0"/>
                          <a:ea typeface="Glacial Indifference" charset="0"/>
                          <a:cs typeface="Glacial Indifference" charset="0"/>
                        </a:rPr>
                        <a:t>FYE June</a:t>
                      </a:r>
                    </a:p>
                  </a:txBody>
                  <a:tcPr marL="7411" marR="7411" marT="7411"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is-IS" sz="600" b="1" i="0" u="none" strike="noStrike" dirty="0">
                          <a:solidFill>
                            <a:schemeClr val="tx1"/>
                          </a:solidFill>
                          <a:effectLst/>
                          <a:latin typeface="Glacial Indifference" charset="0"/>
                          <a:ea typeface="Glacial Indifference" charset="0"/>
                          <a:cs typeface="Glacial Indifference" charset="0"/>
                        </a:rPr>
                        <a:t>FY2019</a:t>
                      </a:r>
                    </a:p>
                  </a:txBody>
                  <a:tcPr marL="7411" marR="7411" marT="7411"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is-IS" sz="600" b="1" i="0" u="none" strike="noStrike" dirty="0">
                          <a:solidFill>
                            <a:schemeClr val="tx1"/>
                          </a:solidFill>
                          <a:effectLst/>
                          <a:latin typeface="Glacial Indifference" charset="0"/>
                          <a:ea typeface="Glacial Indifference" charset="0"/>
                          <a:cs typeface="Glacial Indifference" charset="0"/>
                        </a:rPr>
                        <a:t>FY2020</a:t>
                      </a:r>
                    </a:p>
                  </a:txBody>
                  <a:tcPr marL="7411" marR="7411" marT="7411"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600" b="1" i="0" u="none" strike="noStrike">
                          <a:solidFill>
                            <a:schemeClr val="tx1"/>
                          </a:solidFill>
                          <a:effectLst/>
                          <a:latin typeface="Glacial Indifference" charset="0"/>
                          <a:ea typeface="Glacial Indifference" charset="0"/>
                          <a:cs typeface="Glacial Indifference" charset="0"/>
                        </a:rPr>
                        <a:t>FY2021</a:t>
                      </a:r>
                    </a:p>
                  </a:txBody>
                  <a:tcPr marL="7411" marR="7411" marT="7411"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is-IS" sz="600" b="1" i="0" u="none" strike="noStrike" dirty="0">
                          <a:solidFill>
                            <a:schemeClr val="tx1"/>
                          </a:solidFill>
                          <a:effectLst/>
                          <a:latin typeface="Glacial Indifference" charset="0"/>
                          <a:ea typeface="Glacial Indifference" charset="0"/>
                          <a:cs typeface="Glacial Indifference" charset="0"/>
                        </a:rPr>
                        <a:t>FY2022</a:t>
                      </a:r>
                    </a:p>
                  </a:txBody>
                  <a:tcPr marL="7411" marR="7411" marT="7411"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is-IS" sz="600" b="1" i="0" u="none" strike="noStrike" dirty="0">
                          <a:solidFill>
                            <a:schemeClr val="tx1"/>
                          </a:solidFill>
                          <a:effectLst/>
                          <a:latin typeface="Glacial Indifference" charset="0"/>
                          <a:ea typeface="Glacial Indifference" charset="0"/>
                          <a:cs typeface="Glacial Indifference" charset="0"/>
                        </a:rPr>
                        <a:t>FY2023</a:t>
                      </a:r>
                    </a:p>
                  </a:txBody>
                  <a:tcPr marL="7411" marR="7411" marT="7411"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endParaRPr lang="is-IS" sz="600" b="1" i="0" u="none" strike="noStrike" dirty="0">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112613">
                <a:tc>
                  <a:txBody>
                    <a:bodyPr/>
                    <a:lstStyle/>
                    <a:p>
                      <a:pPr algn="l" fontAlgn="b"/>
                      <a:endParaRPr lang="en-US" sz="700" b="0" i="0" u="none"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en-US" sz="700" b="0" i="0" u="none" strike="noStrike" dirty="0">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sk-SK" sz="700" b="0" i="0"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w="6350" cap="flat" cmpd="sng" algn="ctr">
                      <a:solidFill>
                        <a:srgbClr val="000000"/>
                      </a:solidFill>
                      <a:prstDash val="solid"/>
                      <a:round/>
                      <a:headEnd type="none" w="med" len="med"/>
                      <a:tailEnd type="none" w="med" len="med"/>
                    </a:lnT>
                    <a:lnB>
                      <a:noFill/>
                    </a:lnB>
                    <a:noFill/>
                  </a:tcPr>
                </a:tc>
              </a:tr>
              <a:tr h="124400">
                <a:tc>
                  <a:txBody>
                    <a:bodyPr/>
                    <a:lstStyle/>
                    <a:p>
                      <a:pPr algn="l" fontAlgn="b"/>
                      <a:endParaRPr lang="en-US" sz="700" b="1" i="0" u="none"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c>
                  <a:txBody>
                    <a:bodyPr/>
                    <a:lstStyle/>
                    <a:p>
                      <a:pPr algn="l" fontAlgn="b"/>
                      <a:r>
                        <a:rPr lang="en-US" sz="700" b="1" i="0" u="none" strike="noStrike" dirty="0">
                          <a:solidFill>
                            <a:schemeClr val="bg1"/>
                          </a:solidFill>
                          <a:effectLst/>
                          <a:latin typeface="Glacial Indifference" charset="0"/>
                          <a:ea typeface="Glacial Indifference" charset="0"/>
                          <a:cs typeface="Glacial Indifference" charset="0"/>
                        </a:rPr>
                        <a:t>Revenue</a:t>
                      </a:r>
                    </a:p>
                  </a:txBody>
                  <a:tcPr marL="7411" marR="7411" marT="7411" marB="0" anchor="b">
                    <a:lnL>
                      <a:noFill/>
                    </a:lnL>
                    <a:lnR>
                      <a:noFill/>
                    </a:lnR>
                    <a:lnT>
                      <a:noFill/>
                    </a:lnT>
                    <a:lnB>
                      <a:noFill/>
                    </a:lnB>
                    <a:noFill/>
                  </a:tcPr>
                </a:tc>
                <a:tc>
                  <a:txBody>
                    <a:bodyPr/>
                    <a:lstStyle/>
                    <a:p>
                      <a:pPr algn="r" fontAlgn="b"/>
                      <a:r>
                        <a:rPr lang="en-US" sz="700" b="1" i="0" u="none" strike="noStrike">
                          <a:solidFill>
                            <a:srgbClr val="000000"/>
                          </a:solidFill>
                          <a:effectLst/>
                          <a:latin typeface="Glacial Indifference" charset="0"/>
                          <a:ea typeface="Glacial Indifference" charset="0"/>
                          <a:cs typeface="Glacial Indifference" charset="0"/>
                        </a:rPr>
                        <a:t>$283,686</a:t>
                      </a:r>
                    </a:p>
                  </a:txBody>
                  <a:tcPr marL="7411" marR="7411" marT="7411" marB="0" anchor="b">
                    <a:lnL>
                      <a:noFill/>
                    </a:lnL>
                    <a:lnR>
                      <a:noFill/>
                    </a:lnR>
                    <a:lnT>
                      <a:noFill/>
                    </a:lnT>
                    <a:lnB>
                      <a:noFill/>
                    </a:lnB>
                    <a:noFill/>
                  </a:tcPr>
                </a:tc>
                <a:tc>
                  <a:txBody>
                    <a:bodyPr/>
                    <a:lstStyle/>
                    <a:p>
                      <a:pPr algn="r" fontAlgn="b"/>
                      <a:r>
                        <a:rPr lang="en-US" sz="700" b="1" i="0" u="none" strike="noStrike" dirty="0">
                          <a:solidFill>
                            <a:srgbClr val="000000"/>
                          </a:solidFill>
                          <a:effectLst/>
                          <a:latin typeface="Glacial Indifference" charset="0"/>
                          <a:ea typeface="Glacial Indifference" charset="0"/>
                          <a:cs typeface="Glacial Indifference" charset="0"/>
                        </a:rPr>
                        <a:t>$1,451,549</a:t>
                      </a:r>
                    </a:p>
                  </a:txBody>
                  <a:tcPr marL="7411" marR="7411" marT="7411" marB="0" anchor="b">
                    <a:lnL>
                      <a:noFill/>
                    </a:lnL>
                    <a:lnR>
                      <a:noFill/>
                    </a:lnR>
                    <a:lnT>
                      <a:noFill/>
                    </a:lnT>
                    <a:lnB>
                      <a:noFill/>
                    </a:lnB>
                    <a:noFill/>
                  </a:tcPr>
                </a:tc>
                <a:tc>
                  <a:txBody>
                    <a:bodyPr/>
                    <a:lstStyle/>
                    <a:p>
                      <a:pPr algn="r" fontAlgn="b"/>
                      <a:r>
                        <a:rPr lang="en-US" sz="700" b="1" i="0" u="none" strike="noStrike">
                          <a:solidFill>
                            <a:srgbClr val="000000"/>
                          </a:solidFill>
                          <a:effectLst/>
                          <a:latin typeface="Glacial Indifference" charset="0"/>
                          <a:ea typeface="Glacial Indifference" charset="0"/>
                          <a:cs typeface="Glacial Indifference" charset="0"/>
                        </a:rPr>
                        <a:t>$5,029,293</a:t>
                      </a:r>
                    </a:p>
                  </a:txBody>
                  <a:tcPr marL="7411" marR="7411" marT="7411" marB="0" anchor="b">
                    <a:lnL>
                      <a:noFill/>
                    </a:lnL>
                    <a:lnR>
                      <a:noFill/>
                    </a:lnR>
                    <a:lnT>
                      <a:noFill/>
                    </a:lnT>
                    <a:lnB>
                      <a:noFill/>
                    </a:lnB>
                    <a:noFill/>
                  </a:tcPr>
                </a:tc>
                <a:tc>
                  <a:txBody>
                    <a:bodyPr/>
                    <a:lstStyle/>
                    <a:p>
                      <a:pPr algn="r" fontAlgn="b"/>
                      <a:r>
                        <a:rPr lang="en-US" sz="700" b="1" i="0" u="none" strike="noStrike">
                          <a:solidFill>
                            <a:srgbClr val="000000"/>
                          </a:solidFill>
                          <a:effectLst/>
                          <a:latin typeface="Glacial Indifference" charset="0"/>
                          <a:ea typeface="Glacial Indifference" charset="0"/>
                          <a:cs typeface="Glacial Indifference" charset="0"/>
                        </a:rPr>
                        <a:t>$10,967,885</a:t>
                      </a:r>
                    </a:p>
                  </a:txBody>
                  <a:tcPr marL="7411" marR="7411" marT="7411" marB="0" anchor="b">
                    <a:lnL>
                      <a:noFill/>
                    </a:lnL>
                    <a:lnR>
                      <a:noFill/>
                    </a:lnR>
                    <a:lnT>
                      <a:noFill/>
                    </a:lnT>
                    <a:lnB>
                      <a:noFill/>
                    </a:lnB>
                    <a:noFill/>
                  </a:tcPr>
                </a:tc>
                <a:tc>
                  <a:txBody>
                    <a:bodyPr/>
                    <a:lstStyle/>
                    <a:p>
                      <a:pPr algn="r" fontAlgn="b"/>
                      <a:r>
                        <a:rPr lang="en-US" sz="700" b="1" i="0" u="none" strike="noStrike">
                          <a:solidFill>
                            <a:srgbClr val="000000"/>
                          </a:solidFill>
                          <a:effectLst/>
                          <a:latin typeface="Glacial Indifference" charset="0"/>
                          <a:ea typeface="Glacial Indifference" charset="0"/>
                          <a:cs typeface="Glacial Indifference" charset="0"/>
                        </a:rPr>
                        <a:t>$20,778,342</a:t>
                      </a:r>
                    </a:p>
                  </a:txBody>
                  <a:tcPr marL="7411" marR="7411" marT="7411" marB="0" anchor="b">
                    <a:lnL>
                      <a:noFill/>
                    </a:lnL>
                    <a:lnR>
                      <a:noFill/>
                    </a:lnR>
                    <a:lnT>
                      <a:noFill/>
                    </a:lnT>
                    <a:lnB>
                      <a:noFill/>
                    </a:lnB>
                    <a:noFill/>
                  </a:tcPr>
                </a:tc>
                <a:tc>
                  <a:txBody>
                    <a:bodyPr/>
                    <a:lstStyle/>
                    <a:p>
                      <a:pPr algn="r" fontAlgn="b"/>
                      <a:endParaRPr lang="en-US" sz="700" b="1" i="0"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124400">
                <a:tc>
                  <a:txBody>
                    <a:bodyPr/>
                    <a:lstStyle/>
                    <a:p>
                      <a:pPr algn="l" fontAlgn="b"/>
                      <a:endParaRPr lang="en-US" sz="700" b="0" i="1" u="none" strike="noStrike">
                        <a:solidFill>
                          <a:schemeClr val="bg1"/>
                        </a:solidFill>
                        <a:effectLst/>
                        <a:latin typeface="Glacial Indifference" charset="0"/>
                        <a:ea typeface="Glacial Indifference" charset="0"/>
                        <a:cs typeface="Glacial Indifference" charset="0"/>
                      </a:endParaRPr>
                    </a:p>
                  </a:txBody>
                  <a:tcPr marL="44464" marR="7411" marT="7411" marB="0" anchor="b">
                    <a:lnL>
                      <a:noFill/>
                    </a:lnL>
                    <a:lnR>
                      <a:noFill/>
                    </a:lnR>
                    <a:lnT>
                      <a:noFill/>
                    </a:lnT>
                    <a:lnB>
                      <a:noFill/>
                    </a:lnB>
                    <a:noFill/>
                  </a:tcPr>
                </a:tc>
                <a:tc>
                  <a:txBody>
                    <a:bodyPr/>
                    <a:lstStyle/>
                    <a:p>
                      <a:pPr algn="l" fontAlgn="b"/>
                      <a:r>
                        <a:rPr lang="en-US" sz="700" b="0" i="1" u="none" strike="noStrike">
                          <a:solidFill>
                            <a:schemeClr val="bg1"/>
                          </a:solidFill>
                          <a:effectLst/>
                          <a:latin typeface="Glacial Indifference" charset="0"/>
                          <a:ea typeface="Glacial Indifference" charset="0"/>
                          <a:cs typeface="Glacial Indifference" charset="0"/>
                        </a:rPr>
                        <a:t>Yr/Yr Growth</a:t>
                      </a:r>
                    </a:p>
                  </a:txBody>
                  <a:tcPr marL="44464" marR="7411" marT="7411" marB="0" anchor="b">
                    <a:lnL>
                      <a:noFill/>
                    </a:lnL>
                    <a:lnR>
                      <a:noFill/>
                    </a:lnR>
                    <a:lnT>
                      <a:noFill/>
                    </a:lnT>
                    <a:lnB>
                      <a:noFill/>
                    </a:lnB>
                    <a:noFill/>
                  </a:tcPr>
                </a:tc>
                <a:tc>
                  <a:txBody>
                    <a:bodyPr/>
                    <a:lstStyle/>
                    <a:p>
                      <a:pPr algn="l" fontAlgn="b"/>
                      <a:r>
                        <a:rPr lang="sk-SK" sz="700" b="0" i="1"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r" fontAlgn="b"/>
                      <a:r>
                        <a:rPr lang="is-IS" sz="700" b="0" i="1" u="none" strike="noStrike">
                          <a:solidFill>
                            <a:srgbClr val="000000"/>
                          </a:solidFill>
                          <a:effectLst/>
                          <a:latin typeface="Glacial Indifference" charset="0"/>
                          <a:ea typeface="Glacial Indifference" charset="0"/>
                          <a:cs typeface="Glacial Indifference" charset="0"/>
                        </a:rPr>
                        <a:t>412%</a:t>
                      </a:r>
                    </a:p>
                  </a:txBody>
                  <a:tcPr marL="7411" marR="7411" marT="7411" marB="0" anchor="b">
                    <a:lnL>
                      <a:noFill/>
                    </a:lnL>
                    <a:lnR>
                      <a:noFill/>
                    </a:lnR>
                    <a:lnT>
                      <a:noFill/>
                    </a:lnT>
                    <a:lnB>
                      <a:noFill/>
                    </a:lnB>
                    <a:noFill/>
                  </a:tcPr>
                </a:tc>
                <a:tc>
                  <a:txBody>
                    <a:bodyPr/>
                    <a:lstStyle/>
                    <a:p>
                      <a:pPr algn="r" fontAlgn="b"/>
                      <a:r>
                        <a:rPr lang="is-IS" sz="700" b="0" i="1" u="none" strike="noStrike">
                          <a:solidFill>
                            <a:srgbClr val="000000"/>
                          </a:solidFill>
                          <a:effectLst/>
                          <a:latin typeface="Glacial Indifference" charset="0"/>
                          <a:ea typeface="Glacial Indifference" charset="0"/>
                          <a:cs typeface="Glacial Indifference" charset="0"/>
                        </a:rPr>
                        <a:t>246%</a:t>
                      </a:r>
                    </a:p>
                  </a:txBody>
                  <a:tcPr marL="7411" marR="7411" marT="7411" marB="0" anchor="b">
                    <a:lnL>
                      <a:noFill/>
                    </a:lnL>
                    <a:lnR>
                      <a:noFill/>
                    </a:lnR>
                    <a:lnT>
                      <a:noFill/>
                    </a:lnT>
                    <a:lnB>
                      <a:noFill/>
                    </a:lnB>
                    <a:noFill/>
                  </a:tcPr>
                </a:tc>
                <a:tc>
                  <a:txBody>
                    <a:bodyPr/>
                    <a:lstStyle/>
                    <a:p>
                      <a:pPr algn="r" fontAlgn="b"/>
                      <a:r>
                        <a:rPr lang="is-IS" sz="700" b="0" i="1" u="none" strike="noStrike">
                          <a:solidFill>
                            <a:srgbClr val="000000"/>
                          </a:solidFill>
                          <a:effectLst/>
                          <a:latin typeface="Glacial Indifference" charset="0"/>
                          <a:ea typeface="Glacial Indifference" charset="0"/>
                          <a:cs typeface="Glacial Indifference" charset="0"/>
                        </a:rPr>
                        <a:t>118%</a:t>
                      </a:r>
                    </a:p>
                  </a:txBody>
                  <a:tcPr marL="7411" marR="7411" marT="7411" marB="0" anchor="b">
                    <a:lnL>
                      <a:noFill/>
                    </a:lnL>
                    <a:lnR>
                      <a:noFill/>
                    </a:lnR>
                    <a:lnT>
                      <a:noFill/>
                    </a:lnT>
                    <a:lnB>
                      <a:noFill/>
                    </a:lnB>
                    <a:noFill/>
                  </a:tcPr>
                </a:tc>
                <a:tc>
                  <a:txBody>
                    <a:bodyPr/>
                    <a:lstStyle/>
                    <a:p>
                      <a:pPr algn="r" fontAlgn="b"/>
                      <a:r>
                        <a:rPr lang="it-IT" sz="700" b="0" i="1" u="none" strike="noStrike">
                          <a:solidFill>
                            <a:srgbClr val="000000"/>
                          </a:solidFill>
                          <a:effectLst/>
                          <a:latin typeface="Glacial Indifference" charset="0"/>
                          <a:ea typeface="Glacial Indifference" charset="0"/>
                          <a:cs typeface="Glacial Indifference" charset="0"/>
                        </a:rPr>
                        <a:t>89%</a:t>
                      </a:r>
                    </a:p>
                  </a:txBody>
                  <a:tcPr marL="7411" marR="7411" marT="7411" marB="0" anchor="b">
                    <a:lnL>
                      <a:noFill/>
                    </a:lnL>
                    <a:lnR>
                      <a:noFill/>
                    </a:lnR>
                    <a:lnT>
                      <a:noFill/>
                    </a:lnT>
                    <a:lnB>
                      <a:noFill/>
                    </a:lnB>
                    <a:noFill/>
                  </a:tcPr>
                </a:tc>
                <a:tc>
                  <a:txBody>
                    <a:bodyPr/>
                    <a:lstStyle/>
                    <a:p>
                      <a:pPr algn="r" fontAlgn="b"/>
                      <a:endParaRPr lang="it-IT" sz="700" b="0" i="1"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124400">
                <a:tc>
                  <a:txBody>
                    <a:bodyPr/>
                    <a:lstStyle/>
                    <a:p>
                      <a:pPr algn="l" fontAlgn="b"/>
                      <a:endParaRPr lang="en-US" sz="700" b="0" i="0" u="none"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c>
                  <a:txBody>
                    <a:bodyPr/>
                    <a:lstStyle/>
                    <a:p>
                      <a:pPr algn="l" fontAlgn="b"/>
                      <a:endParaRPr lang="en-US" sz="700" b="0" i="0" u="none"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c>
                  <a:txBody>
                    <a:bodyPr/>
                    <a:lstStyle/>
                    <a:p>
                      <a:pPr algn="l" fontAlgn="b"/>
                      <a:r>
                        <a:rPr lang="sk-SK" sz="700" b="0" i="0" u="none" strike="noStrike" dirty="0">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dirty="0">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endParaRPr lang="sk-SK" sz="700" b="0" i="0"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124400">
                <a:tc>
                  <a:txBody>
                    <a:bodyPr/>
                    <a:lstStyle/>
                    <a:p>
                      <a:pPr algn="l" fontAlgn="b"/>
                      <a:endParaRPr lang="en-US" sz="700" b="1" i="0" u="sng"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c>
                  <a:txBody>
                    <a:bodyPr/>
                    <a:lstStyle/>
                    <a:p>
                      <a:pPr algn="l" fontAlgn="b"/>
                      <a:r>
                        <a:rPr lang="en-US" sz="700" b="1" i="0" u="sng" strike="noStrike">
                          <a:solidFill>
                            <a:schemeClr val="bg1"/>
                          </a:solidFill>
                          <a:effectLst/>
                          <a:latin typeface="Glacial Indifference" charset="0"/>
                          <a:ea typeface="Glacial Indifference" charset="0"/>
                          <a:cs typeface="Glacial Indifference" charset="0"/>
                        </a:rPr>
                        <a:t>Variable Costs</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endParaRPr lang="sk-SK" sz="700" b="0" i="0"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124400">
                <a:tc>
                  <a:txBody>
                    <a:bodyPr/>
                    <a:lstStyle/>
                    <a:p>
                      <a:pPr algn="l" fontAlgn="b"/>
                      <a:endParaRPr lang="en-US" sz="700" b="0" i="0" u="none"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c>
                  <a:txBody>
                    <a:bodyPr/>
                    <a:lstStyle/>
                    <a:p>
                      <a:pPr algn="l" fontAlgn="b"/>
                      <a:r>
                        <a:rPr lang="en-US" sz="700" b="0" i="0" u="none" strike="noStrike" dirty="0">
                          <a:solidFill>
                            <a:schemeClr val="bg1"/>
                          </a:solidFill>
                          <a:effectLst/>
                          <a:latin typeface="Glacial Indifference" charset="0"/>
                          <a:ea typeface="Glacial Indifference" charset="0"/>
                          <a:cs typeface="Glacial Indifference" charset="0"/>
                        </a:rPr>
                        <a:t>Installation Expenses</a:t>
                      </a:r>
                    </a:p>
                  </a:txBody>
                  <a:tcPr marL="7411" marR="7411" marT="7411" marB="0" anchor="b">
                    <a:lnL>
                      <a:noFill/>
                    </a:lnL>
                    <a:lnR>
                      <a:noFill/>
                    </a:lnR>
                    <a:lnT>
                      <a:noFill/>
                    </a:lnT>
                    <a:lnB>
                      <a:noFill/>
                    </a:lnB>
                    <a:noFill/>
                  </a:tcPr>
                </a:tc>
                <a:tc>
                  <a:txBody>
                    <a:bodyPr/>
                    <a:lstStyle/>
                    <a:p>
                      <a:pPr algn="r" fontAlgn="b"/>
                      <a:r>
                        <a:rPr lang="en-US" sz="700" b="0" i="0" u="none" strike="noStrike">
                          <a:solidFill>
                            <a:srgbClr val="000000"/>
                          </a:solidFill>
                          <a:effectLst/>
                          <a:latin typeface="Glacial Indifference" charset="0"/>
                          <a:ea typeface="Glacial Indifference" charset="0"/>
                          <a:cs typeface="Glacial Indifference" charset="0"/>
                        </a:rPr>
                        <a:t>24,000</a:t>
                      </a:r>
                    </a:p>
                  </a:txBody>
                  <a:tcPr marL="7411" marR="7411" marT="7411" marB="0" anchor="b">
                    <a:lnL>
                      <a:noFill/>
                    </a:lnL>
                    <a:lnR>
                      <a:noFill/>
                    </a:lnR>
                    <a:lnT>
                      <a:noFill/>
                    </a:lnT>
                    <a:lnB>
                      <a:noFill/>
                    </a:lnB>
                    <a:noFill/>
                  </a:tcPr>
                </a:tc>
                <a:tc>
                  <a:txBody>
                    <a:bodyPr/>
                    <a:lstStyle/>
                    <a:p>
                      <a:pPr algn="r" fontAlgn="b"/>
                      <a:r>
                        <a:rPr lang="en-US" sz="700" b="0" i="0" u="none" strike="noStrike">
                          <a:solidFill>
                            <a:srgbClr val="000000"/>
                          </a:solidFill>
                          <a:effectLst/>
                          <a:latin typeface="Glacial Indifference" charset="0"/>
                          <a:ea typeface="Glacial Indifference" charset="0"/>
                          <a:cs typeface="Glacial Indifference" charset="0"/>
                        </a:rPr>
                        <a:t>60,000</a:t>
                      </a:r>
                    </a:p>
                  </a:txBody>
                  <a:tcPr marL="7411" marR="7411" marT="7411" marB="0" anchor="b">
                    <a:lnL>
                      <a:noFill/>
                    </a:lnL>
                    <a:lnR>
                      <a:noFill/>
                    </a:lnR>
                    <a:lnT>
                      <a:noFill/>
                    </a:lnT>
                    <a:lnB>
                      <a:noFill/>
                    </a:lnB>
                    <a:noFill/>
                  </a:tcPr>
                </a:tc>
                <a:tc>
                  <a:txBody>
                    <a:bodyPr/>
                    <a:lstStyle/>
                    <a:p>
                      <a:pPr algn="r" fontAlgn="b"/>
                      <a:r>
                        <a:rPr lang="en-US" sz="700" b="0" i="0" u="none" strike="noStrike" dirty="0">
                          <a:solidFill>
                            <a:srgbClr val="000000"/>
                          </a:solidFill>
                          <a:effectLst/>
                          <a:latin typeface="Glacial Indifference" charset="0"/>
                          <a:ea typeface="Glacial Indifference" charset="0"/>
                          <a:cs typeface="Glacial Indifference" charset="0"/>
                        </a:rPr>
                        <a:t>120,000</a:t>
                      </a:r>
                    </a:p>
                  </a:txBody>
                  <a:tcPr marL="7411" marR="7411" marT="7411" marB="0" anchor="b">
                    <a:lnL>
                      <a:noFill/>
                    </a:lnL>
                    <a:lnR>
                      <a:noFill/>
                    </a:lnR>
                    <a:lnT>
                      <a:noFill/>
                    </a:lnT>
                    <a:lnB>
                      <a:noFill/>
                    </a:lnB>
                    <a:noFill/>
                  </a:tcPr>
                </a:tc>
                <a:tc>
                  <a:txBody>
                    <a:bodyPr/>
                    <a:lstStyle/>
                    <a:p>
                      <a:pPr algn="r" fontAlgn="b"/>
                      <a:r>
                        <a:rPr lang="en-US" sz="700" b="0" i="0" u="none" strike="noStrike" dirty="0">
                          <a:solidFill>
                            <a:srgbClr val="000000"/>
                          </a:solidFill>
                          <a:effectLst/>
                          <a:latin typeface="Glacial Indifference" charset="0"/>
                          <a:ea typeface="Glacial Indifference" charset="0"/>
                          <a:cs typeface="Glacial Indifference" charset="0"/>
                        </a:rPr>
                        <a:t>180,000</a:t>
                      </a:r>
                    </a:p>
                  </a:txBody>
                  <a:tcPr marL="7411" marR="7411" marT="7411" marB="0" anchor="b">
                    <a:lnL>
                      <a:noFill/>
                    </a:lnL>
                    <a:lnR>
                      <a:noFill/>
                    </a:lnR>
                    <a:lnT>
                      <a:noFill/>
                    </a:lnT>
                    <a:lnB>
                      <a:noFill/>
                    </a:lnB>
                    <a:noFill/>
                  </a:tcPr>
                </a:tc>
                <a:tc>
                  <a:txBody>
                    <a:bodyPr/>
                    <a:lstStyle/>
                    <a:p>
                      <a:pPr algn="r" fontAlgn="b"/>
                      <a:r>
                        <a:rPr lang="en-US" sz="700" b="0" i="0" u="none" strike="noStrike">
                          <a:solidFill>
                            <a:srgbClr val="000000"/>
                          </a:solidFill>
                          <a:effectLst/>
                          <a:latin typeface="Glacial Indifference" charset="0"/>
                          <a:ea typeface="Glacial Indifference" charset="0"/>
                          <a:cs typeface="Glacial Indifference" charset="0"/>
                        </a:rPr>
                        <a:t>240,000</a:t>
                      </a:r>
                    </a:p>
                  </a:txBody>
                  <a:tcPr marL="7411" marR="7411" marT="7411" marB="0" anchor="b">
                    <a:lnL>
                      <a:noFill/>
                    </a:lnL>
                    <a:lnR>
                      <a:noFill/>
                    </a:lnR>
                    <a:lnT>
                      <a:noFill/>
                    </a:lnT>
                    <a:lnB>
                      <a:noFill/>
                    </a:lnB>
                    <a:noFill/>
                  </a:tcPr>
                </a:tc>
                <a:tc>
                  <a:txBody>
                    <a:bodyPr/>
                    <a:lstStyle/>
                    <a:p>
                      <a:pPr algn="r" fontAlgn="b"/>
                      <a:endParaRPr lang="en-US" sz="700" b="0" i="0"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124400">
                <a:tc>
                  <a:txBody>
                    <a:bodyPr/>
                    <a:lstStyle/>
                    <a:p>
                      <a:pPr algn="l" fontAlgn="b"/>
                      <a:endParaRPr lang="en-US" sz="700" b="0" i="0" u="none"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c>
                  <a:txBody>
                    <a:bodyPr/>
                    <a:lstStyle/>
                    <a:p>
                      <a:pPr algn="l" fontAlgn="b"/>
                      <a:r>
                        <a:rPr lang="en-US" sz="700" b="0" i="0" u="none" strike="noStrike" dirty="0">
                          <a:solidFill>
                            <a:schemeClr val="bg1"/>
                          </a:solidFill>
                          <a:effectLst/>
                          <a:latin typeface="Glacial Indifference" charset="0"/>
                          <a:ea typeface="Glacial Indifference" charset="0"/>
                          <a:cs typeface="Glacial Indifference" charset="0"/>
                        </a:rPr>
                        <a:t>Gym Servicing Expenses</a:t>
                      </a:r>
                    </a:p>
                  </a:txBody>
                  <a:tcPr marL="7411" marR="7411" marT="7411" marB="0" anchor="b">
                    <a:lnL>
                      <a:noFill/>
                    </a:lnL>
                    <a:lnR>
                      <a:noFill/>
                    </a:lnR>
                    <a:lnT>
                      <a:noFill/>
                    </a:lnT>
                    <a:lnB>
                      <a:noFill/>
                    </a:lnB>
                    <a:noFill/>
                  </a:tcPr>
                </a:tc>
                <a:tc>
                  <a:txBody>
                    <a:bodyPr/>
                    <a:lstStyle/>
                    <a:p>
                      <a:pPr algn="r" fontAlgn="b"/>
                      <a:r>
                        <a:rPr lang="en-US" sz="700" b="0" i="0" u="none" strike="noStrike">
                          <a:solidFill>
                            <a:srgbClr val="000000"/>
                          </a:solidFill>
                          <a:effectLst/>
                          <a:latin typeface="Glacial Indifference" charset="0"/>
                          <a:ea typeface="Glacial Indifference" charset="0"/>
                          <a:cs typeface="Glacial Indifference" charset="0"/>
                        </a:rPr>
                        <a:t>58,000</a:t>
                      </a:r>
                    </a:p>
                  </a:txBody>
                  <a:tcPr marL="7411" marR="7411" marT="7411" marB="0" anchor="b">
                    <a:lnL>
                      <a:noFill/>
                    </a:lnL>
                    <a:lnR>
                      <a:noFill/>
                    </a:lnR>
                    <a:lnT>
                      <a:noFill/>
                    </a:lnT>
                    <a:lnB>
                      <a:noFill/>
                    </a:lnB>
                    <a:noFill/>
                  </a:tcPr>
                </a:tc>
                <a:tc>
                  <a:txBody>
                    <a:bodyPr/>
                    <a:lstStyle/>
                    <a:p>
                      <a:pPr algn="r" fontAlgn="b"/>
                      <a:r>
                        <a:rPr lang="is-IS" sz="700" b="0" i="0" u="none" strike="noStrike">
                          <a:solidFill>
                            <a:srgbClr val="000000"/>
                          </a:solidFill>
                          <a:effectLst/>
                          <a:latin typeface="Glacial Indifference" charset="0"/>
                          <a:ea typeface="Glacial Indifference" charset="0"/>
                          <a:cs typeface="Glacial Indifference" charset="0"/>
                        </a:rPr>
                        <a:t>97,200</a:t>
                      </a:r>
                    </a:p>
                  </a:txBody>
                  <a:tcPr marL="7411" marR="7411" marT="7411" marB="0" anchor="b">
                    <a:lnL>
                      <a:noFill/>
                    </a:lnL>
                    <a:lnR>
                      <a:noFill/>
                    </a:lnR>
                    <a:lnT>
                      <a:noFill/>
                    </a:lnT>
                    <a:lnB>
                      <a:noFill/>
                    </a:lnB>
                    <a:noFill/>
                  </a:tcPr>
                </a:tc>
                <a:tc>
                  <a:txBody>
                    <a:bodyPr/>
                    <a:lstStyle/>
                    <a:p>
                      <a:pPr algn="r" fontAlgn="b"/>
                      <a:r>
                        <a:rPr lang="en-US" sz="700" b="0" i="0" u="none" strike="noStrike">
                          <a:solidFill>
                            <a:srgbClr val="000000"/>
                          </a:solidFill>
                          <a:effectLst/>
                          <a:latin typeface="Glacial Indifference" charset="0"/>
                          <a:ea typeface="Glacial Indifference" charset="0"/>
                          <a:cs typeface="Glacial Indifference" charset="0"/>
                        </a:rPr>
                        <a:t>288,000</a:t>
                      </a:r>
                    </a:p>
                  </a:txBody>
                  <a:tcPr marL="7411" marR="7411" marT="7411" marB="0" anchor="b">
                    <a:lnL>
                      <a:noFill/>
                    </a:lnL>
                    <a:lnR>
                      <a:noFill/>
                    </a:lnR>
                    <a:lnT>
                      <a:noFill/>
                    </a:lnT>
                    <a:lnB>
                      <a:noFill/>
                    </a:lnB>
                    <a:noFill/>
                  </a:tcPr>
                </a:tc>
                <a:tc>
                  <a:txBody>
                    <a:bodyPr/>
                    <a:lstStyle/>
                    <a:p>
                      <a:pPr algn="r" fontAlgn="b"/>
                      <a:r>
                        <a:rPr lang="cs-CZ" sz="700" b="0" i="0" u="none" strike="noStrike">
                          <a:solidFill>
                            <a:srgbClr val="000000"/>
                          </a:solidFill>
                          <a:effectLst/>
                          <a:latin typeface="Glacial Indifference" charset="0"/>
                          <a:ea typeface="Glacial Indifference" charset="0"/>
                          <a:cs typeface="Glacial Indifference" charset="0"/>
                        </a:rPr>
                        <a:t>646,800</a:t>
                      </a:r>
                    </a:p>
                  </a:txBody>
                  <a:tcPr marL="7411" marR="7411" marT="7411" marB="0" anchor="b">
                    <a:lnL>
                      <a:noFill/>
                    </a:lnL>
                    <a:lnR>
                      <a:noFill/>
                    </a:lnR>
                    <a:lnT>
                      <a:noFill/>
                    </a:lnT>
                    <a:lnB>
                      <a:noFill/>
                    </a:lnB>
                    <a:noFill/>
                  </a:tcPr>
                </a:tc>
                <a:tc>
                  <a:txBody>
                    <a:bodyPr/>
                    <a:lstStyle/>
                    <a:p>
                      <a:pPr algn="r" fontAlgn="b"/>
                      <a:r>
                        <a:rPr lang="is-IS" sz="700" b="0" i="0" u="none" strike="noStrike">
                          <a:solidFill>
                            <a:srgbClr val="000000"/>
                          </a:solidFill>
                          <a:effectLst/>
                          <a:latin typeface="Glacial Indifference" charset="0"/>
                          <a:ea typeface="Glacial Indifference" charset="0"/>
                          <a:cs typeface="Glacial Indifference" charset="0"/>
                        </a:rPr>
                        <a:t>1,209,600</a:t>
                      </a:r>
                    </a:p>
                  </a:txBody>
                  <a:tcPr marL="7411" marR="7411" marT="7411" marB="0" anchor="b">
                    <a:lnL>
                      <a:noFill/>
                    </a:lnL>
                    <a:lnR>
                      <a:noFill/>
                    </a:lnR>
                    <a:lnT>
                      <a:noFill/>
                    </a:lnT>
                    <a:lnB>
                      <a:noFill/>
                    </a:lnB>
                    <a:noFill/>
                  </a:tcPr>
                </a:tc>
                <a:tc>
                  <a:txBody>
                    <a:bodyPr/>
                    <a:lstStyle/>
                    <a:p>
                      <a:pPr algn="r" fontAlgn="b"/>
                      <a:endParaRPr lang="is-IS" sz="700" b="0" i="0"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124400">
                <a:tc>
                  <a:txBody>
                    <a:bodyPr/>
                    <a:lstStyle/>
                    <a:p>
                      <a:pPr algn="l" fontAlgn="b"/>
                      <a:endParaRPr lang="en-US" sz="700" b="0" i="0" u="sng"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c>
                  <a:txBody>
                    <a:bodyPr/>
                    <a:lstStyle/>
                    <a:p>
                      <a:pPr algn="l" fontAlgn="b"/>
                      <a:r>
                        <a:rPr lang="en-US" sz="700" b="0" i="0" u="sng" strike="noStrike" dirty="0">
                          <a:solidFill>
                            <a:schemeClr val="bg1"/>
                          </a:solidFill>
                          <a:effectLst/>
                          <a:latin typeface="Glacial Indifference" charset="0"/>
                          <a:ea typeface="Glacial Indifference" charset="0"/>
                          <a:cs typeface="Glacial Indifference" charset="0"/>
                        </a:rPr>
                        <a:t>Credit Card Costs</a:t>
                      </a:r>
                    </a:p>
                  </a:txBody>
                  <a:tcPr marL="7411" marR="7411" marT="7411" marB="0" anchor="b">
                    <a:lnL>
                      <a:noFill/>
                    </a:lnL>
                    <a:lnR>
                      <a:noFill/>
                    </a:lnR>
                    <a:lnT>
                      <a:noFill/>
                    </a:lnT>
                    <a:lnB>
                      <a:noFill/>
                    </a:lnB>
                    <a:noFill/>
                  </a:tcPr>
                </a:tc>
                <a:tc>
                  <a:txBody>
                    <a:bodyPr/>
                    <a:lstStyle/>
                    <a:p>
                      <a:pPr algn="r" fontAlgn="b"/>
                      <a:r>
                        <a:rPr lang="uk-UA" sz="700" b="0" i="0" u="sng" strike="noStrike">
                          <a:solidFill>
                            <a:srgbClr val="000000"/>
                          </a:solidFill>
                          <a:effectLst/>
                          <a:latin typeface="Glacial Indifference" charset="0"/>
                          <a:ea typeface="Glacial Indifference" charset="0"/>
                          <a:cs typeface="Glacial Indifference" charset="0"/>
                        </a:rPr>
                        <a:t>16,517</a:t>
                      </a:r>
                    </a:p>
                  </a:txBody>
                  <a:tcPr marL="7411" marR="7411" marT="7411" marB="0" anchor="b">
                    <a:lnL>
                      <a:noFill/>
                    </a:lnL>
                    <a:lnR>
                      <a:noFill/>
                    </a:lnR>
                    <a:lnT>
                      <a:noFill/>
                    </a:lnT>
                    <a:lnB>
                      <a:noFill/>
                    </a:lnB>
                    <a:noFill/>
                  </a:tcPr>
                </a:tc>
                <a:tc>
                  <a:txBody>
                    <a:bodyPr/>
                    <a:lstStyle/>
                    <a:p>
                      <a:pPr algn="r" fontAlgn="b"/>
                      <a:r>
                        <a:rPr lang="fi-FI" sz="700" b="0" i="0" u="sng" strike="noStrike">
                          <a:solidFill>
                            <a:srgbClr val="000000"/>
                          </a:solidFill>
                          <a:effectLst/>
                          <a:latin typeface="Glacial Indifference" charset="0"/>
                          <a:ea typeface="Glacial Indifference" charset="0"/>
                          <a:cs typeface="Glacial Indifference" charset="0"/>
                        </a:rPr>
                        <a:t>59,785</a:t>
                      </a:r>
                    </a:p>
                  </a:txBody>
                  <a:tcPr marL="7411" marR="7411" marT="7411" marB="0" anchor="b">
                    <a:lnL>
                      <a:noFill/>
                    </a:lnL>
                    <a:lnR>
                      <a:noFill/>
                    </a:lnR>
                    <a:lnT>
                      <a:noFill/>
                    </a:lnT>
                    <a:lnB>
                      <a:noFill/>
                    </a:lnB>
                    <a:noFill/>
                  </a:tcPr>
                </a:tc>
                <a:tc>
                  <a:txBody>
                    <a:bodyPr/>
                    <a:lstStyle/>
                    <a:p>
                      <a:pPr algn="r" fontAlgn="b"/>
                      <a:r>
                        <a:rPr lang="is-IS" sz="700" b="0" i="0" u="sng" strike="noStrike">
                          <a:solidFill>
                            <a:srgbClr val="000000"/>
                          </a:solidFill>
                          <a:effectLst/>
                          <a:latin typeface="Glacial Indifference" charset="0"/>
                          <a:ea typeface="Glacial Indifference" charset="0"/>
                          <a:cs typeface="Glacial Indifference" charset="0"/>
                        </a:rPr>
                        <a:t>168,404</a:t>
                      </a:r>
                    </a:p>
                  </a:txBody>
                  <a:tcPr marL="7411" marR="7411" marT="7411" marB="0" anchor="b">
                    <a:lnL>
                      <a:noFill/>
                    </a:lnL>
                    <a:lnR>
                      <a:noFill/>
                    </a:lnR>
                    <a:lnT>
                      <a:noFill/>
                    </a:lnT>
                    <a:lnB>
                      <a:noFill/>
                    </a:lnB>
                    <a:noFill/>
                  </a:tcPr>
                </a:tc>
                <a:tc>
                  <a:txBody>
                    <a:bodyPr/>
                    <a:lstStyle/>
                    <a:p>
                      <a:pPr algn="r" fontAlgn="b"/>
                      <a:r>
                        <a:rPr lang="is-IS" sz="700" b="0" i="0" u="sng" strike="noStrike">
                          <a:solidFill>
                            <a:srgbClr val="000000"/>
                          </a:solidFill>
                          <a:effectLst/>
                          <a:latin typeface="Glacial Indifference" charset="0"/>
                          <a:ea typeface="Glacial Indifference" charset="0"/>
                          <a:cs typeface="Glacial Indifference" charset="0"/>
                        </a:rPr>
                        <a:t>273,921</a:t>
                      </a:r>
                    </a:p>
                  </a:txBody>
                  <a:tcPr marL="7411" marR="7411" marT="7411" marB="0" anchor="b">
                    <a:lnL>
                      <a:noFill/>
                    </a:lnL>
                    <a:lnR>
                      <a:noFill/>
                    </a:lnR>
                    <a:lnT>
                      <a:noFill/>
                    </a:lnT>
                    <a:lnB>
                      <a:noFill/>
                    </a:lnB>
                    <a:noFill/>
                  </a:tcPr>
                </a:tc>
                <a:tc>
                  <a:txBody>
                    <a:bodyPr/>
                    <a:lstStyle/>
                    <a:p>
                      <a:pPr algn="r" fontAlgn="b"/>
                      <a:r>
                        <a:rPr lang="fi-FI" sz="700" b="0" i="0" u="sng" strike="noStrike">
                          <a:solidFill>
                            <a:srgbClr val="000000"/>
                          </a:solidFill>
                          <a:effectLst/>
                          <a:latin typeface="Glacial Indifference" charset="0"/>
                          <a:ea typeface="Glacial Indifference" charset="0"/>
                          <a:cs typeface="Glacial Indifference" charset="0"/>
                        </a:rPr>
                        <a:t>515,186</a:t>
                      </a:r>
                    </a:p>
                  </a:txBody>
                  <a:tcPr marL="7411" marR="7411" marT="7411" marB="0" anchor="b">
                    <a:lnL>
                      <a:noFill/>
                    </a:lnL>
                    <a:lnR>
                      <a:noFill/>
                    </a:lnR>
                    <a:lnT>
                      <a:noFill/>
                    </a:lnT>
                    <a:lnB>
                      <a:noFill/>
                    </a:lnB>
                    <a:noFill/>
                  </a:tcPr>
                </a:tc>
                <a:tc>
                  <a:txBody>
                    <a:bodyPr/>
                    <a:lstStyle/>
                    <a:p>
                      <a:pPr algn="r" fontAlgn="b"/>
                      <a:endParaRPr lang="fi-FI" sz="700" b="0" i="0" u="sng"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124400">
                <a:tc>
                  <a:txBody>
                    <a:bodyPr/>
                    <a:lstStyle/>
                    <a:p>
                      <a:pPr algn="l" fontAlgn="b"/>
                      <a:endParaRPr lang="en-US" sz="700" b="1" i="0" u="none"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c>
                  <a:txBody>
                    <a:bodyPr/>
                    <a:lstStyle/>
                    <a:p>
                      <a:pPr algn="l" fontAlgn="b"/>
                      <a:r>
                        <a:rPr lang="en-US" sz="700" b="1" i="0" u="none" strike="noStrike">
                          <a:solidFill>
                            <a:schemeClr val="bg1"/>
                          </a:solidFill>
                          <a:effectLst/>
                          <a:latin typeface="Glacial Indifference" charset="0"/>
                          <a:ea typeface="Glacial Indifference" charset="0"/>
                          <a:cs typeface="Glacial Indifference" charset="0"/>
                        </a:rPr>
                        <a:t>Total Variable Costs</a:t>
                      </a:r>
                    </a:p>
                  </a:txBody>
                  <a:tcPr marL="7411" marR="7411" marT="7411" marB="0" anchor="b">
                    <a:lnL>
                      <a:noFill/>
                    </a:lnL>
                    <a:lnR>
                      <a:noFill/>
                    </a:lnR>
                    <a:lnT>
                      <a:noFill/>
                    </a:lnT>
                    <a:lnB>
                      <a:noFill/>
                    </a:lnB>
                    <a:noFill/>
                  </a:tcPr>
                </a:tc>
                <a:tc>
                  <a:txBody>
                    <a:bodyPr/>
                    <a:lstStyle/>
                    <a:p>
                      <a:pPr algn="r" fontAlgn="b"/>
                      <a:r>
                        <a:rPr lang="uk-UA" sz="700" b="1" i="0" u="none" strike="noStrike">
                          <a:solidFill>
                            <a:srgbClr val="000000"/>
                          </a:solidFill>
                          <a:effectLst/>
                          <a:latin typeface="Glacial Indifference" charset="0"/>
                          <a:ea typeface="Glacial Indifference" charset="0"/>
                          <a:cs typeface="Glacial Indifference" charset="0"/>
                        </a:rPr>
                        <a:t>98,517</a:t>
                      </a:r>
                    </a:p>
                  </a:txBody>
                  <a:tcPr marL="7411" marR="7411" marT="7411" marB="0" anchor="b">
                    <a:lnL>
                      <a:noFill/>
                    </a:lnL>
                    <a:lnR>
                      <a:noFill/>
                    </a:lnR>
                    <a:lnT>
                      <a:noFill/>
                    </a:lnT>
                    <a:lnB>
                      <a:noFill/>
                    </a:lnB>
                    <a:noFill/>
                  </a:tcPr>
                </a:tc>
                <a:tc>
                  <a:txBody>
                    <a:bodyPr/>
                    <a:lstStyle/>
                    <a:p>
                      <a:pPr algn="r" fontAlgn="b"/>
                      <a:r>
                        <a:rPr lang="fi-FI" sz="700" b="1" i="0" u="none" strike="noStrike">
                          <a:solidFill>
                            <a:srgbClr val="000000"/>
                          </a:solidFill>
                          <a:effectLst/>
                          <a:latin typeface="Glacial Indifference" charset="0"/>
                          <a:ea typeface="Glacial Indifference" charset="0"/>
                          <a:cs typeface="Glacial Indifference" charset="0"/>
                        </a:rPr>
                        <a:t>216,985</a:t>
                      </a:r>
                    </a:p>
                  </a:txBody>
                  <a:tcPr marL="7411" marR="7411" marT="7411" marB="0" anchor="b">
                    <a:lnL>
                      <a:noFill/>
                    </a:lnL>
                    <a:lnR>
                      <a:noFill/>
                    </a:lnR>
                    <a:lnT>
                      <a:noFill/>
                    </a:lnT>
                    <a:lnB>
                      <a:noFill/>
                    </a:lnB>
                    <a:noFill/>
                  </a:tcPr>
                </a:tc>
                <a:tc>
                  <a:txBody>
                    <a:bodyPr/>
                    <a:lstStyle/>
                    <a:p>
                      <a:pPr algn="r" fontAlgn="b"/>
                      <a:r>
                        <a:rPr lang="is-IS" sz="700" b="1" i="0" u="none" strike="noStrike" dirty="0">
                          <a:solidFill>
                            <a:srgbClr val="000000"/>
                          </a:solidFill>
                          <a:effectLst/>
                          <a:latin typeface="Glacial Indifference" charset="0"/>
                          <a:ea typeface="Glacial Indifference" charset="0"/>
                          <a:cs typeface="Glacial Indifference" charset="0"/>
                        </a:rPr>
                        <a:t>576,404</a:t>
                      </a:r>
                    </a:p>
                  </a:txBody>
                  <a:tcPr marL="7411" marR="7411" marT="7411" marB="0" anchor="b">
                    <a:lnL>
                      <a:noFill/>
                    </a:lnL>
                    <a:lnR>
                      <a:noFill/>
                    </a:lnR>
                    <a:lnT>
                      <a:noFill/>
                    </a:lnT>
                    <a:lnB>
                      <a:noFill/>
                    </a:lnB>
                    <a:noFill/>
                  </a:tcPr>
                </a:tc>
                <a:tc>
                  <a:txBody>
                    <a:bodyPr/>
                    <a:lstStyle/>
                    <a:p>
                      <a:pPr algn="r" fontAlgn="b"/>
                      <a:r>
                        <a:rPr lang="fi-FI" sz="700" b="1" i="0" u="none" strike="noStrike">
                          <a:solidFill>
                            <a:srgbClr val="000000"/>
                          </a:solidFill>
                          <a:effectLst/>
                          <a:latin typeface="Glacial Indifference" charset="0"/>
                          <a:ea typeface="Glacial Indifference" charset="0"/>
                          <a:cs typeface="Glacial Indifference" charset="0"/>
                        </a:rPr>
                        <a:t>1,100,721</a:t>
                      </a:r>
                    </a:p>
                  </a:txBody>
                  <a:tcPr marL="7411" marR="7411" marT="7411" marB="0" anchor="b">
                    <a:lnL>
                      <a:noFill/>
                    </a:lnL>
                    <a:lnR>
                      <a:noFill/>
                    </a:lnR>
                    <a:lnT>
                      <a:noFill/>
                    </a:lnT>
                    <a:lnB>
                      <a:noFill/>
                    </a:lnB>
                    <a:noFill/>
                  </a:tcPr>
                </a:tc>
                <a:tc>
                  <a:txBody>
                    <a:bodyPr/>
                    <a:lstStyle/>
                    <a:p>
                      <a:pPr algn="r" fontAlgn="b"/>
                      <a:r>
                        <a:rPr lang="fi-FI" sz="700" b="1" i="0" u="none" strike="noStrike">
                          <a:solidFill>
                            <a:srgbClr val="000000"/>
                          </a:solidFill>
                          <a:effectLst/>
                          <a:latin typeface="Glacial Indifference" charset="0"/>
                          <a:ea typeface="Glacial Indifference" charset="0"/>
                          <a:cs typeface="Glacial Indifference" charset="0"/>
                        </a:rPr>
                        <a:t>1,964,786</a:t>
                      </a:r>
                    </a:p>
                  </a:txBody>
                  <a:tcPr marL="7411" marR="7411" marT="7411" marB="0" anchor="b">
                    <a:lnL>
                      <a:noFill/>
                    </a:lnL>
                    <a:lnR>
                      <a:noFill/>
                    </a:lnR>
                    <a:lnT>
                      <a:noFill/>
                    </a:lnT>
                    <a:lnB>
                      <a:noFill/>
                    </a:lnB>
                    <a:noFill/>
                  </a:tcPr>
                </a:tc>
                <a:tc>
                  <a:txBody>
                    <a:bodyPr/>
                    <a:lstStyle/>
                    <a:p>
                      <a:pPr algn="r" fontAlgn="b"/>
                      <a:endParaRPr lang="fi-FI" sz="700" b="1" i="0"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124400">
                <a:tc>
                  <a:txBody>
                    <a:bodyPr/>
                    <a:lstStyle/>
                    <a:p>
                      <a:pPr algn="l" fontAlgn="b"/>
                      <a:endParaRPr lang="en-US" sz="700" b="0" i="0" u="none"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c>
                  <a:txBody>
                    <a:bodyPr/>
                    <a:lstStyle/>
                    <a:p>
                      <a:pPr algn="l" fontAlgn="b"/>
                      <a:endParaRPr lang="en-US" sz="700" b="0" i="0" u="none" strike="noStrike" dirty="0">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endParaRPr lang="sk-SK" sz="700" b="0" i="0" u="none" strike="noStrike" dirty="0">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124400">
                <a:tc>
                  <a:txBody>
                    <a:bodyPr/>
                    <a:lstStyle/>
                    <a:p>
                      <a:pPr algn="l" fontAlgn="b"/>
                      <a:endParaRPr lang="en-US" sz="700" b="1" i="0" u="sng"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US" sz="700" b="1" i="0" u="sng" strike="noStrike">
                          <a:solidFill>
                            <a:schemeClr val="bg1"/>
                          </a:solidFill>
                          <a:effectLst/>
                          <a:latin typeface="Glacial Indifference" charset="0"/>
                          <a:ea typeface="Glacial Indifference" charset="0"/>
                          <a:cs typeface="Glacial Indifference" charset="0"/>
                        </a:rPr>
                        <a:t>Fixed Costs</a:t>
                      </a:r>
                    </a:p>
                  </a:txBody>
                  <a:tcPr marL="7411" marR="7411" marT="7411"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endParaRPr lang="sk-SK" sz="700" b="0" i="0"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124400">
                <a:tc>
                  <a:txBody>
                    <a:bodyPr/>
                    <a:lstStyle/>
                    <a:p>
                      <a:pPr algn="l" fontAlgn="b"/>
                      <a:endParaRPr lang="en-US" sz="700" b="0" i="0" u="none"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US" sz="700" b="0" i="0" u="none" strike="noStrike" dirty="0">
                          <a:solidFill>
                            <a:schemeClr val="bg1"/>
                          </a:solidFill>
                          <a:effectLst/>
                          <a:latin typeface="Glacial Indifference" charset="0"/>
                          <a:ea typeface="Glacial Indifference" charset="0"/>
                          <a:cs typeface="Glacial Indifference" charset="0"/>
                        </a:rPr>
                        <a:t>Marketing</a:t>
                      </a:r>
                    </a:p>
                  </a:txBody>
                  <a:tcPr marL="7411" marR="7411" marT="7411" marB="0" anchor="b">
                    <a:lnL>
                      <a:noFill/>
                    </a:lnL>
                    <a:lnR>
                      <a:noFill/>
                    </a:lnR>
                    <a:lnT>
                      <a:noFill/>
                    </a:lnT>
                    <a:lnB>
                      <a:noFill/>
                    </a:lnB>
                    <a:lnTlToBr w="12700" cmpd="sng">
                      <a:noFill/>
                      <a:prstDash val="solid"/>
                    </a:lnTlToBr>
                    <a:lnBlToTr w="12700" cmpd="sng">
                      <a:noFill/>
                      <a:prstDash val="solid"/>
                    </a:lnBlToTr>
                    <a:noFill/>
                  </a:tcPr>
                </a:tc>
                <a:tc>
                  <a:txBody>
                    <a:bodyPr/>
                    <a:lstStyle/>
                    <a:p>
                      <a:pPr algn="r" fontAlgn="b"/>
                      <a:r>
                        <a:rPr lang="en-US" sz="700" b="0" i="0" u="none" strike="noStrike" dirty="0">
                          <a:solidFill>
                            <a:srgbClr val="000000"/>
                          </a:solidFill>
                          <a:effectLst/>
                          <a:latin typeface="Glacial Indifference" charset="0"/>
                          <a:ea typeface="Glacial Indifference" charset="0"/>
                          <a:cs typeface="Glacial Indifference" charset="0"/>
                        </a:rPr>
                        <a:t>137,000</a:t>
                      </a:r>
                    </a:p>
                  </a:txBody>
                  <a:tcPr marL="7411" marR="7411" marT="7411" marB="0" anchor="b">
                    <a:lnL>
                      <a:noFill/>
                    </a:lnL>
                    <a:lnR>
                      <a:noFill/>
                    </a:lnR>
                    <a:lnT>
                      <a:noFill/>
                    </a:lnT>
                    <a:lnB>
                      <a:noFill/>
                    </a:lnB>
                    <a:noFill/>
                  </a:tcPr>
                </a:tc>
                <a:tc>
                  <a:txBody>
                    <a:bodyPr/>
                    <a:lstStyle/>
                    <a:p>
                      <a:pPr algn="r" fontAlgn="b"/>
                      <a:r>
                        <a:rPr lang="is-IS" sz="700" b="0" i="0" u="none" strike="noStrike">
                          <a:solidFill>
                            <a:srgbClr val="000000"/>
                          </a:solidFill>
                          <a:effectLst/>
                          <a:latin typeface="Glacial Indifference" charset="0"/>
                          <a:ea typeface="Glacial Indifference" charset="0"/>
                          <a:cs typeface="Glacial Indifference" charset="0"/>
                        </a:rPr>
                        <a:t>257,050</a:t>
                      </a:r>
                    </a:p>
                  </a:txBody>
                  <a:tcPr marL="7411" marR="7411" marT="7411" marB="0" anchor="b">
                    <a:lnL>
                      <a:noFill/>
                    </a:lnL>
                    <a:lnR>
                      <a:noFill/>
                    </a:lnR>
                    <a:lnT>
                      <a:noFill/>
                    </a:lnT>
                    <a:lnB>
                      <a:noFill/>
                    </a:lnB>
                    <a:noFill/>
                  </a:tcPr>
                </a:tc>
                <a:tc>
                  <a:txBody>
                    <a:bodyPr/>
                    <a:lstStyle/>
                    <a:p>
                      <a:pPr algn="r" fontAlgn="b"/>
                      <a:r>
                        <a:rPr lang="is-IS" sz="700" b="0" i="0" u="none" strike="noStrike">
                          <a:solidFill>
                            <a:srgbClr val="000000"/>
                          </a:solidFill>
                          <a:effectLst/>
                          <a:latin typeface="Glacial Indifference" charset="0"/>
                          <a:ea typeface="Glacial Indifference" charset="0"/>
                          <a:cs typeface="Glacial Indifference" charset="0"/>
                        </a:rPr>
                        <a:t>542,013</a:t>
                      </a:r>
                    </a:p>
                  </a:txBody>
                  <a:tcPr marL="7411" marR="7411" marT="7411" marB="0" anchor="b">
                    <a:lnL>
                      <a:noFill/>
                    </a:lnL>
                    <a:lnR>
                      <a:noFill/>
                    </a:lnR>
                    <a:lnT>
                      <a:noFill/>
                    </a:lnT>
                    <a:lnB>
                      <a:noFill/>
                    </a:lnB>
                    <a:noFill/>
                  </a:tcPr>
                </a:tc>
                <a:tc>
                  <a:txBody>
                    <a:bodyPr/>
                    <a:lstStyle/>
                    <a:p>
                      <a:pPr algn="r" fontAlgn="b"/>
                      <a:r>
                        <a:rPr lang="is-IS" sz="700" b="0" i="0" u="none" strike="noStrike">
                          <a:solidFill>
                            <a:srgbClr val="000000"/>
                          </a:solidFill>
                          <a:effectLst/>
                          <a:latin typeface="Glacial Indifference" charset="0"/>
                          <a:ea typeface="Glacial Indifference" charset="0"/>
                          <a:cs typeface="Glacial Indifference" charset="0"/>
                        </a:rPr>
                        <a:t>1,020,413</a:t>
                      </a:r>
                    </a:p>
                  </a:txBody>
                  <a:tcPr marL="7411" marR="7411" marT="7411" marB="0" anchor="b">
                    <a:lnL>
                      <a:noFill/>
                    </a:lnL>
                    <a:lnR>
                      <a:noFill/>
                    </a:lnR>
                    <a:lnT>
                      <a:noFill/>
                    </a:lnT>
                    <a:lnB>
                      <a:noFill/>
                    </a:lnB>
                    <a:noFill/>
                  </a:tcPr>
                </a:tc>
                <a:tc>
                  <a:txBody>
                    <a:bodyPr/>
                    <a:lstStyle/>
                    <a:p>
                      <a:pPr algn="r" fontAlgn="b"/>
                      <a:r>
                        <a:rPr lang="cs-CZ" sz="700" b="0" i="0" u="none" strike="noStrike">
                          <a:solidFill>
                            <a:srgbClr val="000000"/>
                          </a:solidFill>
                          <a:effectLst/>
                          <a:latin typeface="Glacial Indifference" charset="0"/>
                          <a:ea typeface="Glacial Indifference" charset="0"/>
                          <a:cs typeface="Glacial Indifference" charset="0"/>
                        </a:rPr>
                        <a:t>1,830,448</a:t>
                      </a:r>
                    </a:p>
                  </a:txBody>
                  <a:tcPr marL="7411" marR="7411" marT="7411" marB="0" anchor="b">
                    <a:lnL>
                      <a:noFill/>
                    </a:lnL>
                    <a:lnR>
                      <a:noFill/>
                    </a:lnR>
                    <a:lnT>
                      <a:noFill/>
                    </a:lnT>
                    <a:lnB>
                      <a:noFill/>
                    </a:lnB>
                    <a:noFill/>
                  </a:tcPr>
                </a:tc>
                <a:tc>
                  <a:txBody>
                    <a:bodyPr/>
                    <a:lstStyle/>
                    <a:p>
                      <a:pPr algn="r" fontAlgn="b"/>
                      <a:endParaRPr lang="cs-CZ" sz="700" b="0" i="0"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0">
                <a:tc>
                  <a:txBody>
                    <a:bodyPr/>
                    <a:lstStyle/>
                    <a:p>
                      <a:pPr algn="l" fontAlgn="b"/>
                      <a:endParaRPr lang="en-US" sz="700" b="0" i="0" u="none"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US" sz="700" b="0" i="0" u="none" strike="noStrike" dirty="0">
                          <a:solidFill>
                            <a:schemeClr val="bg1"/>
                          </a:solidFill>
                          <a:effectLst/>
                          <a:latin typeface="Glacial Indifference" charset="0"/>
                          <a:ea typeface="Glacial Indifference" charset="0"/>
                          <a:cs typeface="Glacial Indifference" charset="0"/>
                        </a:rPr>
                        <a:t>Salaries &amp; Benefits</a:t>
                      </a:r>
                    </a:p>
                  </a:txBody>
                  <a:tcPr marL="7411" marR="7411" marT="7411" marB="0" anchor="b">
                    <a:lnL>
                      <a:noFill/>
                    </a:lnL>
                    <a:lnR>
                      <a:noFill/>
                    </a:lnR>
                    <a:lnT>
                      <a:noFill/>
                    </a:lnT>
                    <a:lnB>
                      <a:noFill/>
                    </a:lnB>
                    <a:lnTlToBr w="12700" cmpd="sng">
                      <a:noFill/>
                      <a:prstDash val="solid"/>
                    </a:lnTlToBr>
                    <a:lnBlToTr w="12700" cmpd="sng">
                      <a:noFill/>
                      <a:prstDash val="solid"/>
                    </a:lnBlToTr>
                    <a:noFill/>
                  </a:tcPr>
                </a:tc>
                <a:tc>
                  <a:txBody>
                    <a:bodyPr/>
                    <a:lstStyle/>
                    <a:p>
                      <a:pPr algn="r" fontAlgn="b"/>
                      <a:r>
                        <a:rPr lang="fi-FI" sz="700" b="0" i="0" u="none" strike="noStrike">
                          <a:solidFill>
                            <a:srgbClr val="000000"/>
                          </a:solidFill>
                          <a:effectLst/>
                          <a:latin typeface="Glacial Indifference" charset="0"/>
                          <a:ea typeface="Glacial Indifference" charset="0"/>
                          <a:cs typeface="Glacial Indifference" charset="0"/>
                        </a:rPr>
                        <a:t>235,750</a:t>
                      </a:r>
                    </a:p>
                  </a:txBody>
                  <a:tcPr marL="7411" marR="7411" marT="7411" marB="0" anchor="b">
                    <a:lnL>
                      <a:noFill/>
                    </a:lnL>
                    <a:lnR>
                      <a:noFill/>
                    </a:lnR>
                    <a:lnT>
                      <a:noFill/>
                    </a:lnT>
                    <a:lnB>
                      <a:noFill/>
                    </a:lnB>
                    <a:noFill/>
                  </a:tcPr>
                </a:tc>
                <a:tc>
                  <a:txBody>
                    <a:bodyPr/>
                    <a:lstStyle/>
                    <a:p>
                      <a:pPr algn="r" fontAlgn="b"/>
                      <a:r>
                        <a:rPr lang="it-IT" sz="700" b="0" i="0" u="none" strike="noStrike">
                          <a:solidFill>
                            <a:srgbClr val="000000"/>
                          </a:solidFill>
                          <a:effectLst/>
                          <a:latin typeface="Glacial Indifference" charset="0"/>
                          <a:ea typeface="Glacial Indifference" charset="0"/>
                          <a:cs typeface="Glacial Indifference" charset="0"/>
                        </a:rPr>
                        <a:t>1,681,300</a:t>
                      </a:r>
                    </a:p>
                  </a:txBody>
                  <a:tcPr marL="7411" marR="7411" marT="7411" marB="0" anchor="b">
                    <a:lnL>
                      <a:noFill/>
                    </a:lnL>
                    <a:lnR>
                      <a:noFill/>
                    </a:lnR>
                    <a:lnT>
                      <a:noFill/>
                    </a:lnT>
                    <a:lnB>
                      <a:noFill/>
                    </a:lnB>
                    <a:noFill/>
                  </a:tcPr>
                </a:tc>
                <a:tc>
                  <a:txBody>
                    <a:bodyPr/>
                    <a:lstStyle/>
                    <a:p>
                      <a:pPr algn="r" fontAlgn="b"/>
                      <a:r>
                        <a:rPr lang="cs-CZ" sz="700" b="0" i="0" u="none" strike="noStrike">
                          <a:solidFill>
                            <a:srgbClr val="000000"/>
                          </a:solidFill>
                          <a:effectLst/>
                          <a:latin typeface="Glacial Indifference" charset="0"/>
                          <a:ea typeface="Glacial Indifference" charset="0"/>
                          <a:cs typeface="Glacial Indifference" charset="0"/>
                        </a:rPr>
                        <a:t>3,149,333</a:t>
                      </a:r>
                    </a:p>
                  </a:txBody>
                  <a:tcPr marL="7411" marR="7411" marT="7411" marB="0" anchor="b">
                    <a:lnL>
                      <a:noFill/>
                    </a:lnL>
                    <a:lnR>
                      <a:noFill/>
                    </a:lnR>
                    <a:lnT>
                      <a:noFill/>
                    </a:lnT>
                    <a:lnB>
                      <a:noFill/>
                    </a:lnB>
                    <a:noFill/>
                  </a:tcPr>
                </a:tc>
                <a:tc>
                  <a:txBody>
                    <a:bodyPr/>
                    <a:lstStyle/>
                    <a:p>
                      <a:pPr algn="r" fontAlgn="b"/>
                      <a:r>
                        <a:rPr lang="fi-FI" sz="700" b="0" i="0" u="none" strike="noStrike">
                          <a:solidFill>
                            <a:srgbClr val="000000"/>
                          </a:solidFill>
                          <a:effectLst/>
                          <a:latin typeface="Glacial Indifference" charset="0"/>
                          <a:ea typeface="Glacial Indifference" charset="0"/>
                          <a:cs typeface="Glacial Indifference" charset="0"/>
                        </a:rPr>
                        <a:t>4,968,437</a:t>
                      </a:r>
                    </a:p>
                  </a:txBody>
                  <a:tcPr marL="7411" marR="7411" marT="7411" marB="0" anchor="b">
                    <a:lnL>
                      <a:noFill/>
                    </a:lnL>
                    <a:lnR>
                      <a:noFill/>
                    </a:lnR>
                    <a:lnT>
                      <a:noFill/>
                    </a:lnT>
                    <a:lnB>
                      <a:noFill/>
                    </a:lnB>
                    <a:noFill/>
                  </a:tcPr>
                </a:tc>
                <a:tc>
                  <a:txBody>
                    <a:bodyPr/>
                    <a:lstStyle/>
                    <a:p>
                      <a:pPr algn="r" fontAlgn="b"/>
                      <a:r>
                        <a:rPr lang="is-IS" sz="700" b="0" i="0" u="none" strike="noStrike">
                          <a:solidFill>
                            <a:srgbClr val="000000"/>
                          </a:solidFill>
                          <a:effectLst/>
                          <a:latin typeface="Glacial Indifference" charset="0"/>
                          <a:ea typeface="Glacial Indifference" charset="0"/>
                          <a:cs typeface="Glacial Indifference" charset="0"/>
                        </a:rPr>
                        <a:t>6,995,059</a:t>
                      </a:r>
                    </a:p>
                  </a:txBody>
                  <a:tcPr marL="7411" marR="7411" marT="7411" marB="0" anchor="b">
                    <a:lnL>
                      <a:noFill/>
                    </a:lnL>
                    <a:lnR>
                      <a:noFill/>
                    </a:lnR>
                    <a:lnT>
                      <a:noFill/>
                    </a:lnT>
                    <a:lnB>
                      <a:noFill/>
                    </a:lnB>
                    <a:noFill/>
                  </a:tcPr>
                </a:tc>
                <a:tc>
                  <a:txBody>
                    <a:bodyPr/>
                    <a:lstStyle/>
                    <a:p>
                      <a:pPr algn="r" fontAlgn="b"/>
                      <a:endParaRPr lang="is-IS" sz="700" b="0" i="0"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124400">
                <a:tc>
                  <a:txBody>
                    <a:bodyPr/>
                    <a:lstStyle/>
                    <a:p>
                      <a:pPr algn="l" fontAlgn="b"/>
                      <a:endParaRPr lang="uk-UA" sz="700" b="0" i="0" u="sng"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uk-UA" sz="700" b="0" i="0" u="sng" strike="noStrike" dirty="0">
                          <a:solidFill>
                            <a:schemeClr val="bg1"/>
                          </a:solidFill>
                          <a:effectLst/>
                          <a:latin typeface="Glacial Indifference" charset="0"/>
                          <a:ea typeface="Glacial Indifference" charset="0"/>
                          <a:cs typeface="Glacial Indifference" charset="0"/>
                        </a:rPr>
                        <a:t>G&amp;A</a:t>
                      </a:r>
                    </a:p>
                  </a:txBody>
                  <a:tcPr marL="7411" marR="7411" marT="7411" marB="0" anchor="b">
                    <a:lnL>
                      <a:noFill/>
                    </a:lnL>
                    <a:lnR>
                      <a:noFill/>
                    </a:lnR>
                    <a:lnT>
                      <a:noFill/>
                    </a:lnT>
                    <a:lnB>
                      <a:noFill/>
                    </a:lnB>
                    <a:lnTlToBr w="12700" cmpd="sng">
                      <a:noFill/>
                      <a:prstDash val="solid"/>
                    </a:lnTlToBr>
                    <a:lnBlToTr w="12700" cmpd="sng">
                      <a:noFill/>
                      <a:prstDash val="solid"/>
                    </a:lnBlToTr>
                    <a:noFill/>
                  </a:tcPr>
                </a:tc>
                <a:tc>
                  <a:txBody>
                    <a:bodyPr/>
                    <a:lstStyle/>
                    <a:p>
                      <a:pPr algn="r" fontAlgn="b"/>
                      <a:r>
                        <a:rPr lang="is-IS" sz="700" b="0" i="0" u="sng" strike="noStrike">
                          <a:solidFill>
                            <a:srgbClr val="000000"/>
                          </a:solidFill>
                          <a:effectLst/>
                          <a:latin typeface="Glacial Indifference" charset="0"/>
                          <a:ea typeface="Glacial Indifference" charset="0"/>
                          <a:cs typeface="Glacial Indifference" charset="0"/>
                        </a:rPr>
                        <a:t>69,120</a:t>
                      </a:r>
                    </a:p>
                  </a:txBody>
                  <a:tcPr marL="7411" marR="7411" marT="7411" marB="0" anchor="b">
                    <a:lnL>
                      <a:noFill/>
                    </a:lnL>
                    <a:lnR>
                      <a:noFill/>
                    </a:lnR>
                    <a:lnT>
                      <a:noFill/>
                    </a:lnT>
                    <a:lnB>
                      <a:noFill/>
                    </a:lnB>
                    <a:noFill/>
                  </a:tcPr>
                </a:tc>
                <a:tc>
                  <a:txBody>
                    <a:bodyPr/>
                    <a:lstStyle/>
                    <a:p>
                      <a:pPr algn="r" fontAlgn="b"/>
                      <a:r>
                        <a:rPr lang="is-IS" sz="700" b="0" i="0" u="sng" strike="noStrike">
                          <a:solidFill>
                            <a:srgbClr val="000000"/>
                          </a:solidFill>
                          <a:effectLst/>
                          <a:latin typeface="Glacial Indifference" charset="0"/>
                          <a:ea typeface="Glacial Indifference" charset="0"/>
                          <a:cs typeface="Glacial Indifference" charset="0"/>
                        </a:rPr>
                        <a:t>164,640</a:t>
                      </a:r>
                    </a:p>
                  </a:txBody>
                  <a:tcPr marL="7411" marR="7411" marT="7411" marB="0" anchor="b">
                    <a:lnL>
                      <a:noFill/>
                    </a:lnL>
                    <a:lnR>
                      <a:noFill/>
                    </a:lnR>
                    <a:lnT>
                      <a:noFill/>
                    </a:lnT>
                    <a:lnB>
                      <a:noFill/>
                    </a:lnB>
                    <a:noFill/>
                  </a:tcPr>
                </a:tc>
                <a:tc>
                  <a:txBody>
                    <a:bodyPr/>
                    <a:lstStyle/>
                    <a:p>
                      <a:pPr algn="r" fontAlgn="b"/>
                      <a:r>
                        <a:rPr lang="uk-UA" sz="700" b="0" i="0" u="sng" strike="noStrike">
                          <a:solidFill>
                            <a:srgbClr val="000000"/>
                          </a:solidFill>
                          <a:effectLst/>
                          <a:latin typeface="Glacial Indifference" charset="0"/>
                          <a:ea typeface="Glacial Indifference" charset="0"/>
                          <a:cs typeface="Glacial Indifference" charset="0"/>
                        </a:rPr>
                        <a:t>398,280</a:t>
                      </a:r>
                    </a:p>
                  </a:txBody>
                  <a:tcPr marL="7411" marR="7411" marT="7411" marB="0" anchor="b">
                    <a:lnL>
                      <a:noFill/>
                    </a:lnL>
                    <a:lnR>
                      <a:noFill/>
                    </a:lnR>
                    <a:lnT>
                      <a:noFill/>
                    </a:lnT>
                    <a:lnB>
                      <a:noFill/>
                    </a:lnB>
                    <a:noFill/>
                  </a:tcPr>
                </a:tc>
                <a:tc>
                  <a:txBody>
                    <a:bodyPr/>
                    <a:lstStyle/>
                    <a:p>
                      <a:pPr algn="r" fontAlgn="b"/>
                      <a:r>
                        <a:rPr lang="is-IS" sz="700" b="0" i="0" u="sng" strike="noStrike">
                          <a:solidFill>
                            <a:srgbClr val="000000"/>
                          </a:solidFill>
                          <a:effectLst/>
                          <a:latin typeface="Glacial Indifference" charset="0"/>
                          <a:ea typeface="Glacial Indifference" charset="0"/>
                          <a:cs typeface="Glacial Indifference" charset="0"/>
                        </a:rPr>
                        <a:t>976,260</a:t>
                      </a:r>
                    </a:p>
                  </a:txBody>
                  <a:tcPr marL="7411" marR="7411" marT="7411" marB="0" anchor="b">
                    <a:lnL>
                      <a:noFill/>
                    </a:lnL>
                    <a:lnR>
                      <a:noFill/>
                    </a:lnR>
                    <a:lnT>
                      <a:noFill/>
                    </a:lnT>
                    <a:lnB>
                      <a:noFill/>
                    </a:lnB>
                    <a:noFill/>
                  </a:tcPr>
                </a:tc>
                <a:tc>
                  <a:txBody>
                    <a:bodyPr/>
                    <a:lstStyle/>
                    <a:p>
                      <a:pPr algn="r" fontAlgn="b"/>
                      <a:r>
                        <a:rPr lang="is-IS" sz="700" b="0" i="0" u="sng" strike="noStrike">
                          <a:solidFill>
                            <a:srgbClr val="000000"/>
                          </a:solidFill>
                          <a:effectLst/>
                          <a:latin typeface="Glacial Indifference" charset="0"/>
                          <a:ea typeface="Glacial Indifference" charset="0"/>
                          <a:cs typeface="Glacial Indifference" charset="0"/>
                        </a:rPr>
                        <a:t>2,420,670</a:t>
                      </a:r>
                    </a:p>
                  </a:txBody>
                  <a:tcPr marL="7411" marR="7411" marT="7411" marB="0" anchor="b">
                    <a:lnL>
                      <a:noFill/>
                    </a:lnL>
                    <a:lnR>
                      <a:noFill/>
                    </a:lnR>
                    <a:lnT>
                      <a:noFill/>
                    </a:lnT>
                    <a:lnB>
                      <a:noFill/>
                    </a:lnB>
                    <a:noFill/>
                  </a:tcPr>
                </a:tc>
                <a:tc>
                  <a:txBody>
                    <a:bodyPr/>
                    <a:lstStyle/>
                    <a:p>
                      <a:pPr algn="r" fontAlgn="b"/>
                      <a:endParaRPr lang="is-IS" sz="700" b="0" i="0" u="sng"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124400">
                <a:tc>
                  <a:txBody>
                    <a:bodyPr/>
                    <a:lstStyle/>
                    <a:p>
                      <a:pPr algn="l" fontAlgn="b"/>
                      <a:endParaRPr lang="en-US" sz="700" b="1" i="0" u="none"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US" sz="700" b="1" i="0" u="none" strike="noStrike" dirty="0">
                          <a:solidFill>
                            <a:schemeClr val="bg1"/>
                          </a:solidFill>
                          <a:effectLst/>
                          <a:latin typeface="Glacial Indifference" charset="0"/>
                          <a:ea typeface="Glacial Indifference" charset="0"/>
                          <a:cs typeface="Glacial Indifference" charset="0"/>
                        </a:rPr>
                        <a:t>Total Fixed Costs</a:t>
                      </a:r>
                    </a:p>
                  </a:txBody>
                  <a:tcPr marL="7411" marR="7411" marT="7411" marB="0" anchor="b">
                    <a:lnL>
                      <a:noFill/>
                    </a:lnL>
                    <a:lnR>
                      <a:noFill/>
                    </a:lnR>
                    <a:lnT>
                      <a:noFill/>
                    </a:lnT>
                    <a:lnB>
                      <a:noFill/>
                    </a:lnB>
                    <a:lnTlToBr w="12700" cmpd="sng">
                      <a:noFill/>
                      <a:prstDash val="solid"/>
                    </a:lnTlToBr>
                    <a:lnBlToTr w="12700" cmpd="sng">
                      <a:noFill/>
                      <a:prstDash val="solid"/>
                    </a:lnBlToTr>
                    <a:noFill/>
                  </a:tcPr>
                </a:tc>
                <a:tc>
                  <a:txBody>
                    <a:bodyPr/>
                    <a:lstStyle/>
                    <a:p>
                      <a:pPr algn="r" fontAlgn="b"/>
                      <a:r>
                        <a:rPr lang="fi-FI" sz="700" b="1" i="0" u="none" strike="noStrike">
                          <a:solidFill>
                            <a:srgbClr val="000000"/>
                          </a:solidFill>
                          <a:effectLst/>
                          <a:latin typeface="Glacial Indifference" charset="0"/>
                          <a:ea typeface="Glacial Indifference" charset="0"/>
                          <a:cs typeface="Glacial Indifference" charset="0"/>
                        </a:rPr>
                        <a:t>441,870</a:t>
                      </a:r>
                    </a:p>
                  </a:txBody>
                  <a:tcPr marL="7411" marR="7411" marT="7411" marB="0" anchor="b">
                    <a:lnL>
                      <a:noFill/>
                    </a:lnL>
                    <a:lnR>
                      <a:noFill/>
                    </a:lnR>
                    <a:lnT>
                      <a:noFill/>
                    </a:lnT>
                    <a:lnB>
                      <a:noFill/>
                    </a:lnB>
                    <a:noFill/>
                  </a:tcPr>
                </a:tc>
                <a:tc>
                  <a:txBody>
                    <a:bodyPr/>
                    <a:lstStyle/>
                    <a:p>
                      <a:pPr algn="r" fontAlgn="b"/>
                      <a:r>
                        <a:rPr lang="fi-FI" sz="700" b="1" i="0" u="none" strike="noStrike">
                          <a:solidFill>
                            <a:srgbClr val="000000"/>
                          </a:solidFill>
                          <a:effectLst/>
                          <a:latin typeface="Glacial Indifference" charset="0"/>
                          <a:ea typeface="Glacial Indifference" charset="0"/>
                          <a:cs typeface="Glacial Indifference" charset="0"/>
                        </a:rPr>
                        <a:t>2,102,990</a:t>
                      </a:r>
                    </a:p>
                  </a:txBody>
                  <a:tcPr marL="7411" marR="7411" marT="7411" marB="0" anchor="b">
                    <a:lnL>
                      <a:noFill/>
                    </a:lnL>
                    <a:lnR>
                      <a:noFill/>
                    </a:lnR>
                    <a:lnT>
                      <a:noFill/>
                    </a:lnT>
                    <a:lnB>
                      <a:noFill/>
                    </a:lnB>
                    <a:noFill/>
                  </a:tcPr>
                </a:tc>
                <a:tc>
                  <a:txBody>
                    <a:bodyPr/>
                    <a:lstStyle/>
                    <a:p>
                      <a:pPr algn="r" fontAlgn="b"/>
                      <a:r>
                        <a:rPr lang="is-IS" sz="700" b="1" i="0" u="none" strike="noStrike" dirty="0">
                          <a:solidFill>
                            <a:srgbClr val="000000"/>
                          </a:solidFill>
                          <a:effectLst/>
                          <a:latin typeface="Glacial Indifference" charset="0"/>
                          <a:ea typeface="Glacial Indifference" charset="0"/>
                          <a:cs typeface="Glacial Indifference" charset="0"/>
                        </a:rPr>
                        <a:t>4,089,625</a:t>
                      </a:r>
                    </a:p>
                  </a:txBody>
                  <a:tcPr marL="7411" marR="7411" marT="7411" marB="0" anchor="b">
                    <a:lnL>
                      <a:noFill/>
                    </a:lnL>
                    <a:lnR>
                      <a:noFill/>
                    </a:lnR>
                    <a:lnT>
                      <a:noFill/>
                    </a:lnT>
                    <a:lnB>
                      <a:noFill/>
                    </a:lnB>
                    <a:noFill/>
                  </a:tcPr>
                </a:tc>
                <a:tc>
                  <a:txBody>
                    <a:bodyPr/>
                    <a:lstStyle/>
                    <a:p>
                      <a:pPr algn="r" fontAlgn="b"/>
                      <a:r>
                        <a:rPr lang="fi-FI" sz="700" b="1" i="0" u="none" strike="noStrike">
                          <a:solidFill>
                            <a:srgbClr val="000000"/>
                          </a:solidFill>
                          <a:effectLst/>
                          <a:latin typeface="Glacial Indifference" charset="0"/>
                          <a:ea typeface="Glacial Indifference" charset="0"/>
                          <a:cs typeface="Glacial Indifference" charset="0"/>
                        </a:rPr>
                        <a:t>6,965,110</a:t>
                      </a:r>
                    </a:p>
                  </a:txBody>
                  <a:tcPr marL="7411" marR="7411" marT="7411" marB="0" anchor="b">
                    <a:lnL>
                      <a:noFill/>
                    </a:lnL>
                    <a:lnR>
                      <a:noFill/>
                    </a:lnR>
                    <a:lnT>
                      <a:noFill/>
                    </a:lnT>
                    <a:lnB>
                      <a:noFill/>
                    </a:lnB>
                    <a:noFill/>
                  </a:tcPr>
                </a:tc>
                <a:tc>
                  <a:txBody>
                    <a:bodyPr/>
                    <a:lstStyle/>
                    <a:p>
                      <a:pPr algn="r" fontAlgn="b"/>
                      <a:r>
                        <a:rPr lang="is-IS" sz="700" b="1" i="0" u="none" strike="noStrike">
                          <a:solidFill>
                            <a:srgbClr val="000000"/>
                          </a:solidFill>
                          <a:effectLst/>
                          <a:latin typeface="Glacial Indifference" charset="0"/>
                          <a:ea typeface="Glacial Indifference" charset="0"/>
                          <a:cs typeface="Glacial Indifference" charset="0"/>
                        </a:rPr>
                        <a:t>11,246,177</a:t>
                      </a:r>
                    </a:p>
                  </a:txBody>
                  <a:tcPr marL="7411" marR="7411" marT="7411" marB="0" anchor="b">
                    <a:lnL>
                      <a:noFill/>
                    </a:lnL>
                    <a:lnR>
                      <a:noFill/>
                    </a:lnR>
                    <a:lnT>
                      <a:noFill/>
                    </a:lnT>
                    <a:lnB>
                      <a:noFill/>
                    </a:lnB>
                    <a:noFill/>
                  </a:tcPr>
                </a:tc>
                <a:tc>
                  <a:txBody>
                    <a:bodyPr/>
                    <a:lstStyle/>
                    <a:p>
                      <a:pPr algn="r" fontAlgn="b"/>
                      <a:endParaRPr lang="is-IS" sz="700" b="1" i="0"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124400">
                <a:tc>
                  <a:txBody>
                    <a:bodyPr/>
                    <a:lstStyle/>
                    <a:p>
                      <a:pPr algn="l" fontAlgn="b"/>
                      <a:endParaRPr lang="en-US" sz="700" b="0" i="0" u="none"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endParaRPr lang="en-US" sz="700" b="0" i="0" u="none" strike="noStrike" dirty="0">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endParaRPr lang="sk-SK" sz="700" b="0" i="0"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124400">
                <a:tc>
                  <a:txBody>
                    <a:bodyPr/>
                    <a:lstStyle/>
                    <a:p>
                      <a:pPr algn="l" fontAlgn="b"/>
                      <a:endParaRPr lang="en-US" sz="700" b="1" i="0" u="none"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US" sz="700" b="1" i="0" u="none" strike="noStrike" dirty="0">
                          <a:solidFill>
                            <a:schemeClr val="bg1"/>
                          </a:solidFill>
                          <a:effectLst/>
                          <a:latin typeface="Glacial Indifference" charset="0"/>
                          <a:ea typeface="Glacial Indifference" charset="0"/>
                          <a:cs typeface="Glacial Indifference" charset="0"/>
                        </a:rPr>
                        <a:t>EBITDA</a:t>
                      </a:r>
                    </a:p>
                  </a:txBody>
                  <a:tcPr marL="7411" marR="7411" marT="7411" marB="0" anchor="b">
                    <a:lnL>
                      <a:noFill/>
                    </a:lnL>
                    <a:lnR>
                      <a:noFill/>
                    </a:lnR>
                    <a:lnT>
                      <a:noFill/>
                    </a:lnT>
                    <a:lnB>
                      <a:noFill/>
                    </a:lnB>
                    <a:lnTlToBr w="12700" cmpd="sng">
                      <a:noFill/>
                      <a:prstDash val="solid"/>
                    </a:lnTlToBr>
                    <a:lnBlToTr w="12700" cmpd="sng">
                      <a:noFill/>
                      <a:prstDash val="solid"/>
                    </a:lnBlToTr>
                    <a:noFill/>
                  </a:tcPr>
                </a:tc>
                <a:tc>
                  <a:txBody>
                    <a:bodyPr/>
                    <a:lstStyle/>
                    <a:p>
                      <a:pPr algn="r" fontAlgn="b"/>
                      <a:r>
                        <a:rPr lang="is-IS" sz="700" b="1" i="0" u="none" strike="noStrike">
                          <a:solidFill>
                            <a:srgbClr val="000000"/>
                          </a:solidFill>
                          <a:effectLst/>
                          <a:latin typeface="Glacial Indifference" charset="0"/>
                          <a:ea typeface="Glacial Indifference" charset="0"/>
                          <a:cs typeface="Glacial Indifference" charset="0"/>
                        </a:rPr>
                        <a:t>-256,701</a:t>
                      </a:r>
                    </a:p>
                  </a:txBody>
                  <a:tcPr marL="7411" marR="7411" marT="7411" marB="0" anchor="b">
                    <a:lnL>
                      <a:noFill/>
                    </a:lnL>
                    <a:lnR>
                      <a:noFill/>
                    </a:lnR>
                    <a:lnT>
                      <a:noFill/>
                    </a:lnT>
                    <a:lnB>
                      <a:noFill/>
                    </a:lnB>
                    <a:noFill/>
                  </a:tcPr>
                </a:tc>
                <a:tc>
                  <a:txBody>
                    <a:bodyPr/>
                    <a:lstStyle/>
                    <a:p>
                      <a:pPr algn="r" fontAlgn="b"/>
                      <a:r>
                        <a:rPr lang="is-IS" sz="700" b="1" i="0" u="none" strike="noStrike">
                          <a:solidFill>
                            <a:srgbClr val="000000"/>
                          </a:solidFill>
                          <a:effectLst/>
                          <a:latin typeface="Glacial Indifference" charset="0"/>
                          <a:ea typeface="Glacial Indifference" charset="0"/>
                          <a:cs typeface="Glacial Indifference" charset="0"/>
                        </a:rPr>
                        <a:t>-868,426</a:t>
                      </a:r>
                    </a:p>
                  </a:txBody>
                  <a:tcPr marL="7411" marR="7411" marT="7411" marB="0" anchor="b">
                    <a:lnL>
                      <a:noFill/>
                    </a:lnL>
                    <a:lnR>
                      <a:noFill/>
                    </a:lnR>
                    <a:lnT>
                      <a:noFill/>
                    </a:lnT>
                    <a:lnB>
                      <a:noFill/>
                    </a:lnB>
                    <a:noFill/>
                  </a:tcPr>
                </a:tc>
                <a:tc>
                  <a:txBody>
                    <a:bodyPr/>
                    <a:lstStyle/>
                    <a:p>
                      <a:pPr algn="r" fontAlgn="b"/>
                      <a:r>
                        <a:rPr lang="is-IS" sz="700" b="1" i="0" u="none" strike="noStrike" dirty="0">
                          <a:solidFill>
                            <a:srgbClr val="000000"/>
                          </a:solidFill>
                          <a:effectLst/>
                          <a:latin typeface="Glacial Indifference" charset="0"/>
                          <a:ea typeface="Glacial Indifference" charset="0"/>
                          <a:cs typeface="Glacial Indifference" charset="0"/>
                        </a:rPr>
                        <a:t>363,264</a:t>
                      </a:r>
                    </a:p>
                  </a:txBody>
                  <a:tcPr marL="7411" marR="7411" marT="7411" marB="0" anchor="b">
                    <a:lnL>
                      <a:noFill/>
                    </a:lnL>
                    <a:lnR>
                      <a:noFill/>
                    </a:lnR>
                    <a:lnT>
                      <a:noFill/>
                    </a:lnT>
                    <a:lnB>
                      <a:noFill/>
                    </a:lnB>
                    <a:noFill/>
                  </a:tcPr>
                </a:tc>
                <a:tc>
                  <a:txBody>
                    <a:bodyPr/>
                    <a:lstStyle/>
                    <a:p>
                      <a:pPr algn="r" fontAlgn="b"/>
                      <a:r>
                        <a:rPr lang="fi-FI" sz="700" b="1" i="0" u="none" strike="noStrike">
                          <a:solidFill>
                            <a:srgbClr val="000000"/>
                          </a:solidFill>
                          <a:effectLst/>
                          <a:latin typeface="Glacial Indifference" charset="0"/>
                          <a:ea typeface="Glacial Indifference" charset="0"/>
                          <a:cs typeface="Glacial Indifference" charset="0"/>
                        </a:rPr>
                        <a:t>2,902,054</a:t>
                      </a:r>
                    </a:p>
                  </a:txBody>
                  <a:tcPr marL="7411" marR="7411" marT="7411" marB="0" anchor="b">
                    <a:lnL>
                      <a:noFill/>
                    </a:lnL>
                    <a:lnR>
                      <a:noFill/>
                    </a:lnR>
                    <a:lnT>
                      <a:noFill/>
                    </a:lnT>
                    <a:lnB>
                      <a:noFill/>
                    </a:lnB>
                    <a:noFill/>
                  </a:tcPr>
                </a:tc>
                <a:tc>
                  <a:txBody>
                    <a:bodyPr/>
                    <a:lstStyle/>
                    <a:p>
                      <a:pPr algn="r" fontAlgn="b"/>
                      <a:r>
                        <a:rPr lang="fi-FI" sz="700" b="1" i="0" u="none" strike="noStrike">
                          <a:solidFill>
                            <a:srgbClr val="000000"/>
                          </a:solidFill>
                          <a:effectLst/>
                          <a:latin typeface="Glacial Indifference" charset="0"/>
                          <a:ea typeface="Glacial Indifference" charset="0"/>
                          <a:cs typeface="Glacial Indifference" charset="0"/>
                        </a:rPr>
                        <a:t>7,567,379</a:t>
                      </a:r>
                    </a:p>
                  </a:txBody>
                  <a:tcPr marL="7411" marR="7411" marT="7411" marB="0" anchor="b">
                    <a:lnL>
                      <a:noFill/>
                    </a:lnL>
                    <a:lnR>
                      <a:noFill/>
                    </a:lnR>
                    <a:lnT>
                      <a:noFill/>
                    </a:lnT>
                    <a:lnB>
                      <a:noFill/>
                    </a:lnB>
                    <a:noFill/>
                  </a:tcPr>
                </a:tc>
                <a:tc>
                  <a:txBody>
                    <a:bodyPr/>
                    <a:lstStyle/>
                    <a:p>
                      <a:pPr algn="r" fontAlgn="b"/>
                      <a:endParaRPr lang="fi-FI" sz="700" b="1" i="0"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124400">
                <a:tc>
                  <a:txBody>
                    <a:bodyPr/>
                    <a:lstStyle/>
                    <a:p>
                      <a:pPr algn="l" fontAlgn="b"/>
                      <a:endParaRPr lang="en-US" sz="700" b="0" i="1" u="none" strike="noStrike">
                        <a:solidFill>
                          <a:schemeClr val="bg1"/>
                        </a:solidFill>
                        <a:effectLst/>
                        <a:latin typeface="Glacial Indifference" charset="0"/>
                        <a:ea typeface="Glacial Indifference" charset="0"/>
                        <a:cs typeface="Glacial Indifference" charset="0"/>
                      </a:endParaRPr>
                    </a:p>
                  </a:txBody>
                  <a:tcPr marL="44464" marR="7411" marT="7411"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US" sz="700" b="0" i="1" u="none" strike="noStrike" dirty="0">
                          <a:solidFill>
                            <a:schemeClr val="bg1"/>
                          </a:solidFill>
                          <a:effectLst/>
                          <a:latin typeface="Glacial Indifference" charset="0"/>
                          <a:ea typeface="Glacial Indifference" charset="0"/>
                          <a:cs typeface="Glacial Indifference" charset="0"/>
                        </a:rPr>
                        <a:t>Margin</a:t>
                      </a:r>
                    </a:p>
                  </a:txBody>
                  <a:tcPr marL="44464" marR="7411" marT="7411" marB="0" anchor="b">
                    <a:lnL>
                      <a:noFill/>
                    </a:lnL>
                    <a:lnR>
                      <a:noFill/>
                    </a:lnR>
                    <a:lnT>
                      <a:noFill/>
                    </a:lnT>
                    <a:lnB>
                      <a:noFill/>
                    </a:lnB>
                    <a:lnTlToBr w="12700" cmpd="sng">
                      <a:noFill/>
                      <a:prstDash val="solid"/>
                    </a:lnTlToBr>
                    <a:lnBlToTr w="12700" cmpd="sng">
                      <a:noFill/>
                      <a:prstDash val="solid"/>
                    </a:lnBlToTr>
                    <a:noFill/>
                  </a:tcPr>
                </a:tc>
                <a:tc>
                  <a:txBody>
                    <a:bodyPr/>
                    <a:lstStyle/>
                    <a:p>
                      <a:pPr algn="r" fontAlgn="b"/>
                      <a:r>
                        <a:rPr lang="hr-HR" sz="700" b="0" i="1" u="none" strike="noStrike">
                          <a:solidFill>
                            <a:srgbClr val="000000"/>
                          </a:solidFill>
                          <a:effectLst/>
                          <a:latin typeface="Glacial Indifference" charset="0"/>
                          <a:ea typeface="Glacial Indifference" charset="0"/>
                          <a:cs typeface="Glacial Indifference" charset="0"/>
                        </a:rPr>
                        <a:t>-90.5%</a:t>
                      </a:r>
                    </a:p>
                  </a:txBody>
                  <a:tcPr marL="7411" marR="7411" marT="7411" marB="0" anchor="b">
                    <a:lnL>
                      <a:noFill/>
                    </a:lnL>
                    <a:lnR>
                      <a:noFill/>
                    </a:lnR>
                    <a:lnT>
                      <a:noFill/>
                    </a:lnT>
                    <a:lnB>
                      <a:noFill/>
                    </a:lnB>
                    <a:noFill/>
                  </a:tcPr>
                </a:tc>
                <a:tc>
                  <a:txBody>
                    <a:bodyPr/>
                    <a:lstStyle/>
                    <a:p>
                      <a:pPr algn="r" fontAlgn="b"/>
                      <a:r>
                        <a:rPr lang="hr-HR" sz="700" b="0" i="1" u="none" strike="noStrike">
                          <a:solidFill>
                            <a:srgbClr val="000000"/>
                          </a:solidFill>
                          <a:effectLst/>
                          <a:latin typeface="Glacial Indifference" charset="0"/>
                          <a:ea typeface="Glacial Indifference" charset="0"/>
                          <a:cs typeface="Glacial Indifference" charset="0"/>
                        </a:rPr>
                        <a:t>-59.8%</a:t>
                      </a:r>
                    </a:p>
                  </a:txBody>
                  <a:tcPr marL="7411" marR="7411" marT="7411" marB="0" anchor="b">
                    <a:lnL>
                      <a:noFill/>
                    </a:lnL>
                    <a:lnR>
                      <a:noFill/>
                    </a:lnR>
                    <a:lnT>
                      <a:noFill/>
                    </a:lnT>
                    <a:lnB>
                      <a:noFill/>
                    </a:lnB>
                    <a:noFill/>
                  </a:tcPr>
                </a:tc>
                <a:tc>
                  <a:txBody>
                    <a:bodyPr/>
                    <a:lstStyle/>
                    <a:p>
                      <a:pPr algn="r" fontAlgn="b"/>
                      <a:r>
                        <a:rPr lang="hr-HR" sz="700" b="0" i="1" u="none" strike="noStrike">
                          <a:solidFill>
                            <a:srgbClr val="000000"/>
                          </a:solidFill>
                          <a:effectLst/>
                          <a:latin typeface="Glacial Indifference" charset="0"/>
                          <a:ea typeface="Glacial Indifference" charset="0"/>
                          <a:cs typeface="Glacial Indifference" charset="0"/>
                        </a:rPr>
                        <a:t>7.2%</a:t>
                      </a:r>
                    </a:p>
                  </a:txBody>
                  <a:tcPr marL="7411" marR="7411" marT="7411" marB="0" anchor="b">
                    <a:lnL>
                      <a:noFill/>
                    </a:lnL>
                    <a:lnR>
                      <a:noFill/>
                    </a:lnR>
                    <a:lnT>
                      <a:noFill/>
                    </a:lnT>
                    <a:lnB>
                      <a:noFill/>
                    </a:lnB>
                    <a:noFill/>
                  </a:tcPr>
                </a:tc>
                <a:tc>
                  <a:txBody>
                    <a:bodyPr/>
                    <a:lstStyle/>
                    <a:p>
                      <a:pPr algn="r" fontAlgn="b"/>
                      <a:r>
                        <a:rPr lang="hr-HR" sz="700" b="0" i="1" u="none" strike="noStrike">
                          <a:solidFill>
                            <a:srgbClr val="000000"/>
                          </a:solidFill>
                          <a:effectLst/>
                          <a:latin typeface="Glacial Indifference" charset="0"/>
                          <a:ea typeface="Glacial Indifference" charset="0"/>
                          <a:cs typeface="Glacial Indifference" charset="0"/>
                        </a:rPr>
                        <a:t>26.5%</a:t>
                      </a:r>
                    </a:p>
                  </a:txBody>
                  <a:tcPr marL="7411" marR="7411" marT="7411" marB="0" anchor="b">
                    <a:lnL>
                      <a:noFill/>
                    </a:lnL>
                    <a:lnR>
                      <a:noFill/>
                    </a:lnR>
                    <a:lnT>
                      <a:noFill/>
                    </a:lnT>
                    <a:lnB>
                      <a:noFill/>
                    </a:lnB>
                    <a:noFill/>
                  </a:tcPr>
                </a:tc>
                <a:tc>
                  <a:txBody>
                    <a:bodyPr/>
                    <a:lstStyle/>
                    <a:p>
                      <a:pPr algn="r" fontAlgn="b"/>
                      <a:r>
                        <a:rPr lang="hr-HR" sz="700" b="0" i="1" u="none" strike="noStrike" dirty="0">
                          <a:solidFill>
                            <a:srgbClr val="000000"/>
                          </a:solidFill>
                          <a:effectLst/>
                          <a:latin typeface="Glacial Indifference" charset="0"/>
                          <a:ea typeface="Glacial Indifference" charset="0"/>
                          <a:cs typeface="Glacial Indifference" charset="0"/>
                        </a:rPr>
                        <a:t>36.4%</a:t>
                      </a:r>
                    </a:p>
                  </a:txBody>
                  <a:tcPr marL="7411" marR="7411" marT="7411" marB="0" anchor="b">
                    <a:lnL>
                      <a:noFill/>
                    </a:lnL>
                    <a:lnR>
                      <a:noFill/>
                    </a:lnR>
                    <a:lnT>
                      <a:noFill/>
                    </a:lnT>
                    <a:lnB>
                      <a:noFill/>
                    </a:lnB>
                    <a:noFill/>
                  </a:tcPr>
                </a:tc>
                <a:tc>
                  <a:txBody>
                    <a:bodyPr/>
                    <a:lstStyle/>
                    <a:p>
                      <a:pPr algn="r" fontAlgn="b"/>
                      <a:endParaRPr lang="hr-HR" sz="700" b="0" i="1"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124400">
                <a:tc>
                  <a:txBody>
                    <a:bodyPr/>
                    <a:lstStyle/>
                    <a:p>
                      <a:pPr algn="l" fontAlgn="b"/>
                      <a:endParaRPr lang="en-US" sz="700" b="0" i="0" u="none"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endParaRPr lang="en-US" sz="700" b="0" i="0" u="none"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dirty="0">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endParaRPr lang="sk-SK" sz="700" b="0" i="0"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124400">
                <a:tc>
                  <a:txBody>
                    <a:bodyPr/>
                    <a:lstStyle/>
                    <a:p>
                      <a:pPr algn="l" fontAlgn="b"/>
                      <a:endParaRPr lang="uk-UA" sz="700" b="0" i="0" u="none"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uk-UA" sz="700" b="0" i="0" u="none" strike="noStrike" dirty="0">
                          <a:solidFill>
                            <a:schemeClr val="bg1"/>
                          </a:solidFill>
                          <a:effectLst/>
                          <a:latin typeface="Glacial Indifference" charset="0"/>
                          <a:ea typeface="Glacial Indifference" charset="0"/>
                          <a:cs typeface="Glacial Indifference" charset="0"/>
                        </a:rPr>
                        <a:t>D&amp;A</a:t>
                      </a:r>
                    </a:p>
                  </a:txBody>
                  <a:tcPr marL="7411" marR="7411" marT="7411" marB="0" anchor="b">
                    <a:lnL>
                      <a:noFill/>
                    </a:lnL>
                    <a:lnR>
                      <a:noFill/>
                    </a:lnR>
                    <a:lnT>
                      <a:noFill/>
                    </a:lnT>
                    <a:lnB>
                      <a:noFill/>
                    </a:lnB>
                    <a:lnTlToBr w="12700" cmpd="sng">
                      <a:noFill/>
                      <a:prstDash val="solid"/>
                    </a:lnTlToBr>
                    <a:lnBlToTr w="12700" cmpd="sng">
                      <a:noFill/>
                      <a:prstDash val="solid"/>
                    </a:lnBlToTr>
                    <a:noFill/>
                  </a:tcPr>
                </a:tc>
                <a:tc>
                  <a:txBody>
                    <a:bodyPr/>
                    <a:lstStyle/>
                    <a:p>
                      <a:pPr algn="r" fontAlgn="b"/>
                      <a:r>
                        <a:rPr lang="fi-FI" sz="700" b="0" i="0" u="none" strike="noStrike" dirty="0">
                          <a:solidFill>
                            <a:srgbClr val="000000"/>
                          </a:solidFill>
                          <a:effectLst/>
                          <a:latin typeface="Glacial Indifference" charset="0"/>
                          <a:ea typeface="Glacial Indifference" charset="0"/>
                          <a:cs typeface="Glacial Indifference" charset="0"/>
                        </a:rPr>
                        <a:t>12,707</a:t>
                      </a:r>
                    </a:p>
                  </a:txBody>
                  <a:tcPr marL="7411" marR="7411" marT="7411" marB="0" anchor="b">
                    <a:lnL>
                      <a:noFill/>
                    </a:lnL>
                    <a:lnR>
                      <a:noFill/>
                    </a:lnR>
                    <a:lnT>
                      <a:noFill/>
                    </a:lnT>
                    <a:lnB>
                      <a:noFill/>
                    </a:lnB>
                    <a:noFill/>
                  </a:tcPr>
                </a:tc>
                <a:tc>
                  <a:txBody>
                    <a:bodyPr/>
                    <a:lstStyle/>
                    <a:p>
                      <a:pPr algn="r" fontAlgn="b"/>
                      <a:r>
                        <a:rPr lang="en-US" sz="700" b="0" i="0" u="none" strike="noStrike">
                          <a:solidFill>
                            <a:srgbClr val="000000"/>
                          </a:solidFill>
                          <a:effectLst/>
                          <a:latin typeface="Glacial Indifference" charset="0"/>
                          <a:ea typeface="Glacial Indifference" charset="0"/>
                          <a:cs typeface="Glacial Indifference" charset="0"/>
                        </a:rPr>
                        <a:t>17,036</a:t>
                      </a:r>
                    </a:p>
                  </a:txBody>
                  <a:tcPr marL="7411" marR="7411" marT="7411" marB="0" anchor="b">
                    <a:lnL>
                      <a:noFill/>
                    </a:lnL>
                    <a:lnR>
                      <a:noFill/>
                    </a:lnR>
                    <a:lnT>
                      <a:noFill/>
                    </a:lnT>
                    <a:lnB>
                      <a:noFill/>
                    </a:lnB>
                    <a:noFill/>
                  </a:tcPr>
                </a:tc>
                <a:tc>
                  <a:txBody>
                    <a:bodyPr/>
                    <a:lstStyle/>
                    <a:p>
                      <a:pPr algn="r" fontAlgn="b"/>
                      <a:r>
                        <a:rPr lang="fi-FI" sz="700" b="0" i="0" u="none" strike="noStrike">
                          <a:solidFill>
                            <a:srgbClr val="000000"/>
                          </a:solidFill>
                          <a:effectLst/>
                          <a:latin typeface="Glacial Indifference" charset="0"/>
                          <a:ea typeface="Glacial Indifference" charset="0"/>
                          <a:cs typeface="Glacial Indifference" charset="0"/>
                        </a:rPr>
                        <a:t>20,975</a:t>
                      </a:r>
                    </a:p>
                  </a:txBody>
                  <a:tcPr marL="7411" marR="7411" marT="7411" marB="0" anchor="b">
                    <a:lnL>
                      <a:noFill/>
                    </a:lnL>
                    <a:lnR>
                      <a:noFill/>
                    </a:lnR>
                    <a:lnT>
                      <a:noFill/>
                    </a:lnT>
                    <a:lnB>
                      <a:noFill/>
                    </a:lnB>
                    <a:noFill/>
                  </a:tcPr>
                </a:tc>
                <a:tc>
                  <a:txBody>
                    <a:bodyPr/>
                    <a:lstStyle/>
                    <a:p>
                      <a:pPr algn="r" fontAlgn="b"/>
                      <a:r>
                        <a:rPr lang="uk-UA" sz="700" b="0" i="0" u="none" strike="noStrike">
                          <a:solidFill>
                            <a:srgbClr val="000000"/>
                          </a:solidFill>
                          <a:effectLst/>
                          <a:latin typeface="Glacial Indifference" charset="0"/>
                          <a:ea typeface="Glacial Indifference" charset="0"/>
                          <a:cs typeface="Glacial Indifference" charset="0"/>
                        </a:rPr>
                        <a:t>19,344</a:t>
                      </a:r>
                    </a:p>
                  </a:txBody>
                  <a:tcPr marL="7411" marR="7411" marT="7411" marB="0" anchor="b">
                    <a:lnL>
                      <a:noFill/>
                    </a:lnL>
                    <a:lnR>
                      <a:noFill/>
                    </a:lnR>
                    <a:lnT>
                      <a:noFill/>
                    </a:lnT>
                    <a:lnB>
                      <a:noFill/>
                    </a:lnB>
                    <a:noFill/>
                  </a:tcPr>
                </a:tc>
                <a:tc>
                  <a:txBody>
                    <a:bodyPr/>
                    <a:lstStyle/>
                    <a:p>
                      <a:pPr algn="r" fontAlgn="b"/>
                      <a:r>
                        <a:rPr lang="fi-FI" sz="700" b="0" i="0" u="none" strike="noStrike">
                          <a:solidFill>
                            <a:srgbClr val="000000"/>
                          </a:solidFill>
                          <a:effectLst/>
                          <a:latin typeface="Glacial Indifference" charset="0"/>
                          <a:ea typeface="Glacial Indifference" charset="0"/>
                          <a:cs typeface="Glacial Indifference" charset="0"/>
                        </a:rPr>
                        <a:t>15,755</a:t>
                      </a:r>
                    </a:p>
                  </a:txBody>
                  <a:tcPr marL="7411" marR="7411" marT="7411" marB="0" anchor="b">
                    <a:lnL>
                      <a:noFill/>
                    </a:lnL>
                    <a:lnR>
                      <a:noFill/>
                    </a:lnR>
                    <a:lnT>
                      <a:noFill/>
                    </a:lnT>
                    <a:lnB>
                      <a:noFill/>
                    </a:lnB>
                    <a:noFill/>
                  </a:tcPr>
                </a:tc>
                <a:tc>
                  <a:txBody>
                    <a:bodyPr/>
                    <a:lstStyle/>
                    <a:p>
                      <a:pPr algn="r" fontAlgn="b"/>
                      <a:endParaRPr lang="fi-FI" sz="700" b="0" i="0" u="none" strike="noStrike" dirty="0">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124400">
                <a:tc>
                  <a:txBody>
                    <a:bodyPr/>
                    <a:lstStyle/>
                    <a:p>
                      <a:pPr algn="l" fontAlgn="b"/>
                      <a:endParaRPr lang="en-US" sz="700" b="0" i="0" u="none"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endParaRPr lang="en-US" sz="700" b="0" i="0" u="none" strike="noStrike" dirty="0">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endParaRPr lang="sk-SK" sz="700" b="0" i="0"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124400">
                <a:tc>
                  <a:txBody>
                    <a:bodyPr/>
                    <a:lstStyle/>
                    <a:p>
                      <a:pPr algn="l" fontAlgn="b"/>
                      <a:endParaRPr lang="en-US" sz="700" b="1" i="0" u="none"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c>
                  <a:txBody>
                    <a:bodyPr/>
                    <a:lstStyle/>
                    <a:p>
                      <a:pPr algn="l" fontAlgn="b"/>
                      <a:r>
                        <a:rPr lang="en-US" sz="700" b="1" i="0" u="none" strike="noStrike" dirty="0">
                          <a:solidFill>
                            <a:schemeClr val="bg1"/>
                          </a:solidFill>
                          <a:effectLst/>
                          <a:latin typeface="Glacial Indifference" charset="0"/>
                          <a:ea typeface="Glacial Indifference" charset="0"/>
                          <a:cs typeface="Glacial Indifference" charset="0"/>
                        </a:rPr>
                        <a:t>Operating Income</a:t>
                      </a:r>
                    </a:p>
                  </a:txBody>
                  <a:tcPr marL="7411" marR="7411" marT="7411" marB="0" anchor="b">
                    <a:lnL>
                      <a:noFill/>
                    </a:lnL>
                    <a:lnR>
                      <a:noFill/>
                    </a:lnR>
                    <a:lnT>
                      <a:noFill/>
                    </a:lnT>
                    <a:lnB>
                      <a:noFill/>
                    </a:lnB>
                    <a:noFill/>
                  </a:tcPr>
                </a:tc>
                <a:tc>
                  <a:txBody>
                    <a:bodyPr/>
                    <a:lstStyle/>
                    <a:p>
                      <a:pPr algn="r" fontAlgn="b"/>
                      <a:r>
                        <a:rPr lang="is-IS" sz="700" b="1" i="0" u="none" strike="noStrike">
                          <a:solidFill>
                            <a:srgbClr val="000000"/>
                          </a:solidFill>
                          <a:effectLst/>
                          <a:latin typeface="Glacial Indifference" charset="0"/>
                          <a:ea typeface="Glacial Indifference" charset="0"/>
                          <a:cs typeface="Glacial Indifference" charset="0"/>
                        </a:rPr>
                        <a:t>-269,408</a:t>
                      </a:r>
                    </a:p>
                  </a:txBody>
                  <a:tcPr marL="7411" marR="7411" marT="7411" marB="0" anchor="b">
                    <a:lnL>
                      <a:noFill/>
                    </a:lnL>
                    <a:lnR>
                      <a:noFill/>
                    </a:lnR>
                    <a:lnT>
                      <a:noFill/>
                    </a:lnT>
                    <a:lnB>
                      <a:noFill/>
                    </a:lnB>
                    <a:noFill/>
                  </a:tcPr>
                </a:tc>
                <a:tc>
                  <a:txBody>
                    <a:bodyPr/>
                    <a:lstStyle/>
                    <a:p>
                      <a:pPr algn="r" fontAlgn="b"/>
                      <a:r>
                        <a:rPr lang="is-IS" sz="700" b="1" i="0" u="none" strike="noStrike">
                          <a:solidFill>
                            <a:srgbClr val="000000"/>
                          </a:solidFill>
                          <a:effectLst/>
                          <a:latin typeface="Glacial Indifference" charset="0"/>
                          <a:ea typeface="Glacial Indifference" charset="0"/>
                          <a:cs typeface="Glacial Indifference" charset="0"/>
                        </a:rPr>
                        <a:t>-885,463</a:t>
                      </a:r>
                    </a:p>
                  </a:txBody>
                  <a:tcPr marL="7411" marR="7411" marT="7411" marB="0" anchor="b">
                    <a:lnL>
                      <a:noFill/>
                    </a:lnL>
                    <a:lnR>
                      <a:noFill/>
                    </a:lnR>
                    <a:lnT>
                      <a:noFill/>
                    </a:lnT>
                    <a:lnB>
                      <a:noFill/>
                    </a:lnB>
                    <a:noFill/>
                  </a:tcPr>
                </a:tc>
                <a:tc>
                  <a:txBody>
                    <a:bodyPr/>
                    <a:lstStyle/>
                    <a:p>
                      <a:pPr algn="r" fontAlgn="b"/>
                      <a:r>
                        <a:rPr lang="cs-CZ" sz="700" b="1" i="0" u="none" strike="noStrike">
                          <a:solidFill>
                            <a:srgbClr val="000000"/>
                          </a:solidFill>
                          <a:effectLst/>
                          <a:latin typeface="Glacial Indifference" charset="0"/>
                          <a:ea typeface="Glacial Indifference" charset="0"/>
                          <a:cs typeface="Glacial Indifference" charset="0"/>
                        </a:rPr>
                        <a:t>342,289</a:t>
                      </a:r>
                    </a:p>
                  </a:txBody>
                  <a:tcPr marL="7411" marR="7411" marT="7411" marB="0" anchor="b">
                    <a:lnL>
                      <a:noFill/>
                    </a:lnL>
                    <a:lnR>
                      <a:noFill/>
                    </a:lnR>
                    <a:lnT>
                      <a:noFill/>
                    </a:lnT>
                    <a:lnB>
                      <a:noFill/>
                    </a:lnB>
                    <a:noFill/>
                  </a:tcPr>
                </a:tc>
                <a:tc>
                  <a:txBody>
                    <a:bodyPr/>
                    <a:lstStyle/>
                    <a:p>
                      <a:pPr algn="r" fontAlgn="b"/>
                      <a:r>
                        <a:rPr lang="fi-FI" sz="700" b="1" i="0" u="none" strike="noStrike">
                          <a:solidFill>
                            <a:srgbClr val="000000"/>
                          </a:solidFill>
                          <a:effectLst/>
                          <a:latin typeface="Glacial Indifference" charset="0"/>
                          <a:ea typeface="Glacial Indifference" charset="0"/>
                          <a:cs typeface="Glacial Indifference" charset="0"/>
                        </a:rPr>
                        <a:t>2,882,710</a:t>
                      </a:r>
                    </a:p>
                  </a:txBody>
                  <a:tcPr marL="7411" marR="7411" marT="7411" marB="0" anchor="b">
                    <a:lnL>
                      <a:noFill/>
                    </a:lnL>
                    <a:lnR>
                      <a:noFill/>
                    </a:lnR>
                    <a:lnT>
                      <a:noFill/>
                    </a:lnT>
                    <a:lnB>
                      <a:noFill/>
                    </a:lnB>
                    <a:noFill/>
                  </a:tcPr>
                </a:tc>
                <a:tc>
                  <a:txBody>
                    <a:bodyPr/>
                    <a:lstStyle/>
                    <a:p>
                      <a:pPr algn="r" fontAlgn="b"/>
                      <a:r>
                        <a:rPr lang="is-IS" sz="700" b="1" i="0" u="none" strike="noStrike">
                          <a:solidFill>
                            <a:srgbClr val="000000"/>
                          </a:solidFill>
                          <a:effectLst/>
                          <a:latin typeface="Glacial Indifference" charset="0"/>
                          <a:ea typeface="Glacial Indifference" charset="0"/>
                          <a:cs typeface="Glacial Indifference" charset="0"/>
                        </a:rPr>
                        <a:t>7,551,623</a:t>
                      </a:r>
                    </a:p>
                  </a:txBody>
                  <a:tcPr marL="7411" marR="7411" marT="7411" marB="0" anchor="b">
                    <a:lnL>
                      <a:noFill/>
                    </a:lnL>
                    <a:lnR>
                      <a:noFill/>
                    </a:lnR>
                    <a:lnT>
                      <a:noFill/>
                    </a:lnT>
                    <a:lnB>
                      <a:noFill/>
                    </a:lnB>
                    <a:noFill/>
                  </a:tcPr>
                </a:tc>
                <a:tc>
                  <a:txBody>
                    <a:bodyPr/>
                    <a:lstStyle/>
                    <a:p>
                      <a:pPr algn="r" fontAlgn="b"/>
                      <a:endParaRPr lang="is-IS" sz="700" b="1" i="0"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124400">
                <a:tc>
                  <a:txBody>
                    <a:bodyPr/>
                    <a:lstStyle/>
                    <a:p>
                      <a:pPr algn="l" fontAlgn="b"/>
                      <a:endParaRPr lang="en-US" sz="700" b="0" i="0" u="none"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c>
                  <a:txBody>
                    <a:bodyPr/>
                    <a:lstStyle/>
                    <a:p>
                      <a:pPr algn="l" fontAlgn="b"/>
                      <a:endParaRPr lang="en-US" sz="700" b="0" i="0" u="none"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dirty="0">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dirty="0">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endParaRPr lang="sk-SK" sz="700" b="0" i="0"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124400">
                <a:tc>
                  <a:txBody>
                    <a:bodyPr/>
                    <a:lstStyle/>
                    <a:p>
                      <a:pPr algn="l" fontAlgn="b"/>
                      <a:endParaRPr lang="en-US" sz="700" b="0" i="0" u="none" strike="noStrike" dirty="0">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c>
                  <a:txBody>
                    <a:bodyPr/>
                    <a:lstStyle/>
                    <a:p>
                      <a:pPr algn="l" fontAlgn="b"/>
                      <a:r>
                        <a:rPr lang="en-US" sz="700" b="0" i="0" u="none" strike="noStrike" dirty="0">
                          <a:solidFill>
                            <a:schemeClr val="bg1"/>
                          </a:solidFill>
                          <a:effectLst/>
                          <a:latin typeface="Glacial Indifference" charset="0"/>
                          <a:ea typeface="Glacial Indifference" charset="0"/>
                          <a:cs typeface="Glacial Indifference" charset="0"/>
                        </a:rPr>
                        <a:t>Taxes</a:t>
                      </a:r>
                    </a:p>
                  </a:txBody>
                  <a:tcPr marL="7411" marR="7411" marT="7411" marB="0" anchor="b">
                    <a:lnL>
                      <a:noFill/>
                    </a:lnL>
                    <a:lnR>
                      <a:noFill/>
                    </a:lnR>
                    <a:lnT>
                      <a:noFill/>
                    </a:lnT>
                    <a:lnB>
                      <a:noFill/>
                    </a:lnB>
                    <a:noFill/>
                  </a:tcPr>
                </a:tc>
                <a:tc>
                  <a:txBody>
                    <a:bodyPr/>
                    <a:lstStyle/>
                    <a:p>
                      <a:pPr algn="r" fontAlgn="b"/>
                      <a:r>
                        <a:rPr lang="uk-UA" sz="700" b="0" i="0" u="none" strike="noStrike">
                          <a:solidFill>
                            <a:srgbClr val="000000"/>
                          </a:solidFill>
                          <a:effectLst/>
                          <a:latin typeface="Glacial Indifference" charset="0"/>
                          <a:ea typeface="Glacial Indifference" charset="0"/>
                          <a:cs typeface="Glacial Indifference" charset="0"/>
                        </a:rPr>
                        <a:t>-56,576</a:t>
                      </a:r>
                    </a:p>
                  </a:txBody>
                  <a:tcPr marL="7411" marR="7411" marT="7411" marB="0" anchor="b">
                    <a:lnL>
                      <a:noFill/>
                    </a:lnL>
                    <a:lnR>
                      <a:noFill/>
                    </a:lnR>
                    <a:lnT>
                      <a:noFill/>
                    </a:lnT>
                    <a:lnB>
                      <a:noFill/>
                    </a:lnB>
                    <a:noFill/>
                  </a:tcPr>
                </a:tc>
                <a:tc>
                  <a:txBody>
                    <a:bodyPr/>
                    <a:lstStyle/>
                    <a:p>
                      <a:pPr algn="r" fontAlgn="b"/>
                      <a:r>
                        <a:rPr lang="fi-FI" sz="700" b="0" i="0" u="none" strike="noStrike">
                          <a:solidFill>
                            <a:srgbClr val="000000"/>
                          </a:solidFill>
                          <a:effectLst/>
                          <a:latin typeface="Glacial Indifference" charset="0"/>
                          <a:ea typeface="Glacial Indifference" charset="0"/>
                          <a:cs typeface="Glacial Indifference" charset="0"/>
                        </a:rPr>
                        <a:t>-185,947</a:t>
                      </a:r>
                    </a:p>
                  </a:txBody>
                  <a:tcPr marL="7411" marR="7411" marT="7411" marB="0" anchor="b">
                    <a:lnL>
                      <a:noFill/>
                    </a:lnL>
                    <a:lnR>
                      <a:noFill/>
                    </a:lnR>
                    <a:lnT>
                      <a:noFill/>
                    </a:lnT>
                    <a:lnB>
                      <a:noFill/>
                    </a:lnB>
                    <a:noFill/>
                  </a:tcPr>
                </a:tc>
                <a:tc>
                  <a:txBody>
                    <a:bodyPr/>
                    <a:lstStyle/>
                    <a:p>
                      <a:pPr algn="r" fontAlgn="b"/>
                      <a:r>
                        <a:rPr lang="fi-FI" sz="700" b="0" i="0" u="none" strike="noStrike">
                          <a:solidFill>
                            <a:srgbClr val="000000"/>
                          </a:solidFill>
                          <a:effectLst/>
                          <a:latin typeface="Glacial Indifference" charset="0"/>
                          <a:ea typeface="Glacial Indifference" charset="0"/>
                          <a:cs typeface="Glacial Indifference" charset="0"/>
                        </a:rPr>
                        <a:t>71,881</a:t>
                      </a:r>
                    </a:p>
                  </a:txBody>
                  <a:tcPr marL="7411" marR="7411" marT="7411" marB="0" anchor="b">
                    <a:lnL>
                      <a:noFill/>
                    </a:lnL>
                    <a:lnR>
                      <a:noFill/>
                    </a:lnR>
                    <a:lnT>
                      <a:noFill/>
                    </a:lnT>
                    <a:lnB>
                      <a:noFill/>
                    </a:lnB>
                    <a:noFill/>
                  </a:tcPr>
                </a:tc>
                <a:tc>
                  <a:txBody>
                    <a:bodyPr/>
                    <a:lstStyle/>
                    <a:p>
                      <a:pPr algn="r" fontAlgn="b"/>
                      <a:r>
                        <a:rPr lang="is-IS" sz="700" b="0" i="0" u="none" strike="noStrike" dirty="0">
                          <a:solidFill>
                            <a:srgbClr val="000000"/>
                          </a:solidFill>
                          <a:effectLst/>
                          <a:latin typeface="Glacial Indifference" charset="0"/>
                          <a:ea typeface="Glacial Indifference" charset="0"/>
                          <a:cs typeface="Glacial Indifference" charset="0"/>
                        </a:rPr>
                        <a:t>605,369</a:t>
                      </a:r>
                    </a:p>
                  </a:txBody>
                  <a:tcPr marL="7411" marR="7411" marT="7411" marB="0" anchor="b">
                    <a:lnL>
                      <a:noFill/>
                    </a:lnL>
                    <a:lnR>
                      <a:noFill/>
                    </a:lnR>
                    <a:lnT>
                      <a:noFill/>
                    </a:lnT>
                    <a:lnB>
                      <a:noFill/>
                    </a:lnB>
                    <a:noFill/>
                  </a:tcPr>
                </a:tc>
                <a:tc>
                  <a:txBody>
                    <a:bodyPr/>
                    <a:lstStyle/>
                    <a:p>
                      <a:pPr algn="r" fontAlgn="b"/>
                      <a:r>
                        <a:rPr lang="fi-FI" sz="700" b="0" i="0" u="none" strike="noStrike">
                          <a:solidFill>
                            <a:srgbClr val="000000"/>
                          </a:solidFill>
                          <a:effectLst/>
                          <a:latin typeface="Glacial Indifference" charset="0"/>
                          <a:ea typeface="Glacial Indifference" charset="0"/>
                          <a:cs typeface="Glacial Indifference" charset="0"/>
                        </a:rPr>
                        <a:t>1,585,841</a:t>
                      </a:r>
                    </a:p>
                  </a:txBody>
                  <a:tcPr marL="7411" marR="7411" marT="7411" marB="0" anchor="b">
                    <a:lnL>
                      <a:noFill/>
                    </a:lnL>
                    <a:lnR>
                      <a:noFill/>
                    </a:lnR>
                    <a:lnT>
                      <a:noFill/>
                    </a:lnT>
                    <a:lnB>
                      <a:noFill/>
                    </a:lnB>
                    <a:noFill/>
                  </a:tcPr>
                </a:tc>
                <a:tc>
                  <a:txBody>
                    <a:bodyPr/>
                    <a:lstStyle/>
                    <a:p>
                      <a:pPr algn="r" fontAlgn="b"/>
                      <a:endParaRPr lang="fi-FI" sz="700" b="0" i="0"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124400">
                <a:tc>
                  <a:txBody>
                    <a:bodyPr/>
                    <a:lstStyle/>
                    <a:p>
                      <a:pPr algn="l" fontAlgn="b"/>
                      <a:endParaRPr lang="en-US" sz="700" b="0" i="0" u="none"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c>
                  <a:txBody>
                    <a:bodyPr/>
                    <a:lstStyle/>
                    <a:p>
                      <a:pPr algn="l" fontAlgn="b"/>
                      <a:endParaRPr lang="en-US" sz="700" b="0" i="0" u="none" strike="noStrike" dirty="0">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endParaRPr lang="sk-SK" sz="700" b="0" i="0"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124400">
                <a:tc>
                  <a:txBody>
                    <a:bodyPr/>
                    <a:lstStyle/>
                    <a:p>
                      <a:pPr algn="l" fontAlgn="b"/>
                      <a:endParaRPr lang="en-US" sz="700" b="1" i="0" u="none" strike="noStrike" dirty="0">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w="6350" cap="flat" cmpd="sng" algn="ctr">
                      <a:noFill/>
                      <a:prstDash val="solid"/>
                      <a:round/>
                      <a:headEnd type="none" w="med" len="med"/>
                      <a:tailEnd type="none" w="med" len="med"/>
                    </a:lnB>
                    <a:noFill/>
                  </a:tcPr>
                </a:tc>
                <a:tc>
                  <a:txBody>
                    <a:bodyPr/>
                    <a:lstStyle/>
                    <a:p>
                      <a:pPr algn="l" fontAlgn="b"/>
                      <a:r>
                        <a:rPr lang="en-US" sz="700" b="1" i="0" u="none" strike="noStrike" dirty="0">
                          <a:solidFill>
                            <a:schemeClr val="bg1"/>
                          </a:solidFill>
                          <a:effectLst/>
                          <a:latin typeface="Glacial Indifference" charset="0"/>
                          <a:ea typeface="Glacial Indifference" charset="0"/>
                          <a:cs typeface="Glacial Indifference" charset="0"/>
                        </a:rPr>
                        <a:t>Net Income</a:t>
                      </a:r>
                    </a:p>
                  </a:txBody>
                  <a:tcPr marL="7411" marR="7411" marT="7411" marB="0" anchor="b">
                    <a:lnL>
                      <a:noFill/>
                    </a:lnL>
                    <a:lnR>
                      <a:noFill/>
                    </a:lnR>
                    <a:lnT>
                      <a:noFill/>
                    </a:lnT>
                    <a:lnB w="6350" cap="flat" cmpd="sng" algn="ctr">
                      <a:noFill/>
                      <a:prstDash val="solid"/>
                      <a:round/>
                      <a:headEnd type="none" w="med" len="med"/>
                      <a:tailEnd type="none" w="med" len="med"/>
                    </a:lnB>
                    <a:noFill/>
                  </a:tcPr>
                </a:tc>
                <a:tc>
                  <a:txBody>
                    <a:bodyPr/>
                    <a:lstStyle/>
                    <a:p>
                      <a:pPr algn="r" fontAlgn="b"/>
                      <a:r>
                        <a:rPr lang="en-US" sz="700" b="1" i="0" u="none" strike="noStrike" dirty="0">
                          <a:solidFill>
                            <a:srgbClr val="000000"/>
                          </a:solidFill>
                          <a:effectLst/>
                          <a:latin typeface="Glacial Indifference" charset="0"/>
                          <a:ea typeface="Glacial Indifference" charset="0"/>
                          <a:cs typeface="Glacial Indifference" charset="0"/>
                        </a:rPr>
                        <a:t>-$212,832</a:t>
                      </a:r>
                    </a:p>
                  </a:txBody>
                  <a:tcPr marL="7411" marR="7411" marT="7411" marB="0" anchor="b">
                    <a:lnL>
                      <a:noFill/>
                    </a:lnL>
                    <a:lnR>
                      <a:noFill/>
                    </a:lnR>
                    <a:lnT>
                      <a:noFill/>
                    </a:lnT>
                    <a:lnB w="6350" cap="flat" cmpd="sng" algn="ctr">
                      <a:noFill/>
                      <a:prstDash val="solid"/>
                      <a:round/>
                      <a:headEnd type="none" w="med" len="med"/>
                      <a:tailEnd type="none" w="med" len="med"/>
                    </a:lnB>
                    <a:noFill/>
                  </a:tcPr>
                </a:tc>
                <a:tc>
                  <a:txBody>
                    <a:bodyPr/>
                    <a:lstStyle/>
                    <a:p>
                      <a:pPr algn="r" fontAlgn="b"/>
                      <a:r>
                        <a:rPr lang="en-US" sz="700" b="1" i="0" u="none" strike="noStrike" dirty="0">
                          <a:solidFill>
                            <a:srgbClr val="000000"/>
                          </a:solidFill>
                          <a:effectLst/>
                          <a:latin typeface="Glacial Indifference" charset="0"/>
                          <a:ea typeface="Glacial Indifference" charset="0"/>
                          <a:cs typeface="Glacial Indifference" charset="0"/>
                        </a:rPr>
                        <a:t>-$699,515</a:t>
                      </a:r>
                    </a:p>
                  </a:txBody>
                  <a:tcPr marL="7411" marR="7411" marT="7411" marB="0" anchor="b">
                    <a:lnL>
                      <a:noFill/>
                    </a:lnL>
                    <a:lnR>
                      <a:noFill/>
                    </a:lnR>
                    <a:lnT>
                      <a:noFill/>
                    </a:lnT>
                    <a:lnB w="6350" cap="flat" cmpd="sng" algn="ctr">
                      <a:noFill/>
                      <a:prstDash val="solid"/>
                      <a:round/>
                      <a:headEnd type="none" w="med" len="med"/>
                      <a:tailEnd type="none" w="med" len="med"/>
                    </a:lnB>
                    <a:noFill/>
                  </a:tcPr>
                </a:tc>
                <a:tc>
                  <a:txBody>
                    <a:bodyPr/>
                    <a:lstStyle/>
                    <a:p>
                      <a:pPr algn="r" fontAlgn="b"/>
                      <a:r>
                        <a:rPr lang="en-US" sz="700" b="1" i="0" u="none" strike="noStrike" dirty="0">
                          <a:solidFill>
                            <a:srgbClr val="000000"/>
                          </a:solidFill>
                          <a:effectLst/>
                          <a:latin typeface="Glacial Indifference" charset="0"/>
                          <a:ea typeface="Glacial Indifference" charset="0"/>
                          <a:cs typeface="Glacial Indifference" charset="0"/>
                        </a:rPr>
                        <a:t>$270,408</a:t>
                      </a:r>
                    </a:p>
                  </a:txBody>
                  <a:tcPr marL="7411" marR="7411" marT="7411" marB="0" anchor="b">
                    <a:lnL>
                      <a:noFill/>
                    </a:lnL>
                    <a:lnR>
                      <a:noFill/>
                    </a:lnR>
                    <a:lnT>
                      <a:noFill/>
                    </a:lnT>
                    <a:lnB w="6350" cap="flat" cmpd="sng" algn="ctr">
                      <a:noFill/>
                      <a:prstDash val="solid"/>
                      <a:round/>
                      <a:headEnd type="none" w="med" len="med"/>
                      <a:tailEnd type="none" w="med" len="med"/>
                    </a:lnB>
                    <a:noFill/>
                  </a:tcPr>
                </a:tc>
                <a:tc>
                  <a:txBody>
                    <a:bodyPr/>
                    <a:lstStyle/>
                    <a:p>
                      <a:pPr algn="r" fontAlgn="b"/>
                      <a:r>
                        <a:rPr lang="en-US" sz="700" b="1" i="0" u="none" strike="noStrike" dirty="0">
                          <a:solidFill>
                            <a:srgbClr val="000000"/>
                          </a:solidFill>
                          <a:effectLst/>
                          <a:latin typeface="Glacial Indifference" charset="0"/>
                          <a:ea typeface="Glacial Indifference" charset="0"/>
                          <a:cs typeface="Glacial Indifference" charset="0"/>
                        </a:rPr>
                        <a:t>$2,277,341</a:t>
                      </a:r>
                    </a:p>
                  </a:txBody>
                  <a:tcPr marL="7411" marR="7411" marT="7411" marB="0" anchor="b">
                    <a:lnL>
                      <a:noFill/>
                    </a:lnL>
                    <a:lnR>
                      <a:noFill/>
                    </a:lnR>
                    <a:lnT>
                      <a:noFill/>
                    </a:lnT>
                    <a:lnB w="6350" cap="flat" cmpd="sng" algn="ctr">
                      <a:noFill/>
                      <a:prstDash val="solid"/>
                      <a:round/>
                      <a:headEnd type="none" w="med" len="med"/>
                      <a:tailEnd type="none" w="med" len="med"/>
                    </a:lnB>
                    <a:noFill/>
                  </a:tcPr>
                </a:tc>
                <a:tc>
                  <a:txBody>
                    <a:bodyPr/>
                    <a:lstStyle/>
                    <a:p>
                      <a:pPr algn="r" fontAlgn="b"/>
                      <a:r>
                        <a:rPr lang="en-US" sz="700" b="1" i="0" u="none" strike="noStrike" dirty="0">
                          <a:solidFill>
                            <a:srgbClr val="000000"/>
                          </a:solidFill>
                          <a:effectLst/>
                          <a:latin typeface="Glacial Indifference" charset="0"/>
                          <a:ea typeface="Glacial Indifference" charset="0"/>
                          <a:cs typeface="Glacial Indifference" charset="0"/>
                        </a:rPr>
                        <a:t>$5,965,782</a:t>
                      </a:r>
                    </a:p>
                  </a:txBody>
                  <a:tcPr marL="7411" marR="7411" marT="7411" marB="0" anchor="b">
                    <a:lnL>
                      <a:noFill/>
                    </a:lnL>
                    <a:lnR>
                      <a:noFill/>
                    </a:lnR>
                    <a:lnT>
                      <a:noFill/>
                    </a:lnT>
                    <a:lnB w="6350" cap="flat" cmpd="sng" algn="ctr">
                      <a:noFill/>
                      <a:prstDash val="solid"/>
                      <a:round/>
                      <a:headEnd type="none" w="med" len="med"/>
                      <a:tailEnd type="none" w="med" len="med"/>
                    </a:lnB>
                    <a:noFill/>
                  </a:tcPr>
                </a:tc>
                <a:tc>
                  <a:txBody>
                    <a:bodyPr/>
                    <a:lstStyle/>
                    <a:p>
                      <a:pPr algn="r" fontAlgn="b"/>
                      <a:endParaRPr lang="en-US" sz="700" b="1" i="0" u="none" strike="noStrike" dirty="0">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w="6350" cap="flat" cmpd="sng" algn="ctr">
                      <a:noFill/>
                      <a:prstDash val="solid"/>
                      <a:round/>
                      <a:headEnd type="none" w="med" len="med"/>
                      <a:tailEnd type="none" w="med" len="med"/>
                    </a:lnB>
                    <a:noFill/>
                  </a:tcPr>
                </a:tc>
              </a:tr>
              <a:tr h="111261">
                <a:tc>
                  <a:txBody>
                    <a:bodyPr/>
                    <a:lstStyle/>
                    <a:p>
                      <a:pPr algn="l" fontAlgn="b"/>
                      <a:endParaRPr lang="en-US" sz="700" b="1" i="0" u="none" strike="noStrike" dirty="0">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endParaRPr lang="en-US" sz="700" b="1" i="0" u="none" strike="noStrike" dirty="0">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r" fontAlgn="b"/>
                      <a:endParaRPr lang="en-US" sz="700" b="1" i="0"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r" fontAlgn="b"/>
                      <a:endParaRPr lang="en-US" sz="700" b="1" i="0"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r" fontAlgn="b"/>
                      <a:endParaRPr lang="en-US" sz="700" b="1" i="0" u="none" strike="noStrike" dirty="0">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r" fontAlgn="b"/>
                      <a:endParaRPr lang="en-US" sz="700" b="1" i="0" u="none" strike="noStrike" dirty="0">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r" fontAlgn="b"/>
                      <a:endParaRPr lang="en-US" sz="700" b="1" i="0" u="none" strike="noStrike" dirty="0">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r" fontAlgn="b"/>
                      <a:endParaRPr lang="en-US" sz="700" b="1" i="0" u="none" strike="noStrike" dirty="0">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w="6350" cap="flat" cmpd="sng" algn="ctr">
                      <a:solidFill>
                        <a:srgbClr val="000000"/>
                      </a:solidFill>
                      <a:prstDash val="solid"/>
                      <a:round/>
                      <a:headEnd type="none" w="med" len="med"/>
                      <a:tailEnd type="none" w="med" len="med"/>
                    </a:lnB>
                    <a:noFill/>
                  </a:tcPr>
                </a:tc>
              </a:tr>
            </a:tbl>
          </a:graphicData>
        </a:graphic>
      </p:graphicFrame>
      <p:sp>
        <p:nvSpPr>
          <p:cNvPr id="238" name="Shape 238"/>
          <p:cNvSpPr txBox="1">
            <a:spLocks noGrp="1"/>
          </p:cNvSpPr>
          <p:nvPr>
            <p:ph type="sldNum" idx="12"/>
          </p:nvPr>
        </p:nvSpPr>
        <p:spPr>
          <a:xfrm>
            <a:off x="8686800" y="4800600"/>
            <a:ext cx="365760" cy="237744"/>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chemeClr val="bg1"/>
                </a:solidFill>
                <a:latin typeface="Montserrat"/>
                <a:ea typeface="Montserrat"/>
                <a:cs typeface="Montserrat"/>
                <a:sym typeface="Montserrat"/>
              </a:rPr>
              <a:t>12</a:t>
            </a:fld>
            <a:endParaRPr dirty="0">
              <a:solidFill>
                <a:schemeClr val="bg1"/>
              </a:solidFill>
              <a:latin typeface="Montserrat"/>
              <a:ea typeface="Montserrat"/>
              <a:cs typeface="Montserrat"/>
              <a:sym typeface="Montserrat"/>
            </a:endParaRPr>
          </a:p>
        </p:txBody>
      </p:sp>
      <p:sp>
        <p:nvSpPr>
          <p:cNvPr id="52" name="TextBox 51"/>
          <p:cNvSpPr txBox="1"/>
          <p:nvPr/>
        </p:nvSpPr>
        <p:spPr>
          <a:xfrm>
            <a:off x="469076" y="409700"/>
            <a:ext cx="5735525" cy="461665"/>
          </a:xfrm>
          <a:prstGeom prst="rect">
            <a:avLst/>
          </a:prstGeom>
          <a:noFill/>
        </p:spPr>
        <p:txBody>
          <a:bodyPr wrap="square" rtlCol="0">
            <a:spAutoFit/>
          </a:bodyPr>
          <a:lstStyle/>
          <a:p>
            <a:r>
              <a:rPr lang="en-US" sz="2400" b="1" dirty="0" smtClean="0">
                <a:solidFill>
                  <a:schemeClr val="bg1"/>
                </a:solidFill>
                <a:latin typeface="Glacial Indifference" charset="0"/>
                <a:ea typeface="Glacial Indifference" charset="0"/>
                <a:cs typeface="Glacial Indifference" charset="0"/>
              </a:rPr>
              <a:t>By the numbers</a:t>
            </a:r>
            <a:endParaRPr lang="en-US" sz="2400" b="1" dirty="0">
              <a:solidFill>
                <a:schemeClr val="bg1"/>
              </a:solidFill>
              <a:latin typeface="Glacial Indifference" charset="0"/>
              <a:ea typeface="Glacial Indifference" charset="0"/>
              <a:cs typeface="Glacial Indifference" charset="0"/>
            </a:endParaRPr>
          </a:p>
        </p:txBody>
      </p:sp>
      <p:sp>
        <p:nvSpPr>
          <p:cNvPr id="19" name="TextBox 18"/>
          <p:cNvSpPr txBox="1"/>
          <p:nvPr/>
        </p:nvSpPr>
        <p:spPr>
          <a:xfrm>
            <a:off x="7342556" y="91440"/>
            <a:ext cx="1816942" cy="200055"/>
          </a:xfrm>
          <a:prstGeom prst="rect">
            <a:avLst/>
          </a:prstGeom>
          <a:noFill/>
        </p:spPr>
        <p:txBody>
          <a:bodyPr wrap="square" rtlCol="0">
            <a:spAutoFit/>
          </a:bodyPr>
          <a:lstStyle/>
          <a:p>
            <a:r>
              <a:rPr lang="en-US" sz="700" dirty="0" smtClean="0">
                <a:solidFill>
                  <a:schemeClr val="bg1"/>
                </a:solidFill>
                <a:latin typeface="Glacial Indifference" charset="0"/>
                <a:ea typeface="Glacial Indifference" charset="0"/>
                <a:cs typeface="Glacial Indifference" charset="0"/>
              </a:rPr>
              <a:t>OPPORTUNITY | SOLUTION | </a:t>
            </a:r>
            <a:r>
              <a:rPr lang="en-US" sz="700" b="1" dirty="0" smtClean="0">
                <a:solidFill>
                  <a:schemeClr val="bg1"/>
                </a:solidFill>
                <a:latin typeface="Glacial Indifference" charset="0"/>
                <a:ea typeface="Glacial Indifference" charset="0"/>
                <a:cs typeface="Glacial Indifference" charset="0"/>
              </a:rPr>
              <a:t>BUSINESS</a:t>
            </a:r>
            <a:endParaRPr lang="en-US" sz="700" b="1" dirty="0">
              <a:solidFill>
                <a:schemeClr val="bg1"/>
              </a:solidFill>
              <a:latin typeface="Glacial Indifference" charset="0"/>
              <a:ea typeface="Glacial Indifference" charset="0"/>
              <a:cs typeface="Glacial Indifference" charset="0"/>
            </a:endParaRPr>
          </a:p>
        </p:txBody>
      </p:sp>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895" y="138733"/>
            <a:ext cx="883015" cy="98845"/>
          </a:xfrm>
          <a:prstGeom prst="rect">
            <a:avLst/>
          </a:prstGeom>
        </p:spPr>
      </p:pic>
      <p:sp>
        <p:nvSpPr>
          <p:cNvPr id="21" name="Rectangle 20"/>
          <p:cNvSpPr/>
          <p:nvPr/>
        </p:nvSpPr>
        <p:spPr>
          <a:xfrm>
            <a:off x="4861752" y="2180733"/>
            <a:ext cx="1188720" cy="1251202"/>
          </a:xfrm>
          <a:prstGeom prst="rect">
            <a:avLst/>
          </a:prstGeom>
          <a:solidFill>
            <a:srgbClr val="00B4D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6050471" y="2180733"/>
            <a:ext cx="2725849" cy="1251202"/>
          </a:xfrm>
          <a:prstGeom prst="rect">
            <a:avLst/>
          </a:prstGeom>
          <a:solidFill>
            <a:srgbClr val="B5B5B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3" name="Table 22"/>
          <p:cNvGraphicFramePr>
            <a:graphicFrameLocks noGrp="1"/>
          </p:cNvGraphicFramePr>
          <p:nvPr>
            <p:extLst>
              <p:ext uri="{D42A27DB-BD31-4B8C-83A1-F6EECF244321}">
                <p14:modId xmlns:p14="http://schemas.microsoft.com/office/powerpoint/2010/main" val="96502324"/>
              </p:ext>
            </p:extLst>
          </p:nvPr>
        </p:nvGraphicFramePr>
        <p:xfrm>
          <a:off x="4866016" y="2185771"/>
          <a:ext cx="3914568" cy="1229062"/>
        </p:xfrm>
        <a:graphic>
          <a:graphicData uri="http://schemas.openxmlformats.org/drawingml/2006/table">
            <a:tbl>
              <a:tblPr firstRow="1" bandRow="1">
                <a:tableStyleId>{5A111915-BE36-4E01-A7E5-04B1672EAD32}</a:tableStyleId>
              </a:tblPr>
              <a:tblGrid>
                <a:gridCol w="1095569"/>
                <a:gridCol w="568206"/>
                <a:gridCol w="558959"/>
                <a:gridCol w="491205"/>
                <a:gridCol w="567427"/>
                <a:gridCol w="633202"/>
              </a:tblGrid>
              <a:tr h="237522">
                <a:tc>
                  <a:txBody>
                    <a:bodyPr/>
                    <a:lstStyle/>
                    <a:p>
                      <a:r>
                        <a:rPr lang="en-US" sz="700" dirty="0" smtClean="0">
                          <a:solidFill>
                            <a:schemeClr val="bg1"/>
                          </a:solidFill>
                          <a:latin typeface="Glacial Indifference" charset="0"/>
                          <a:ea typeface="Glacial Indifference" charset="0"/>
                          <a:cs typeface="Glacial Indifference" charset="0"/>
                        </a:rPr>
                        <a:t>FYE JUNE</a:t>
                      </a:r>
                      <a:endParaRPr lang="en-US" sz="700" dirty="0">
                        <a:solidFill>
                          <a:schemeClr val="bg1"/>
                        </a:solidFill>
                        <a:latin typeface="Glacial Indifference" charset="0"/>
                        <a:ea typeface="Glacial Indifference" charset="0"/>
                        <a:cs typeface="Glacial Indifference" charset="0"/>
                      </a:endParaRPr>
                    </a:p>
                  </a:txBody>
                  <a:tcPr marL="65634" marR="65634" marT="32817" marB="3281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smtClean="0">
                          <a:solidFill>
                            <a:schemeClr val="tx1"/>
                          </a:solidFill>
                          <a:latin typeface="Glacial Indifference" charset="0"/>
                          <a:ea typeface="Glacial Indifference" charset="0"/>
                          <a:cs typeface="Glacial Indifference" charset="0"/>
                        </a:rPr>
                        <a:t>FY2019</a:t>
                      </a:r>
                      <a:endParaRPr lang="en-US" sz="700" dirty="0">
                        <a:solidFill>
                          <a:schemeClr val="tx1"/>
                        </a:solidFill>
                        <a:latin typeface="Glacial Indifference" charset="0"/>
                        <a:ea typeface="Glacial Indifference" charset="0"/>
                        <a:cs typeface="Glacial Indifference" charset="0"/>
                      </a:endParaRPr>
                    </a:p>
                  </a:txBody>
                  <a:tcPr marL="65634" marR="65634" marT="32817" marB="3281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smtClean="0">
                          <a:solidFill>
                            <a:schemeClr val="tx1"/>
                          </a:solidFill>
                          <a:latin typeface="Glacial Indifference" charset="0"/>
                          <a:ea typeface="Glacial Indifference" charset="0"/>
                          <a:cs typeface="Glacial Indifference" charset="0"/>
                        </a:rPr>
                        <a:t>FY2020</a:t>
                      </a:r>
                      <a:endParaRPr lang="en-US" sz="700" dirty="0">
                        <a:solidFill>
                          <a:schemeClr val="tx1"/>
                        </a:solidFill>
                        <a:latin typeface="Glacial Indifference" charset="0"/>
                        <a:ea typeface="Glacial Indifference" charset="0"/>
                        <a:cs typeface="Glacial Indifference" charset="0"/>
                      </a:endParaRPr>
                    </a:p>
                  </a:txBody>
                  <a:tcPr marL="65634" marR="65634" marT="32817" marB="3281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smtClean="0">
                          <a:solidFill>
                            <a:schemeClr val="tx1"/>
                          </a:solidFill>
                          <a:latin typeface="Glacial Indifference" charset="0"/>
                          <a:ea typeface="Glacial Indifference" charset="0"/>
                          <a:cs typeface="Glacial Indifference" charset="0"/>
                        </a:rPr>
                        <a:t>FY2021</a:t>
                      </a:r>
                      <a:endParaRPr lang="en-US" sz="700" dirty="0">
                        <a:solidFill>
                          <a:schemeClr val="tx1"/>
                        </a:solidFill>
                        <a:latin typeface="Glacial Indifference" charset="0"/>
                        <a:ea typeface="Glacial Indifference" charset="0"/>
                        <a:cs typeface="Glacial Indifference" charset="0"/>
                      </a:endParaRPr>
                    </a:p>
                  </a:txBody>
                  <a:tcPr marL="65634" marR="65634" marT="32817" marB="3281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smtClean="0">
                          <a:solidFill>
                            <a:schemeClr val="tx1"/>
                          </a:solidFill>
                          <a:latin typeface="Glacial Indifference" charset="0"/>
                          <a:ea typeface="Glacial Indifference" charset="0"/>
                          <a:cs typeface="Glacial Indifference" charset="0"/>
                        </a:rPr>
                        <a:t>FY2022</a:t>
                      </a:r>
                      <a:endParaRPr lang="en-US" sz="700" dirty="0">
                        <a:solidFill>
                          <a:schemeClr val="tx1"/>
                        </a:solidFill>
                        <a:latin typeface="Glacial Indifference" charset="0"/>
                        <a:ea typeface="Glacial Indifference" charset="0"/>
                        <a:cs typeface="Glacial Indifference" charset="0"/>
                      </a:endParaRPr>
                    </a:p>
                  </a:txBody>
                  <a:tcPr marL="65634" marR="65634" marT="32817" marB="3281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smtClean="0">
                          <a:solidFill>
                            <a:schemeClr val="tx1"/>
                          </a:solidFill>
                          <a:latin typeface="Glacial Indifference" charset="0"/>
                          <a:ea typeface="Glacial Indifference" charset="0"/>
                          <a:cs typeface="Glacial Indifference" charset="0"/>
                        </a:rPr>
                        <a:t>FY2023</a:t>
                      </a:r>
                    </a:p>
                  </a:txBody>
                  <a:tcPr marL="65634" marR="65634" marT="32817" marB="3281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47885">
                <a:tc>
                  <a:txBody>
                    <a:bodyPr/>
                    <a:lstStyle/>
                    <a:p>
                      <a:pPr algn="l" fontAlgn="b"/>
                      <a:r>
                        <a:rPr lang="en-US" sz="700" b="1" i="0" u="none" strike="noStrike" dirty="0">
                          <a:solidFill>
                            <a:schemeClr val="bg1"/>
                          </a:solidFill>
                          <a:effectLst/>
                          <a:latin typeface="Glacial Indifference" charset="0"/>
                          <a:ea typeface="Glacial Indifference" charset="0"/>
                          <a:cs typeface="Glacial Indifference" charset="0"/>
                        </a:rPr>
                        <a:t>Beginning Active Users</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700" b="0" i="0" u="none" strike="noStrike" dirty="0">
                          <a:solidFill>
                            <a:schemeClr val="tx1"/>
                          </a:solidFill>
                          <a:effectLst/>
                          <a:latin typeface="Glacial Indifference" charset="0"/>
                          <a:ea typeface="Glacial Indifference" charset="0"/>
                          <a:cs typeface="Glacial Indifference" charset="0"/>
                        </a:rPr>
                        <a:t>0</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is-IS" sz="700" b="0" i="0" u="none" strike="noStrike" dirty="0">
                          <a:solidFill>
                            <a:schemeClr val="tx1"/>
                          </a:solidFill>
                          <a:effectLst/>
                          <a:latin typeface="Glacial Indifference" charset="0"/>
                          <a:ea typeface="Glacial Indifference" charset="0"/>
                          <a:cs typeface="Glacial Indifference" charset="0"/>
                        </a:rPr>
                        <a:t>5,171</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fi-FI" sz="700" b="0" i="0" u="none" strike="noStrike">
                          <a:solidFill>
                            <a:schemeClr val="tx1"/>
                          </a:solidFill>
                          <a:effectLst/>
                          <a:latin typeface="Glacial Indifference" charset="0"/>
                          <a:ea typeface="Glacial Indifference" charset="0"/>
                          <a:cs typeface="Glacial Indifference" charset="0"/>
                        </a:rPr>
                        <a:t>12,528</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fi-FI" sz="700" b="0" i="0" u="none" strike="noStrike">
                          <a:solidFill>
                            <a:schemeClr val="tx1"/>
                          </a:solidFill>
                          <a:effectLst/>
                          <a:latin typeface="Glacial Indifference" charset="0"/>
                          <a:ea typeface="Glacial Indifference" charset="0"/>
                          <a:cs typeface="Glacial Indifference" charset="0"/>
                        </a:rPr>
                        <a:t>21,981</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fi-FI" sz="700" b="0" i="0" u="none" strike="noStrike">
                          <a:solidFill>
                            <a:schemeClr val="tx1"/>
                          </a:solidFill>
                          <a:effectLst/>
                          <a:latin typeface="Glacial Indifference" charset="0"/>
                          <a:ea typeface="Glacial Indifference" charset="0"/>
                          <a:cs typeface="Glacial Indifference" charset="0"/>
                        </a:rPr>
                        <a:t>32,696</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47885">
                <a:tc>
                  <a:txBody>
                    <a:bodyPr/>
                    <a:lstStyle/>
                    <a:p>
                      <a:pPr algn="l" fontAlgn="b"/>
                      <a:r>
                        <a:rPr lang="en-US" sz="700" b="1" i="0" u="none" strike="noStrike" dirty="0">
                          <a:solidFill>
                            <a:schemeClr val="bg1"/>
                          </a:solidFill>
                          <a:effectLst/>
                          <a:latin typeface="Glacial Indifference" charset="0"/>
                          <a:ea typeface="Glacial Indifference" charset="0"/>
                          <a:cs typeface="Glacial Indifference" charset="0"/>
                        </a:rPr>
                        <a:t>Net New Users</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is-IS" sz="700" b="0" i="0" u="none" strike="noStrike" dirty="0">
                          <a:solidFill>
                            <a:schemeClr val="tx1"/>
                          </a:solidFill>
                          <a:effectLst/>
                          <a:latin typeface="Glacial Indifference" charset="0"/>
                          <a:ea typeface="Glacial Indifference" charset="0"/>
                          <a:cs typeface="Glacial Indifference" charset="0"/>
                        </a:rPr>
                        <a:t>5,171</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uk-UA" sz="700" b="0" i="0" u="none" strike="noStrike" dirty="0">
                          <a:solidFill>
                            <a:schemeClr val="tx1"/>
                          </a:solidFill>
                          <a:effectLst/>
                          <a:latin typeface="Glacial Indifference" charset="0"/>
                          <a:ea typeface="Glacial Indifference" charset="0"/>
                          <a:cs typeface="Glacial Indifference" charset="0"/>
                        </a:rPr>
                        <a:t>7,357</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cs-CZ" sz="700" b="0" i="0" u="none" strike="noStrike" dirty="0">
                          <a:solidFill>
                            <a:schemeClr val="tx1"/>
                          </a:solidFill>
                          <a:effectLst/>
                          <a:latin typeface="Glacial Indifference" charset="0"/>
                          <a:ea typeface="Glacial Indifference" charset="0"/>
                          <a:cs typeface="Glacial Indifference" charset="0"/>
                        </a:rPr>
                        <a:t>9,453</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fi-FI" sz="700" b="0" i="0" u="none" strike="noStrike">
                          <a:solidFill>
                            <a:schemeClr val="tx1"/>
                          </a:solidFill>
                          <a:effectLst/>
                          <a:latin typeface="Glacial Indifference" charset="0"/>
                          <a:ea typeface="Glacial Indifference" charset="0"/>
                          <a:cs typeface="Glacial Indifference" charset="0"/>
                        </a:rPr>
                        <a:t>10,715</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cs-CZ" sz="700" b="0" i="0" u="none" strike="noStrike">
                          <a:solidFill>
                            <a:schemeClr val="tx1"/>
                          </a:solidFill>
                          <a:effectLst/>
                          <a:latin typeface="Glacial Indifference" charset="0"/>
                          <a:ea typeface="Glacial Indifference" charset="0"/>
                          <a:cs typeface="Glacial Indifference" charset="0"/>
                        </a:rPr>
                        <a:t>11,542</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47885">
                <a:tc>
                  <a:txBody>
                    <a:bodyPr/>
                    <a:lstStyle/>
                    <a:p>
                      <a:pPr algn="l" fontAlgn="b"/>
                      <a:r>
                        <a:rPr lang="en-US" sz="700" b="1" i="0" u="none" strike="noStrike" dirty="0">
                          <a:solidFill>
                            <a:schemeClr val="bg1"/>
                          </a:solidFill>
                          <a:effectLst/>
                          <a:latin typeface="Glacial Indifference" charset="0"/>
                          <a:ea typeface="Glacial Indifference" charset="0"/>
                          <a:cs typeface="Glacial Indifference" charset="0"/>
                        </a:rPr>
                        <a:t>Ending Active Users</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is-IS" sz="700" b="0" i="0" u="none" strike="noStrike" dirty="0">
                          <a:solidFill>
                            <a:schemeClr val="tx1"/>
                          </a:solidFill>
                          <a:effectLst/>
                          <a:latin typeface="Glacial Indifference" charset="0"/>
                          <a:ea typeface="Glacial Indifference" charset="0"/>
                          <a:cs typeface="Glacial Indifference" charset="0"/>
                        </a:rPr>
                        <a:t>5,171</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fi-FI" sz="700" b="0" i="0" u="none" strike="noStrike" dirty="0">
                          <a:solidFill>
                            <a:schemeClr val="tx1"/>
                          </a:solidFill>
                          <a:effectLst/>
                          <a:latin typeface="Glacial Indifference" charset="0"/>
                          <a:ea typeface="Glacial Indifference" charset="0"/>
                          <a:cs typeface="Glacial Indifference" charset="0"/>
                        </a:rPr>
                        <a:t>12,528</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fi-FI" sz="700" b="0" i="0" u="none" strike="noStrike" dirty="0">
                          <a:solidFill>
                            <a:schemeClr val="tx1"/>
                          </a:solidFill>
                          <a:effectLst/>
                          <a:latin typeface="Glacial Indifference" charset="0"/>
                          <a:ea typeface="Glacial Indifference" charset="0"/>
                          <a:cs typeface="Glacial Indifference" charset="0"/>
                        </a:rPr>
                        <a:t>21,981</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fi-FI" sz="700" b="0" i="0" u="none" strike="noStrike" dirty="0">
                          <a:solidFill>
                            <a:schemeClr val="tx1"/>
                          </a:solidFill>
                          <a:effectLst/>
                          <a:latin typeface="Glacial Indifference" charset="0"/>
                          <a:ea typeface="Glacial Indifference" charset="0"/>
                          <a:cs typeface="Glacial Indifference" charset="0"/>
                        </a:rPr>
                        <a:t>32,696</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is-IS" sz="700" b="0" i="0" u="none" strike="noStrike" dirty="0">
                          <a:solidFill>
                            <a:schemeClr val="tx1"/>
                          </a:solidFill>
                          <a:effectLst/>
                          <a:latin typeface="Glacial Indifference" charset="0"/>
                          <a:ea typeface="Glacial Indifference" charset="0"/>
                          <a:cs typeface="Glacial Indifference" charset="0"/>
                        </a:rPr>
                        <a:t>44,239</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47885">
                <a:tc>
                  <a:txBody>
                    <a:bodyPr/>
                    <a:lstStyle/>
                    <a:p>
                      <a:pPr algn="l" fontAlgn="b"/>
                      <a:r>
                        <a:rPr lang="en-US" sz="700" b="1" i="0" u="none" strike="noStrike" dirty="0">
                          <a:solidFill>
                            <a:schemeClr val="bg1"/>
                          </a:solidFill>
                          <a:effectLst/>
                          <a:latin typeface="Glacial Indifference" charset="0"/>
                          <a:ea typeface="Glacial Indifference" charset="0"/>
                          <a:cs typeface="Glacial Indifference" charset="0"/>
                        </a:rPr>
                        <a:t>Average Active Users</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uk-UA" sz="700" b="0" i="0" u="none" strike="noStrike" dirty="0">
                          <a:solidFill>
                            <a:schemeClr val="tx1"/>
                          </a:solidFill>
                          <a:effectLst/>
                          <a:latin typeface="Glacial Indifference" charset="0"/>
                          <a:ea typeface="Glacial Indifference" charset="0"/>
                          <a:cs typeface="Glacial Indifference" charset="0"/>
                        </a:rPr>
                        <a:t>3,447</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is-IS" sz="700" b="0" i="0" u="none" strike="noStrike" dirty="0">
                          <a:solidFill>
                            <a:schemeClr val="tx1"/>
                          </a:solidFill>
                          <a:effectLst/>
                          <a:latin typeface="Glacial Indifference" charset="0"/>
                          <a:ea typeface="Glacial Indifference" charset="0"/>
                          <a:cs typeface="Glacial Indifference" charset="0"/>
                        </a:rPr>
                        <a:t>8,352</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de-DE" sz="700" b="0" i="0" u="none" strike="noStrike" dirty="0">
                          <a:solidFill>
                            <a:schemeClr val="tx1"/>
                          </a:solidFill>
                          <a:effectLst/>
                          <a:latin typeface="Glacial Indifference" charset="0"/>
                          <a:ea typeface="Glacial Indifference" charset="0"/>
                          <a:cs typeface="Glacial Indifference" charset="0"/>
                        </a:rPr>
                        <a:t>14,654</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fi-FI" sz="700" b="0" i="0" u="none" strike="noStrike" dirty="0">
                          <a:solidFill>
                            <a:schemeClr val="tx1"/>
                          </a:solidFill>
                          <a:effectLst/>
                          <a:latin typeface="Glacial Indifference" charset="0"/>
                          <a:ea typeface="Glacial Indifference" charset="0"/>
                          <a:cs typeface="Glacial Indifference" charset="0"/>
                        </a:rPr>
                        <a:t>21,798</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cs-CZ" sz="700" b="0" i="0" u="none" strike="noStrike" dirty="0">
                          <a:solidFill>
                            <a:schemeClr val="tx1"/>
                          </a:solidFill>
                          <a:effectLst/>
                          <a:latin typeface="Glacial Indifference" charset="0"/>
                          <a:ea typeface="Glacial Indifference" charset="0"/>
                          <a:cs typeface="Glacial Indifference" charset="0"/>
                        </a:rPr>
                        <a:t>29,493</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1335845611"/>
              </p:ext>
            </p:extLst>
          </p:nvPr>
        </p:nvGraphicFramePr>
        <p:xfrm>
          <a:off x="4861752" y="3870827"/>
          <a:ext cx="3914568" cy="996696"/>
        </p:xfrm>
        <a:graphic>
          <a:graphicData uri="http://schemas.openxmlformats.org/drawingml/2006/table">
            <a:tbl>
              <a:tblPr firstRow="1" bandRow="1">
                <a:tableStyleId>{5A111915-BE36-4E01-A7E5-04B1672EAD32}</a:tableStyleId>
              </a:tblPr>
              <a:tblGrid>
                <a:gridCol w="1095569"/>
                <a:gridCol w="568206"/>
                <a:gridCol w="558959"/>
                <a:gridCol w="491205"/>
                <a:gridCol w="567427"/>
                <a:gridCol w="633202"/>
              </a:tblGrid>
              <a:tr h="201168">
                <a:tc>
                  <a:txBody>
                    <a:bodyPr/>
                    <a:lstStyle/>
                    <a:p>
                      <a:r>
                        <a:rPr lang="en-US" sz="700" b="1" dirty="0" smtClean="0">
                          <a:solidFill>
                            <a:schemeClr val="bg1"/>
                          </a:solidFill>
                          <a:latin typeface="Glacial Indifference" charset="0"/>
                          <a:ea typeface="Glacial Indifference" charset="0"/>
                          <a:cs typeface="Glacial Indifference" charset="0"/>
                        </a:rPr>
                        <a:t>FYE JUNE</a:t>
                      </a:r>
                      <a:endParaRPr lang="en-US" sz="700" b="1" dirty="0">
                        <a:solidFill>
                          <a:schemeClr val="bg1"/>
                        </a:solidFill>
                        <a:latin typeface="Glacial Indifference" charset="0"/>
                        <a:ea typeface="Glacial Indifference" charset="0"/>
                        <a:cs typeface="Glacial Indifference" charset="0"/>
                      </a:endParaRP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smtClean="0">
                          <a:solidFill>
                            <a:schemeClr val="tx1"/>
                          </a:solidFill>
                          <a:latin typeface="Glacial Indifference" charset="0"/>
                          <a:ea typeface="Glacial Indifference" charset="0"/>
                          <a:cs typeface="Glacial Indifference" charset="0"/>
                        </a:rPr>
                        <a:t>FY2019</a:t>
                      </a:r>
                      <a:endParaRPr lang="en-US" sz="700" dirty="0">
                        <a:solidFill>
                          <a:schemeClr val="tx1"/>
                        </a:solidFill>
                        <a:latin typeface="Glacial Indifference" charset="0"/>
                        <a:ea typeface="Glacial Indifference" charset="0"/>
                        <a:cs typeface="Glacial Indifference" charset="0"/>
                      </a:endParaRP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smtClean="0">
                          <a:solidFill>
                            <a:schemeClr val="tx1"/>
                          </a:solidFill>
                          <a:latin typeface="Glacial Indifference" charset="0"/>
                          <a:ea typeface="Glacial Indifference" charset="0"/>
                          <a:cs typeface="Glacial Indifference" charset="0"/>
                        </a:rPr>
                        <a:t>FY2020</a:t>
                      </a:r>
                      <a:endParaRPr lang="en-US" sz="700" dirty="0">
                        <a:solidFill>
                          <a:schemeClr val="tx1"/>
                        </a:solidFill>
                        <a:latin typeface="Glacial Indifference" charset="0"/>
                        <a:ea typeface="Glacial Indifference" charset="0"/>
                        <a:cs typeface="Glacial Indifference" charset="0"/>
                      </a:endParaRP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smtClean="0">
                          <a:solidFill>
                            <a:schemeClr val="tx1"/>
                          </a:solidFill>
                          <a:latin typeface="Glacial Indifference" charset="0"/>
                          <a:ea typeface="Glacial Indifference" charset="0"/>
                          <a:cs typeface="Glacial Indifference" charset="0"/>
                        </a:rPr>
                        <a:t>FY2021</a:t>
                      </a:r>
                      <a:endParaRPr lang="en-US" sz="700" dirty="0">
                        <a:solidFill>
                          <a:schemeClr val="tx1"/>
                        </a:solidFill>
                        <a:latin typeface="Glacial Indifference" charset="0"/>
                        <a:ea typeface="Glacial Indifference" charset="0"/>
                        <a:cs typeface="Glacial Indifference" charset="0"/>
                      </a:endParaRP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smtClean="0">
                          <a:solidFill>
                            <a:schemeClr val="tx1"/>
                          </a:solidFill>
                          <a:latin typeface="Glacial Indifference" charset="0"/>
                          <a:ea typeface="Glacial Indifference" charset="0"/>
                          <a:cs typeface="Glacial Indifference" charset="0"/>
                        </a:rPr>
                        <a:t>FY2022</a:t>
                      </a:r>
                      <a:endParaRPr lang="en-US" sz="700" dirty="0">
                        <a:solidFill>
                          <a:schemeClr val="tx1"/>
                        </a:solidFill>
                        <a:latin typeface="Glacial Indifference" charset="0"/>
                        <a:ea typeface="Glacial Indifference" charset="0"/>
                        <a:cs typeface="Glacial Indifference" charset="0"/>
                      </a:endParaRP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smtClean="0">
                          <a:solidFill>
                            <a:schemeClr val="tx1"/>
                          </a:solidFill>
                          <a:latin typeface="Glacial Indifference" charset="0"/>
                          <a:ea typeface="Glacial Indifference" charset="0"/>
                          <a:cs typeface="Glacial Indifference" charset="0"/>
                        </a:rPr>
                        <a:t>FY2023</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65176">
                <a:tc>
                  <a:txBody>
                    <a:bodyPr/>
                    <a:lstStyle/>
                    <a:p>
                      <a:pPr algn="l" fontAlgn="b"/>
                      <a:r>
                        <a:rPr lang="en-US" sz="700" b="1" i="0" u="none" strike="noStrike">
                          <a:solidFill>
                            <a:schemeClr val="bg1"/>
                          </a:solidFill>
                          <a:effectLst/>
                          <a:latin typeface="Glacial Indifference" charset="0"/>
                          <a:ea typeface="Glacial Indifference" charset="0"/>
                          <a:cs typeface="Glacial Indifference" charset="0"/>
                        </a:rPr>
                        <a:t>Entry-Tier</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700" b="0" i="0" u="none" strike="noStrike" dirty="0">
                          <a:solidFill>
                            <a:schemeClr val="tx1"/>
                          </a:solidFill>
                          <a:effectLst/>
                          <a:latin typeface="Glacial Indifference" charset="0"/>
                          <a:ea typeface="Glacial Indifference" charset="0"/>
                          <a:cs typeface="Glacial Indifference" charset="0"/>
                        </a:rPr>
                        <a:t>50%</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700" b="0" i="0" u="none" strike="noStrike">
                          <a:solidFill>
                            <a:schemeClr val="tx1"/>
                          </a:solidFill>
                          <a:effectLst/>
                          <a:latin typeface="Glacial Indifference" charset="0"/>
                          <a:ea typeface="Glacial Indifference" charset="0"/>
                          <a:cs typeface="Glacial Indifference" charset="0"/>
                        </a:rPr>
                        <a:t>40%</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pt-BR" sz="700" b="0" i="0" u="none" strike="noStrike">
                          <a:solidFill>
                            <a:schemeClr val="tx1"/>
                          </a:solidFill>
                          <a:effectLst/>
                          <a:latin typeface="Glacial Indifference" charset="0"/>
                          <a:ea typeface="Glacial Indifference" charset="0"/>
                          <a:cs typeface="Glacial Indifference" charset="0"/>
                        </a:rPr>
                        <a:t>30%</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it-IT" sz="700" b="0" i="0" u="none" strike="noStrike">
                          <a:solidFill>
                            <a:schemeClr val="tx1"/>
                          </a:solidFill>
                          <a:effectLst/>
                          <a:latin typeface="Glacial Indifference" charset="0"/>
                          <a:ea typeface="Glacial Indifference" charset="0"/>
                          <a:cs typeface="Glacial Indifference" charset="0"/>
                        </a:rPr>
                        <a:t>25%</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is-IS" sz="700" b="0" i="0" u="none" strike="noStrike">
                          <a:solidFill>
                            <a:schemeClr val="tx1"/>
                          </a:solidFill>
                          <a:effectLst/>
                          <a:latin typeface="Glacial Indifference" charset="0"/>
                          <a:ea typeface="Glacial Indifference" charset="0"/>
                          <a:cs typeface="Glacial Indifference" charset="0"/>
                        </a:rPr>
                        <a:t>20%</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65176">
                <a:tc>
                  <a:txBody>
                    <a:bodyPr/>
                    <a:lstStyle/>
                    <a:p>
                      <a:pPr algn="l" fontAlgn="b"/>
                      <a:r>
                        <a:rPr lang="en-US" sz="700" b="1" i="0" u="none" strike="noStrike" dirty="0">
                          <a:solidFill>
                            <a:schemeClr val="bg1"/>
                          </a:solidFill>
                          <a:effectLst/>
                          <a:latin typeface="Glacial Indifference" charset="0"/>
                          <a:ea typeface="Glacial Indifference" charset="0"/>
                          <a:cs typeface="Glacial Indifference" charset="0"/>
                        </a:rPr>
                        <a:t>Mid-Tier</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it-IT" sz="700" b="0" i="0" u="none" strike="noStrike">
                          <a:solidFill>
                            <a:schemeClr val="tx1"/>
                          </a:solidFill>
                          <a:effectLst/>
                          <a:latin typeface="Glacial Indifference" charset="0"/>
                          <a:ea typeface="Glacial Indifference" charset="0"/>
                          <a:cs typeface="Glacial Indifference" charset="0"/>
                        </a:rPr>
                        <a:t>25%</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it-IT" sz="700" b="0" i="0" u="none" strike="noStrike" dirty="0">
                          <a:solidFill>
                            <a:schemeClr val="tx1"/>
                          </a:solidFill>
                          <a:effectLst/>
                          <a:latin typeface="Glacial Indifference" charset="0"/>
                          <a:ea typeface="Glacial Indifference" charset="0"/>
                          <a:cs typeface="Glacial Indifference" charset="0"/>
                        </a:rPr>
                        <a:t>35%</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700" b="0" i="0" u="none" strike="noStrike">
                          <a:solidFill>
                            <a:schemeClr val="tx1"/>
                          </a:solidFill>
                          <a:effectLst/>
                          <a:latin typeface="Glacial Indifference" charset="0"/>
                          <a:ea typeface="Glacial Indifference" charset="0"/>
                          <a:cs typeface="Glacial Indifference" charset="0"/>
                        </a:rPr>
                        <a:t>40%</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700" b="0" i="0" u="none" strike="noStrike">
                          <a:solidFill>
                            <a:schemeClr val="tx1"/>
                          </a:solidFill>
                          <a:effectLst/>
                          <a:latin typeface="Glacial Indifference" charset="0"/>
                          <a:ea typeface="Glacial Indifference" charset="0"/>
                          <a:cs typeface="Glacial Indifference" charset="0"/>
                        </a:rPr>
                        <a:t>40%</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700" b="0" i="0" u="none" strike="noStrike">
                          <a:solidFill>
                            <a:schemeClr val="tx1"/>
                          </a:solidFill>
                          <a:effectLst/>
                          <a:latin typeface="Glacial Indifference" charset="0"/>
                          <a:ea typeface="Glacial Indifference" charset="0"/>
                          <a:cs typeface="Glacial Indifference" charset="0"/>
                        </a:rPr>
                        <a:t>40%</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65176">
                <a:tc>
                  <a:txBody>
                    <a:bodyPr/>
                    <a:lstStyle/>
                    <a:p>
                      <a:pPr algn="l" fontAlgn="b"/>
                      <a:r>
                        <a:rPr lang="en-US" sz="700" b="1" i="0" u="none" strike="noStrike" dirty="0">
                          <a:solidFill>
                            <a:schemeClr val="bg1"/>
                          </a:solidFill>
                          <a:effectLst/>
                          <a:latin typeface="Glacial Indifference" charset="0"/>
                          <a:ea typeface="Glacial Indifference" charset="0"/>
                          <a:cs typeface="Glacial Indifference" charset="0"/>
                        </a:rPr>
                        <a:t>Premium-Tier</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it-IT" sz="700" b="0" i="0" u="none" strike="noStrike" dirty="0">
                          <a:solidFill>
                            <a:schemeClr val="tx1"/>
                          </a:solidFill>
                          <a:effectLst/>
                          <a:latin typeface="Glacial Indifference" charset="0"/>
                          <a:ea typeface="Glacial Indifference" charset="0"/>
                          <a:cs typeface="Glacial Indifference" charset="0"/>
                        </a:rPr>
                        <a:t>25%</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it-IT" sz="700" b="0" i="0" u="none" strike="noStrike" dirty="0">
                          <a:solidFill>
                            <a:schemeClr val="tx1"/>
                          </a:solidFill>
                          <a:effectLst/>
                          <a:latin typeface="Glacial Indifference" charset="0"/>
                          <a:ea typeface="Glacial Indifference" charset="0"/>
                          <a:cs typeface="Glacial Indifference" charset="0"/>
                        </a:rPr>
                        <a:t>25%</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pt-BR" sz="700" b="0" i="0" u="none" strike="noStrike" dirty="0">
                          <a:solidFill>
                            <a:schemeClr val="tx1"/>
                          </a:solidFill>
                          <a:effectLst/>
                          <a:latin typeface="Glacial Indifference" charset="0"/>
                          <a:ea typeface="Glacial Indifference" charset="0"/>
                          <a:cs typeface="Glacial Indifference" charset="0"/>
                        </a:rPr>
                        <a:t>30%</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it-IT" sz="700" b="0" i="0" u="none" strike="noStrike">
                          <a:solidFill>
                            <a:schemeClr val="tx1"/>
                          </a:solidFill>
                          <a:effectLst/>
                          <a:latin typeface="Glacial Indifference" charset="0"/>
                          <a:ea typeface="Glacial Indifference" charset="0"/>
                          <a:cs typeface="Glacial Indifference" charset="0"/>
                        </a:rPr>
                        <a:t>35%</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700" b="0" i="0" u="none" strike="noStrike" dirty="0">
                          <a:solidFill>
                            <a:schemeClr val="tx1"/>
                          </a:solidFill>
                          <a:effectLst/>
                          <a:latin typeface="Glacial Indifference" charset="0"/>
                          <a:ea typeface="Glacial Indifference" charset="0"/>
                          <a:cs typeface="Glacial Indifference" charset="0"/>
                        </a:rPr>
                        <a:t>40%</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7304320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pic>
        <p:nvPicPr>
          <p:cNvPr id="40" name="Picture 39"/>
          <p:cNvPicPr>
            <a:picLocks noChangeAspect="1"/>
          </p:cNvPicPr>
          <p:nvPr/>
        </p:nvPicPr>
        <p:blipFill rotWithShape="1">
          <a:blip r:embed="rId3"/>
          <a:srcRect t="10710" r="642" b="6073"/>
          <a:stretch/>
        </p:blipFill>
        <p:spPr>
          <a:xfrm flipH="1">
            <a:off x="0" y="0"/>
            <a:ext cx="9159498" cy="5143500"/>
          </a:xfrm>
          <a:prstGeom prst="rect">
            <a:avLst/>
          </a:prstGeom>
        </p:spPr>
      </p:pic>
      <p:sp>
        <p:nvSpPr>
          <p:cNvPr id="406" name="Shape 406"/>
          <p:cNvSpPr txBox="1">
            <a:spLocks noGrp="1"/>
          </p:cNvSpPr>
          <p:nvPr>
            <p:ph type="sldNum" idx="12"/>
          </p:nvPr>
        </p:nvSpPr>
        <p:spPr>
          <a:xfrm>
            <a:off x="8686800" y="4800600"/>
            <a:ext cx="365760" cy="23774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bg1"/>
                </a:solidFill>
                <a:latin typeface="Montserrat"/>
                <a:ea typeface="Montserrat"/>
                <a:cs typeface="Montserrat"/>
                <a:sym typeface="Montserrat"/>
              </a:rPr>
              <a:t>13</a:t>
            </a:fld>
            <a:endParaRPr dirty="0">
              <a:solidFill>
                <a:schemeClr val="bg1"/>
              </a:solidFill>
              <a:latin typeface="Montserrat"/>
              <a:ea typeface="Montserrat"/>
              <a:cs typeface="Montserrat"/>
              <a:sym typeface="Montserrat"/>
            </a:endParaRPr>
          </a:p>
        </p:txBody>
      </p:sp>
      <p:sp>
        <p:nvSpPr>
          <p:cNvPr id="37" name="Rectangle 36"/>
          <p:cNvSpPr/>
          <p:nvPr/>
        </p:nvSpPr>
        <p:spPr>
          <a:xfrm>
            <a:off x="367802" y="1087155"/>
            <a:ext cx="3655558" cy="74826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800" b="1" dirty="0" smtClean="0">
                <a:solidFill>
                  <a:schemeClr val="bg1"/>
                </a:solidFill>
                <a:latin typeface="Glacial Indifference" charset="0"/>
                <a:ea typeface="Glacial Indifference" charset="0"/>
                <a:cs typeface="Glacial Indifference" charset="0"/>
              </a:rPr>
              <a:t>Risks</a:t>
            </a:r>
            <a:endParaRPr lang="en-US" sz="1800" b="1" dirty="0">
              <a:solidFill>
                <a:schemeClr val="bg1"/>
              </a:solidFill>
              <a:latin typeface="Glacial Indifference" charset="0"/>
              <a:ea typeface="Glacial Indifference" charset="0"/>
              <a:cs typeface="Glacial Indifference" charset="0"/>
            </a:endParaRPr>
          </a:p>
        </p:txBody>
      </p:sp>
      <p:sp>
        <p:nvSpPr>
          <p:cNvPr id="39" name="Rectangle 38"/>
          <p:cNvSpPr/>
          <p:nvPr/>
        </p:nvSpPr>
        <p:spPr>
          <a:xfrm>
            <a:off x="5120639" y="1087155"/>
            <a:ext cx="3657601" cy="74826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800" b="1" dirty="0" smtClean="0">
                <a:solidFill>
                  <a:schemeClr val="bg1"/>
                </a:solidFill>
                <a:latin typeface="Glacial Indifference" charset="0"/>
                <a:ea typeface="Glacial Indifference" charset="0"/>
                <a:cs typeface="Glacial Indifference" charset="0"/>
              </a:rPr>
              <a:t>Mitigants</a:t>
            </a:r>
            <a:endParaRPr lang="en-US" sz="1800" b="1" dirty="0">
              <a:solidFill>
                <a:schemeClr val="bg1"/>
              </a:solidFill>
              <a:latin typeface="Glacial Indifference" charset="0"/>
              <a:ea typeface="Glacial Indifference" charset="0"/>
              <a:cs typeface="Glacial Indifference" charset="0"/>
            </a:endParaRPr>
          </a:p>
        </p:txBody>
      </p:sp>
      <p:cxnSp>
        <p:nvCxnSpPr>
          <p:cNvPr id="3" name="Straight Arrow Connector 2"/>
          <p:cNvCxnSpPr/>
          <p:nvPr/>
        </p:nvCxnSpPr>
        <p:spPr>
          <a:xfrm flipV="1">
            <a:off x="4206240" y="2479803"/>
            <a:ext cx="731520"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4206240" y="3115565"/>
            <a:ext cx="731520"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4206240" y="3751327"/>
            <a:ext cx="731520"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206240" y="4387088"/>
            <a:ext cx="731520"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4206240" y="1844041"/>
            <a:ext cx="731520"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7342556" y="91440"/>
            <a:ext cx="1816942" cy="200055"/>
          </a:xfrm>
          <a:prstGeom prst="rect">
            <a:avLst/>
          </a:prstGeom>
          <a:noFill/>
        </p:spPr>
        <p:txBody>
          <a:bodyPr wrap="square" rtlCol="0">
            <a:spAutoFit/>
          </a:bodyPr>
          <a:lstStyle/>
          <a:p>
            <a:r>
              <a:rPr lang="en-US" sz="700" dirty="0" smtClean="0">
                <a:solidFill>
                  <a:schemeClr val="bg1"/>
                </a:solidFill>
                <a:latin typeface="Glacial Indifference" charset="0"/>
                <a:ea typeface="Glacial Indifference" charset="0"/>
                <a:cs typeface="Glacial Indifference" charset="0"/>
              </a:rPr>
              <a:t>OPPORTUNITY | SOLUTION | </a:t>
            </a:r>
            <a:r>
              <a:rPr lang="en-US" sz="700" b="1" dirty="0" smtClean="0">
                <a:solidFill>
                  <a:schemeClr val="bg1"/>
                </a:solidFill>
                <a:latin typeface="Glacial Indifference" charset="0"/>
                <a:ea typeface="Glacial Indifference" charset="0"/>
                <a:cs typeface="Glacial Indifference" charset="0"/>
              </a:rPr>
              <a:t>BUSINESS</a:t>
            </a:r>
            <a:endParaRPr lang="en-US" sz="700" b="1" dirty="0">
              <a:solidFill>
                <a:schemeClr val="bg1"/>
              </a:solidFill>
              <a:latin typeface="Glacial Indifference" charset="0"/>
              <a:ea typeface="Glacial Indifference" charset="0"/>
              <a:cs typeface="Glacial Indifference" charset="0"/>
            </a:endParaRPr>
          </a:p>
        </p:txBody>
      </p:sp>
      <p:pic>
        <p:nvPicPr>
          <p:cNvPr id="47" name="Picture 4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895" y="138733"/>
            <a:ext cx="883015" cy="98845"/>
          </a:xfrm>
          <a:prstGeom prst="rect">
            <a:avLst/>
          </a:prstGeom>
        </p:spPr>
      </p:pic>
      <p:sp>
        <p:nvSpPr>
          <p:cNvPr id="48" name="TextBox 47"/>
          <p:cNvSpPr txBox="1"/>
          <p:nvPr/>
        </p:nvSpPr>
        <p:spPr>
          <a:xfrm>
            <a:off x="470743" y="417364"/>
            <a:ext cx="6698981" cy="461665"/>
          </a:xfrm>
          <a:prstGeom prst="rect">
            <a:avLst/>
          </a:prstGeom>
          <a:noFill/>
        </p:spPr>
        <p:txBody>
          <a:bodyPr wrap="square" rtlCol="0">
            <a:spAutoFit/>
          </a:bodyPr>
          <a:lstStyle/>
          <a:p>
            <a:pPr lvl="0">
              <a:tabLst>
                <a:tab pos="1306513" algn="l"/>
              </a:tabLst>
            </a:pPr>
            <a:r>
              <a:rPr lang="en-US" sz="2400" b="1" dirty="0">
                <a:solidFill>
                  <a:schemeClr val="bg1"/>
                </a:solidFill>
                <a:latin typeface="Glacial Indifference" charset="0"/>
                <a:ea typeface="Glacial Indifference" charset="0"/>
                <a:cs typeface="Glacial Indifference" charset="0"/>
                <a:sym typeface="Montserrat Medium"/>
              </a:rPr>
              <a:t>What about the platform’s risks?</a:t>
            </a:r>
          </a:p>
        </p:txBody>
      </p:sp>
      <p:graphicFrame>
        <p:nvGraphicFramePr>
          <p:cNvPr id="2" name="Table 1"/>
          <p:cNvGraphicFramePr>
            <a:graphicFrameLocks noGrp="1"/>
          </p:cNvGraphicFramePr>
          <p:nvPr>
            <p:extLst>
              <p:ext uri="{D42A27DB-BD31-4B8C-83A1-F6EECF244321}">
                <p14:modId xmlns:p14="http://schemas.microsoft.com/office/powerpoint/2010/main" val="1081940618"/>
              </p:ext>
            </p:extLst>
          </p:nvPr>
        </p:nvGraphicFramePr>
        <p:xfrm>
          <a:off x="367801" y="1521629"/>
          <a:ext cx="3657601" cy="3200400"/>
        </p:xfrm>
        <a:graphic>
          <a:graphicData uri="http://schemas.openxmlformats.org/drawingml/2006/table">
            <a:tbl>
              <a:tblPr firstRow="1" bandRow="1">
                <a:tableStyleId>{2410BEE1-E9ED-4D79-A2C4-AF8B92BEA772}</a:tableStyleId>
              </a:tblPr>
              <a:tblGrid>
                <a:gridCol w="3657601"/>
              </a:tblGrid>
              <a:tr h="640080">
                <a:tc>
                  <a:txBody>
                    <a:bodyPr/>
                    <a:lstStyle/>
                    <a:p>
                      <a:pPr marL="0" marR="0" indent="0" algn="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solidFill>
                            <a:schemeClr val="bg1"/>
                          </a:solidFill>
                          <a:latin typeface="Glacial Indifference" charset="0"/>
                          <a:ea typeface="Glacial Indifference" charset="0"/>
                          <a:cs typeface="Glacial Indifference" charset="0"/>
                        </a:rPr>
                        <a:t>Consumers are saturated by other fitness related services and may be resistant to adopt FLEXIT</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5B5B6">
                        <a:alpha val="70000"/>
                      </a:srgbClr>
                    </a:solidFill>
                  </a:tcPr>
                </a:tc>
              </a:tr>
              <a:tr h="640080">
                <a:tc>
                  <a:txBody>
                    <a:bodyPr/>
                    <a:lstStyle/>
                    <a:p>
                      <a:pPr marL="0" marR="0" indent="0" algn="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solidFill>
                            <a:schemeClr val="bg1"/>
                          </a:solidFill>
                          <a:latin typeface="Glacial Indifference" charset="0"/>
                          <a:ea typeface="Glacial Indifference" charset="0"/>
                          <a:cs typeface="Glacial Indifference" charset="0"/>
                        </a:rPr>
                        <a:t>Gyms are resistant to adopting FLEXIT because it may cannibalize membership-bases</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5B5B6">
                        <a:alpha val="70000"/>
                      </a:srgbClr>
                    </a:solidFill>
                  </a:tcPr>
                </a:tc>
              </a:tr>
              <a:tr h="640080">
                <a:tc>
                  <a:txBody>
                    <a:bodyPr/>
                    <a:lstStyle/>
                    <a:p>
                      <a:pPr algn="r"/>
                      <a:r>
                        <a:rPr lang="en-US" sz="1200" dirty="0" smtClean="0">
                          <a:solidFill>
                            <a:schemeClr val="bg1"/>
                          </a:solidFill>
                          <a:latin typeface="Glacial Indifference" charset="0"/>
                          <a:ea typeface="Glacial Indifference" charset="0"/>
                          <a:cs typeface="Glacial Indifference" charset="0"/>
                        </a:rPr>
                        <a:t>Gyms are resistant to working with a new player in the space</a:t>
                      </a:r>
                      <a:endParaRPr lang="en-US" sz="1200" dirty="0">
                        <a:solidFill>
                          <a:schemeClr val="bg1"/>
                        </a:solidFill>
                        <a:latin typeface="Glacial Indifference" charset="0"/>
                        <a:ea typeface="Glacial Indifference" charset="0"/>
                        <a:cs typeface="Glacial Indifference"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5B5B6">
                        <a:alpha val="70000"/>
                      </a:srgbClr>
                    </a:solidFill>
                  </a:tcPr>
                </a:tc>
              </a:tr>
              <a:tr h="640080">
                <a:tc>
                  <a:txBody>
                    <a:bodyPr/>
                    <a:lstStyle/>
                    <a:p>
                      <a:pPr marL="0" marR="0" indent="0" algn="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solidFill>
                            <a:schemeClr val="bg1"/>
                          </a:solidFill>
                          <a:latin typeface="Glacial Indifference" charset="0"/>
                          <a:ea typeface="Glacial Indifference" charset="0"/>
                          <a:cs typeface="Glacial Indifference" charset="0"/>
                        </a:rPr>
                        <a:t>Low barriers to entry increases competition</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5B5B6">
                        <a:alpha val="70000"/>
                      </a:srgbClr>
                    </a:solidFill>
                  </a:tcPr>
                </a:tc>
              </a:tr>
              <a:tr h="640080">
                <a:tc>
                  <a:txBody>
                    <a:bodyPr/>
                    <a:lstStyle/>
                    <a:p>
                      <a:pPr algn="r"/>
                      <a:r>
                        <a:rPr lang="en-US" sz="1200" dirty="0" smtClean="0">
                          <a:solidFill>
                            <a:schemeClr val="bg1"/>
                          </a:solidFill>
                          <a:latin typeface="Glacial Indifference" charset="0"/>
                          <a:ea typeface="Glacial Indifference" charset="0"/>
                          <a:cs typeface="Glacial Indifference" charset="0"/>
                        </a:rPr>
                        <a:t>Increasingly noisy ecosystem</a:t>
                      </a:r>
                      <a:endParaRPr lang="en-US" sz="1200" dirty="0">
                        <a:solidFill>
                          <a:schemeClr val="bg1"/>
                        </a:solidFill>
                        <a:latin typeface="Glacial Indifference" charset="0"/>
                        <a:ea typeface="Glacial Indifference" charset="0"/>
                        <a:cs typeface="Glacial Indifference"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solidFill>
                      <a:srgbClr val="B5B5B6">
                        <a:alpha val="70000"/>
                      </a:srgbClr>
                    </a:solidFill>
                  </a:tcPr>
                </a:tc>
              </a:tr>
            </a:tbl>
          </a:graphicData>
        </a:graphic>
      </p:graphicFrame>
      <p:graphicFrame>
        <p:nvGraphicFramePr>
          <p:cNvPr id="30" name="Table 29"/>
          <p:cNvGraphicFramePr>
            <a:graphicFrameLocks noGrp="1"/>
          </p:cNvGraphicFramePr>
          <p:nvPr>
            <p:extLst>
              <p:ext uri="{D42A27DB-BD31-4B8C-83A1-F6EECF244321}">
                <p14:modId xmlns:p14="http://schemas.microsoft.com/office/powerpoint/2010/main" val="1652134059"/>
              </p:ext>
            </p:extLst>
          </p:nvPr>
        </p:nvGraphicFramePr>
        <p:xfrm>
          <a:off x="5120639" y="1531602"/>
          <a:ext cx="3657601" cy="3200400"/>
        </p:xfrm>
        <a:graphic>
          <a:graphicData uri="http://schemas.openxmlformats.org/drawingml/2006/table">
            <a:tbl>
              <a:tblPr bandRow="1">
                <a:tableStyleId>{2410BEE1-E9ED-4D79-A2C4-AF8B92BEA772}</a:tableStyleId>
              </a:tblPr>
              <a:tblGrid>
                <a:gridCol w="3657601"/>
              </a:tblGrid>
              <a:tr h="640080">
                <a:tc>
                  <a:txBody>
                    <a:bodyPr/>
                    <a:lstStyle/>
                    <a:p>
                      <a:pPr algn="l"/>
                      <a:r>
                        <a:rPr lang="en-US" sz="1200" dirty="0" smtClean="0">
                          <a:solidFill>
                            <a:schemeClr val="bg1"/>
                          </a:solidFill>
                          <a:latin typeface="Glacial Indifference" charset="0"/>
                          <a:ea typeface="Glacial Indifference" charset="0"/>
                          <a:cs typeface="Glacial Indifference" charset="0"/>
                        </a:rPr>
                        <a:t>FLEXIT’s customer acquisition strategy is designed to promote its value proposition using a comprehensive approach</a:t>
                      </a:r>
                      <a:endParaRPr lang="en-US" sz="1200" dirty="0">
                        <a:solidFill>
                          <a:schemeClr val="bg1"/>
                        </a:solidFill>
                        <a:latin typeface="Glacial Indifference" charset="0"/>
                        <a:ea typeface="Glacial Indifference" charset="0"/>
                        <a:cs typeface="Glacial Indifference"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4D2">
                        <a:alpha val="70000"/>
                      </a:srgbClr>
                    </a:solidFill>
                  </a:tcPr>
                </a:tc>
              </a:tr>
              <a:tr h="640080">
                <a:tc>
                  <a:txBody>
                    <a:bodyPr/>
                    <a:lstStyle/>
                    <a:p>
                      <a:pPr algn="l"/>
                      <a:r>
                        <a:rPr lang="en-US" sz="1200" dirty="0" smtClean="0">
                          <a:solidFill>
                            <a:schemeClr val="bg1"/>
                          </a:solidFill>
                          <a:latin typeface="Glacial Indifference" charset="0"/>
                          <a:ea typeface="Glacial Indifference" charset="0"/>
                          <a:cs typeface="Glacial Indifference" charset="0"/>
                        </a:rPr>
                        <a:t>FLEXIT is designed to bring new users and prospective members that will offset losses in membership</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4D2">
                        <a:alpha val="70000"/>
                      </a:srgbClr>
                    </a:solidFill>
                  </a:tcPr>
                </a:tc>
              </a:tr>
              <a:tr h="640080">
                <a:tc>
                  <a:txBody>
                    <a:bodyPr/>
                    <a:lstStyle/>
                    <a:p>
                      <a:pPr algn="l"/>
                      <a:r>
                        <a:rPr lang="en-US" sz="1200" dirty="0" smtClean="0">
                          <a:solidFill>
                            <a:schemeClr val="bg1"/>
                          </a:solidFill>
                          <a:latin typeface="Glacial Indifference" charset="0"/>
                          <a:ea typeface="Glacial Indifference" charset="0"/>
                          <a:cs typeface="Glacial Indifference" charset="0"/>
                        </a:rPr>
                        <a:t>FLEXIT’s corporate team has deep industry success, expertise and C-level relationships at the biggest national gym chains in the country</a:t>
                      </a:r>
                      <a:endParaRPr lang="en-US" sz="1200" dirty="0">
                        <a:solidFill>
                          <a:schemeClr val="bg1"/>
                        </a:solidFill>
                        <a:latin typeface="Glacial Indifference" charset="0"/>
                        <a:ea typeface="Glacial Indifference" charset="0"/>
                        <a:cs typeface="Glacial Indifference"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4D2">
                        <a:alpha val="70000"/>
                      </a:srgbClr>
                    </a:solidFill>
                  </a:tcPr>
                </a:tc>
              </a:tr>
              <a:tr h="640080">
                <a:tc>
                  <a:txBody>
                    <a:bodyPr/>
                    <a:lstStyle/>
                    <a:p>
                      <a:pPr algn="l"/>
                      <a:r>
                        <a:rPr lang="en-US" sz="1200" dirty="0" smtClean="0">
                          <a:solidFill>
                            <a:schemeClr val="bg1"/>
                          </a:solidFill>
                          <a:latin typeface="Glacial Indifference" charset="0"/>
                          <a:ea typeface="Glacial Indifference" charset="0"/>
                          <a:cs typeface="Glacial Indifference" charset="0"/>
                        </a:rPr>
                        <a:t>FLEXIT’s competitive advantage is its deep industry relationships,</a:t>
                      </a:r>
                      <a:r>
                        <a:rPr lang="en-US" sz="1200" baseline="0" dirty="0" smtClean="0">
                          <a:solidFill>
                            <a:schemeClr val="bg1"/>
                          </a:solidFill>
                          <a:latin typeface="Glacial Indifference" charset="0"/>
                          <a:ea typeface="Glacial Indifference" charset="0"/>
                          <a:cs typeface="Glacial Indifference" charset="0"/>
                        </a:rPr>
                        <a:t> </a:t>
                      </a:r>
                      <a:r>
                        <a:rPr lang="en-US" sz="1200" dirty="0" smtClean="0">
                          <a:solidFill>
                            <a:schemeClr val="bg1"/>
                          </a:solidFill>
                          <a:latin typeface="Glacial Indifference" charset="0"/>
                          <a:ea typeface="Glacial Indifference" charset="0"/>
                          <a:cs typeface="Glacial Indifference" charset="0"/>
                        </a:rPr>
                        <a:t>existing soft commitments and industry knowledge</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4D2">
                        <a:alpha val="70000"/>
                      </a:srgbClr>
                    </a:solidFill>
                  </a:tcPr>
                </a:tc>
              </a:tr>
              <a:tr h="640080">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solidFill>
                            <a:schemeClr val="bg1"/>
                          </a:solidFill>
                          <a:latin typeface="Glacial Indifference" charset="0"/>
                          <a:ea typeface="Glacial Indifference" charset="0"/>
                          <a:cs typeface="Glacial Indifference" charset="0"/>
                        </a:rPr>
                        <a:t>FLEXIT fills a niche segment of the market and an untapped need</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solidFill>
                      <a:srgbClr val="00B4D2">
                        <a:alpha val="70000"/>
                      </a:srgbClr>
                    </a:solidFill>
                  </a:tcPr>
                </a:tc>
              </a:tr>
            </a:tbl>
          </a:graphicData>
        </a:graphic>
      </p:graphicFrame>
    </p:spTree>
    <p:extLst>
      <p:ext uri="{BB962C8B-B14F-4D97-AF65-F5344CB8AC3E}">
        <p14:creationId xmlns:p14="http://schemas.microsoft.com/office/powerpoint/2010/main" val="11697468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413"/>
        <p:cNvGrpSpPr/>
        <p:nvPr/>
      </p:nvGrpSpPr>
      <p:grpSpPr>
        <a:xfrm>
          <a:off x="0" y="0"/>
          <a:ext cx="0" cy="0"/>
          <a:chOff x="0" y="0"/>
          <a:chExt cx="0" cy="0"/>
        </a:xfrm>
      </p:grpSpPr>
      <p:pic>
        <p:nvPicPr>
          <p:cNvPr id="26" name="Picture 25"/>
          <p:cNvPicPr>
            <a:picLocks noChangeAspect="1"/>
          </p:cNvPicPr>
          <p:nvPr/>
        </p:nvPicPr>
        <p:blipFill rotWithShape="1">
          <a:blip r:embed="rId3"/>
          <a:srcRect t="10710" r="642" b="6073"/>
          <a:stretch/>
        </p:blipFill>
        <p:spPr>
          <a:xfrm flipH="1">
            <a:off x="0" y="0"/>
            <a:ext cx="9159498" cy="5143500"/>
          </a:xfrm>
          <a:prstGeom prst="rect">
            <a:avLst/>
          </a:prstGeom>
        </p:spPr>
      </p:pic>
      <p:sp>
        <p:nvSpPr>
          <p:cNvPr id="35" name="Rectangle 34"/>
          <p:cNvSpPr/>
          <p:nvPr/>
        </p:nvSpPr>
        <p:spPr>
          <a:xfrm>
            <a:off x="4144061" y="1126141"/>
            <a:ext cx="4632294" cy="3882978"/>
          </a:xfrm>
          <a:prstGeom prst="rect">
            <a:avLst/>
          </a:prstGeom>
          <a:solidFill>
            <a:srgbClr val="00B4D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5" name="Shape 415"/>
          <p:cNvSpPr txBox="1">
            <a:spLocks noGrp="1"/>
          </p:cNvSpPr>
          <p:nvPr>
            <p:ph type="sldNum" idx="12"/>
          </p:nvPr>
        </p:nvSpPr>
        <p:spPr>
          <a:xfrm>
            <a:off x="8686800" y="4826238"/>
            <a:ext cx="365760" cy="18288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bg1"/>
                </a:solidFill>
                <a:latin typeface="Montserrat" charset="0"/>
                <a:ea typeface="Montserrat" charset="0"/>
                <a:cs typeface="Montserrat" charset="0"/>
                <a:sym typeface="Montserrat"/>
              </a:rPr>
              <a:t>14</a:t>
            </a:fld>
            <a:endParaRPr dirty="0">
              <a:solidFill>
                <a:schemeClr val="bg1"/>
              </a:solidFill>
              <a:latin typeface="Montserrat" charset="0"/>
              <a:ea typeface="Montserrat" charset="0"/>
              <a:cs typeface="Montserrat" charset="0"/>
              <a:sym typeface="Montserrat"/>
            </a:endParaRPr>
          </a:p>
        </p:txBody>
      </p:sp>
      <p:sp>
        <p:nvSpPr>
          <p:cNvPr id="416" name="Shape 416"/>
          <p:cNvSpPr txBox="1"/>
          <p:nvPr/>
        </p:nvSpPr>
        <p:spPr>
          <a:xfrm>
            <a:off x="466344" y="415814"/>
            <a:ext cx="5467800" cy="469734"/>
          </a:xfrm>
          <a:prstGeom prst="rect">
            <a:avLst/>
          </a:prstGeom>
          <a:noFill/>
          <a:ln>
            <a:noFill/>
          </a:ln>
        </p:spPr>
        <p:txBody>
          <a:bodyPr spcFirstLastPara="1" wrap="square" lIns="91425" tIns="45720" rIns="91425" bIns="91425" anchor="t" anchorCtr="0">
            <a:noAutofit/>
          </a:bodyPr>
          <a:lstStyle/>
          <a:p>
            <a:pPr marL="0" lvl="0" indent="0" rtl="0">
              <a:spcBef>
                <a:spcPts val="0"/>
              </a:spcBef>
              <a:spcAft>
                <a:spcPts val="0"/>
              </a:spcAft>
              <a:buNone/>
            </a:pPr>
            <a:r>
              <a:rPr lang="en-US" sz="2400" b="1" dirty="0" smtClean="0">
                <a:solidFill>
                  <a:schemeClr val="bg1"/>
                </a:solidFill>
                <a:latin typeface="Glacial Indifference" charset="0"/>
                <a:ea typeface="Glacial Indifference" charset="0"/>
                <a:cs typeface="Glacial Indifference" charset="0"/>
                <a:sym typeface="Montserrat Medium"/>
              </a:rPr>
              <a:t>Investment Details</a:t>
            </a:r>
            <a:endParaRPr sz="2400" b="1" dirty="0">
              <a:solidFill>
                <a:schemeClr val="bg1"/>
              </a:solidFill>
              <a:latin typeface="Glacial Indifference" charset="0"/>
              <a:ea typeface="Glacial Indifference" charset="0"/>
              <a:cs typeface="Glacial Indifference" charset="0"/>
              <a:sym typeface="Montserrat Medium"/>
            </a:endParaRPr>
          </a:p>
        </p:txBody>
      </p:sp>
      <p:sp>
        <p:nvSpPr>
          <p:cNvPr id="2" name="TextBox 1"/>
          <p:cNvSpPr txBox="1"/>
          <p:nvPr/>
        </p:nvSpPr>
        <p:spPr>
          <a:xfrm>
            <a:off x="5598594" y="1294491"/>
            <a:ext cx="1838965" cy="369332"/>
          </a:xfrm>
          <a:prstGeom prst="rect">
            <a:avLst/>
          </a:prstGeom>
          <a:noFill/>
        </p:spPr>
        <p:txBody>
          <a:bodyPr wrap="none" rtlCol="0">
            <a:spAutoFit/>
          </a:bodyPr>
          <a:lstStyle/>
          <a:p>
            <a:pPr algn="ctr"/>
            <a:r>
              <a:rPr lang="en-US" sz="1800" b="1" dirty="0" smtClean="0">
                <a:solidFill>
                  <a:schemeClr val="bg1"/>
                </a:solidFill>
                <a:latin typeface="Glacial Indifference" charset="0"/>
                <a:ea typeface="Glacial Indifference" charset="0"/>
                <a:cs typeface="Glacial Indifference" charset="0"/>
              </a:rPr>
              <a:t>Uses of Capital</a:t>
            </a:r>
            <a:endParaRPr lang="en-US" sz="1800" b="1" dirty="0">
              <a:solidFill>
                <a:schemeClr val="bg1"/>
              </a:solidFill>
              <a:latin typeface="Glacial Indifference" charset="0"/>
              <a:ea typeface="Glacial Indifference" charset="0"/>
              <a:cs typeface="Glacial Indifference" charset="0"/>
            </a:endParaRPr>
          </a:p>
        </p:txBody>
      </p:sp>
      <p:graphicFrame>
        <p:nvGraphicFramePr>
          <p:cNvPr id="19" name="Content Placeholder 4"/>
          <p:cNvGraphicFramePr>
            <a:graphicFrameLocks/>
          </p:cNvGraphicFramePr>
          <p:nvPr>
            <p:extLst>
              <p:ext uri="{D42A27DB-BD31-4B8C-83A1-F6EECF244321}">
                <p14:modId xmlns:p14="http://schemas.microsoft.com/office/powerpoint/2010/main" val="561578209"/>
              </p:ext>
            </p:extLst>
          </p:nvPr>
        </p:nvGraphicFramePr>
        <p:xfrm>
          <a:off x="4132185" y="1865234"/>
          <a:ext cx="4644170" cy="3200400"/>
        </p:xfrm>
        <a:graphic>
          <a:graphicData uri="http://schemas.openxmlformats.org/drawingml/2006/table">
            <a:tbl>
              <a:tblPr bandRow="1">
                <a:tableStyleId>{2D5ABB26-0587-4C30-8999-92F81FD0307C}</a:tableStyleId>
              </a:tblPr>
              <a:tblGrid>
                <a:gridCol w="217466"/>
                <a:gridCol w="773244"/>
                <a:gridCol w="1486227"/>
                <a:gridCol w="2167233"/>
              </a:tblGrid>
              <a:tr h="640080">
                <a:tc>
                  <a:txBody>
                    <a:bodyPr/>
                    <a:lstStyle/>
                    <a:p>
                      <a:pPr algn="l"/>
                      <a:endParaRPr lang="en-US" sz="700" b="1" dirty="0">
                        <a:solidFill>
                          <a:schemeClr val="bg1"/>
                        </a:solidFill>
                        <a:latin typeface="Glacial Indifference" charset="0"/>
                        <a:ea typeface="Glacial Indifference" charset="0"/>
                        <a:cs typeface="Glacial Indifference"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252525"/>
                      </a:solidFill>
                      <a:prstDash val="solid"/>
                      <a:round/>
                      <a:headEnd type="none" w="med" len="med"/>
                      <a:tailEnd type="none" w="med" len="med"/>
                    </a:lnB>
                  </a:tcPr>
                </a:tc>
                <a:tc>
                  <a:txBody>
                    <a:bodyPr/>
                    <a:lstStyle/>
                    <a:p>
                      <a:pPr algn="l"/>
                      <a:r>
                        <a:rPr lang="en-US" b="1" dirty="0" smtClean="0">
                          <a:solidFill>
                            <a:schemeClr val="bg1"/>
                          </a:solidFill>
                          <a:latin typeface="Glacial Indifference" charset="0"/>
                          <a:ea typeface="Glacial Indifference" charset="0"/>
                          <a:cs typeface="Glacial Indifference" charset="0"/>
                        </a:rPr>
                        <a:t>$72K</a:t>
                      </a:r>
                      <a:endParaRPr lang="en-US" b="1" dirty="0">
                        <a:solidFill>
                          <a:schemeClr val="bg1"/>
                        </a:solidFill>
                        <a:latin typeface="Glacial Indifference" charset="0"/>
                        <a:ea typeface="Glacial Indifference" charset="0"/>
                        <a:cs typeface="Glacial Indifference"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252525"/>
                      </a:solidFill>
                      <a:prstDash val="solid"/>
                      <a:round/>
                      <a:headEnd type="none" w="med" len="med"/>
                      <a:tailEnd type="none" w="med" len="med"/>
                    </a:lnB>
                  </a:tcPr>
                </a:tc>
                <a:tc>
                  <a:txBody>
                    <a:bodyPr/>
                    <a:lstStyle/>
                    <a:p>
                      <a:pPr algn="l"/>
                      <a:r>
                        <a:rPr lang="en-US" dirty="0" smtClean="0">
                          <a:solidFill>
                            <a:schemeClr val="bg1"/>
                          </a:solidFill>
                          <a:latin typeface="Glacial Indifference" charset="0"/>
                          <a:ea typeface="Glacial Indifference" charset="0"/>
                          <a:cs typeface="Glacial Indifference" charset="0"/>
                        </a:rPr>
                        <a:t>Technology</a:t>
                      </a:r>
                      <a:endParaRPr lang="en-US" dirty="0">
                        <a:solidFill>
                          <a:schemeClr val="bg1"/>
                        </a:solidFill>
                        <a:latin typeface="Glacial Indifference" charset="0"/>
                        <a:ea typeface="Glacial Indifference" charset="0"/>
                        <a:cs typeface="Glacial Indifference"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252525"/>
                      </a:solidFill>
                      <a:prstDash val="solid"/>
                      <a:round/>
                      <a:headEnd type="none" w="med" len="med"/>
                      <a:tailEnd type="none" w="med" len="med"/>
                    </a:lnB>
                  </a:tcPr>
                </a:tc>
                <a:tc>
                  <a:txBody>
                    <a:bodyPr/>
                    <a:lstStyle/>
                    <a:p>
                      <a:pPr marL="0" lvl="0" indent="0" algn="l">
                        <a:buSzPct val="75000"/>
                        <a:buFont typeface="+mj-lt"/>
                        <a:buNone/>
                      </a:pPr>
                      <a:r>
                        <a:rPr lang="en-US" dirty="0" smtClean="0">
                          <a:solidFill>
                            <a:schemeClr val="bg1"/>
                          </a:solidFill>
                          <a:latin typeface="Glacial Indifference" charset="0"/>
                          <a:ea typeface="Glacial Indifference" charset="0"/>
                          <a:cs typeface="Glacial Indifference" charset="0"/>
                        </a:rPr>
                        <a:t>Consumer App</a:t>
                      </a:r>
                    </a:p>
                    <a:p>
                      <a:pPr marL="0" lvl="0" indent="0" algn="l">
                        <a:buSzPct val="75000"/>
                        <a:buFont typeface="+mj-lt"/>
                        <a:buNone/>
                      </a:pPr>
                      <a:r>
                        <a:rPr lang="en-US" dirty="0" smtClean="0">
                          <a:solidFill>
                            <a:schemeClr val="bg1"/>
                          </a:solidFill>
                          <a:latin typeface="Glacial Indifference" charset="0"/>
                          <a:ea typeface="Glacial Indifference" charset="0"/>
                          <a:cs typeface="Glacial Indifference" charset="0"/>
                        </a:rPr>
                        <a:t>Tablet</a:t>
                      </a:r>
                      <a:r>
                        <a:rPr lang="en-US" baseline="0" dirty="0" smtClean="0">
                          <a:solidFill>
                            <a:schemeClr val="bg1"/>
                          </a:solidFill>
                          <a:latin typeface="Glacial Indifference" charset="0"/>
                          <a:ea typeface="Glacial Indifference" charset="0"/>
                          <a:cs typeface="Glacial Indifference" charset="0"/>
                        </a:rPr>
                        <a:t> </a:t>
                      </a:r>
                      <a:r>
                        <a:rPr lang="en-US" dirty="0" smtClean="0">
                          <a:solidFill>
                            <a:schemeClr val="bg1"/>
                          </a:solidFill>
                          <a:latin typeface="Glacial Indifference" charset="0"/>
                          <a:ea typeface="Glacial Indifference" charset="0"/>
                          <a:cs typeface="Glacial Indifference" charset="0"/>
                        </a:rPr>
                        <a:t>App/Admin Panel</a:t>
                      </a:r>
                      <a:endParaRPr lang="en-US" dirty="0">
                        <a:solidFill>
                          <a:schemeClr val="bg1"/>
                        </a:solidFill>
                        <a:latin typeface="Glacial Indifference" charset="0"/>
                        <a:ea typeface="Glacial Indifference" charset="0"/>
                        <a:cs typeface="Glacial Indifference"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252525"/>
                      </a:solidFill>
                      <a:prstDash val="solid"/>
                      <a:round/>
                      <a:headEnd type="none" w="med" len="med"/>
                      <a:tailEnd type="none" w="med" len="med"/>
                    </a:lnB>
                  </a:tcPr>
                </a:tc>
              </a:tr>
              <a:tr h="640080">
                <a:tc>
                  <a:txBody>
                    <a:bodyPr/>
                    <a:lstStyle/>
                    <a:p>
                      <a:pPr algn="l"/>
                      <a:endParaRPr lang="en-US" sz="700" b="1" dirty="0">
                        <a:solidFill>
                          <a:schemeClr val="bg1"/>
                        </a:solidFill>
                        <a:latin typeface="Glacial Indifference" charset="0"/>
                        <a:ea typeface="Glacial Indifference" charset="0"/>
                        <a:cs typeface="Glacial Indifference"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252525"/>
                      </a:solidFill>
                      <a:prstDash val="solid"/>
                      <a:round/>
                      <a:headEnd type="none" w="med" len="med"/>
                      <a:tailEnd type="none" w="med" len="med"/>
                    </a:lnT>
                    <a:lnB w="12700" cap="flat" cmpd="sng" algn="ctr">
                      <a:solidFill>
                        <a:srgbClr val="252525"/>
                      </a:solidFill>
                      <a:prstDash val="solid"/>
                      <a:round/>
                      <a:headEnd type="none" w="med" len="med"/>
                      <a:tailEnd type="none" w="med" len="med"/>
                    </a:lnB>
                  </a:tcPr>
                </a:tc>
                <a:tc>
                  <a:txBody>
                    <a:bodyPr/>
                    <a:lstStyle/>
                    <a:p>
                      <a:pPr algn="l"/>
                      <a:r>
                        <a:rPr lang="en-US" b="1" dirty="0" smtClean="0">
                          <a:solidFill>
                            <a:schemeClr val="bg1"/>
                          </a:solidFill>
                          <a:latin typeface="Glacial Indifference" charset="0"/>
                          <a:ea typeface="Glacial Indifference" charset="0"/>
                          <a:cs typeface="Glacial Indifference" charset="0"/>
                        </a:rPr>
                        <a:t>$140K</a:t>
                      </a:r>
                      <a:endParaRPr lang="en-US" b="1" dirty="0">
                        <a:solidFill>
                          <a:schemeClr val="bg1"/>
                        </a:solidFill>
                        <a:latin typeface="Glacial Indifference" charset="0"/>
                        <a:ea typeface="Glacial Indifference" charset="0"/>
                        <a:cs typeface="Glacial Indifference"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252525"/>
                      </a:solidFill>
                      <a:prstDash val="solid"/>
                      <a:round/>
                      <a:headEnd type="none" w="med" len="med"/>
                      <a:tailEnd type="none" w="med" len="med"/>
                    </a:lnT>
                    <a:lnB w="12700" cap="flat" cmpd="sng" algn="ctr">
                      <a:solidFill>
                        <a:srgbClr val="252525"/>
                      </a:solidFill>
                      <a:prstDash val="solid"/>
                      <a:round/>
                      <a:headEnd type="none" w="med" len="med"/>
                      <a:tailEnd type="none" w="med" len="med"/>
                    </a:lnB>
                  </a:tcPr>
                </a:tc>
                <a:tc>
                  <a:txBody>
                    <a:bodyPr/>
                    <a:lstStyle/>
                    <a:p>
                      <a:pPr algn="l"/>
                      <a:r>
                        <a:rPr lang="en-US" dirty="0" smtClean="0">
                          <a:solidFill>
                            <a:schemeClr val="bg1"/>
                          </a:solidFill>
                          <a:latin typeface="Glacial Indifference" charset="0"/>
                          <a:ea typeface="Glacial Indifference" charset="0"/>
                          <a:cs typeface="Glacial Indifference" charset="0"/>
                        </a:rPr>
                        <a:t>PR/Marketing</a:t>
                      </a:r>
                      <a:endParaRPr lang="en-US" dirty="0">
                        <a:solidFill>
                          <a:schemeClr val="bg1"/>
                        </a:solidFill>
                        <a:latin typeface="Glacial Indifference" charset="0"/>
                        <a:ea typeface="Glacial Indifference" charset="0"/>
                        <a:cs typeface="Glacial Indifference"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252525"/>
                      </a:solidFill>
                      <a:prstDash val="solid"/>
                      <a:round/>
                      <a:headEnd type="none" w="med" len="med"/>
                      <a:tailEnd type="none" w="med" len="med"/>
                    </a:lnT>
                    <a:lnB w="12700" cap="flat" cmpd="sng" algn="ctr">
                      <a:solidFill>
                        <a:srgbClr val="252525"/>
                      </a:solidFill>
                      <a:prstDash val="solid"/>
                      <a:round/>
                      <a:headEnd type="none" w="med" len="med"/>
                      <a:tailEnd type="none" w="med" len="med"/>
                    </a:lnB>
                  </a:tcPr>
                </a:tc>
                <a:tc>
                  <a:txBody>
                    <a:bodyPr/>
                    <a:lstStyle/>
                    <a:p>
                      <a:pPr marL="0" lvl="0" indent="0" algn="l">
                        <a:buSzPct val="75000"/>
                        <a:buFont typeface="+mj-lt"/>
                        <a:buNone/>
                      </a:pPr>
                      <a:r>
                        <a:rPr lang="en-US" dirty="0" smtClean="0">
                          <a:solidFill>
                            <a:schemeClr val="bg1"/>
                          </a:solidFill>
                          <a:latin typeface="Glacial Indifference" charset="0"/>
                          <a:ea typeface="Glacial Indifference" charset="0"/>
                          <a:cs typeface="Glacial Indifference" charset="0"/>
                        </a:rPr>
                        <a:t>Launch/Ongoing PR</a:t>
                      </a:r>
                    </a:p>
                    <a:p>
                      <a:pPr marL="0" lvl="0" indent="0" algn="l">
                        <a:buSzPct val="75000"/>
                        <a:buFont typeface="+mj-lt"/>
                        <a:buNone/>
                      </a:pPr>
                      <a:r>
                        <a:rPr lang="en-US" dirty="0" smtClean="0">
                          <a:solidFill>
                            <a:schemeClr val="bg1"/>
                          </a:solidFill>
                          <a:latin typeface="Glacial Indifference" charset="0"/>
                          <a:ea typeface="Glacial Indifference" charset="0"/>
                          <a:cs typeface="Glacial Indifference" charset="0"/>
                        </a:rPr>
                        <a:t>Targeted</a:t>
                      </a:r>
                      <a:r>
                        <a:rPr lang="en-US" baseline="0" dirty="0" smtClean="0">
                          <a:solidFill>
                            <a:schemeClr val="bg1"/>
                          </a:solidFill>
                          <a:latin typeface="Glacial Indifference" charset="0"/>
                          <a:ea typeface="Glacial Indifference" charset="0"/>
                          <a:cs typeface="Glacial Indifference" charset="0"/>
                        </a:rPr>
                        <a:t> Digital Strategy</a:t>
                      </a:r>
                      <a:endParaRPr lang="en-US" dirty="0">
                        <a:solidFill>
                          <a:schemeClr val="bg1"/>
                        </a:solidFill>
                        <a:latin typeface="Glacial Indifference" charset="0"/>
                        <a:ea typeface="Glacial Indifference" charset="0"/>
                        <a:cs typeface="Glacial Indifference"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252525"/>
                      </a:solidFill>
                      <a:prstDash val="solid"/>
                      <a:round/>
                      <a:headEnd type="none" w="med" len="med"/>
                      <a:tailEnd type="none" w="med" len="med"/>
                    </a:lnT>
                    <a:lnB w="12700" cap="flat" cmpd="sng" algn="ctr">
                      <a:solidFill>
                        <a:srgbClr val="252525"/>
                      </a:solidFill>
                      <a:prstDash val="solid"/>
                      <a:round/>
                      <a:headEnd type="none" w="med" len="med"/>
                      <a:tailEnd type="none" w="med" len="med"/>
                    </a:lnB>
                  </a:tcPr>
                </a:tc>
              </a:tr>
              <a:tr h="640080">
                <a:tc>
                  <a:txBody>
                    <a:bodyPr/>
                    <a:lstStyle/>
                    <a:p>
                      <a:pPr algn="l"/>
                      <a:endParaRPr lang="en-US" sz="700" b="1" dirty="0">
                        <a:solidFill>
                          <a:schemeClr val="bg1"/>
                        </a:solidFill>
                        <a:latin typeface="Glacial Indifference" charset="0"/>
                        <a:ea typeface="Glacial Indifference" charset="0"/>
                        <a:cs typeface="Glacial Indifference"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252525"/>
                      </a:solidFill>
                      <a:prstDash val="solid"/>
                      <a:round/>
                      <a:headEnd type="none" w="med" len="med"/>
                      <a:tailEnd type="none" w="med" len="med"/>
                    </a:lnT>
                    <a:lnB w="12700" cap="flat" cmpd="sng" algn="ctr">
                      <a:solidFill>
                        <a:srgbClr val="252525"/>
                      </a:solidFill>
                      <a:prstDash val="solid"/>
                      <a:round/>
                      <a:headEnd type="none" w="med" len="med"/>
                      <a:tailEnd type="none" w="med" len="med"/>
                    </a:lnB>
                  </a:tcPr>
                </a:tc>
                <a:tc>
                  <a:txBody>
                    <a:bodyPr/>
                    <a:lstStyle/>
                    <a:p>
                      <a:pPr algn="l"/>
                      <a:r>
                        <a:rPr lang="en-US" b="1" dirty="0" smtClean="0">
                          <a:solidFill>
                            <a:schemeClr val="bg1"/>
                          </a:solidFill>
                          <a:latin typeface="Glacial Indifference" charset="0"/>
                          <a:ea typeface="Glacial Indifference" charset="0"/>
                          <a:cs typeface="Glacial Indifference" charset="0"/>
                        </a:rPr>
                        <a:t>$53K</a:t>
                      </a:r>
                      <a:endParaRPr lang="en-US" b="1" dirty="0">
                        <a:solidFill>
                          <a:schemeClr val="bg1"/>
                        </a:solidFill>
                        <a:latin typeface="Glacial Indifference" charset="0"/>
                        <a:ea typeface="Glacial Indifference" charset="0"/>
                        <a:cs typeface="Glacial Indifference"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252525"/>
                      </a:solidFill>
                      <a:prstDash val="solid"/>
                      <a:round/>
                      <a:headEnd type="none" w="med" len="med"/>
                      <a:tailEnd type="none" w="med" len="med"/>
                    </a:lnT>
                    <a:lnB w="12700" cap="flat" cmpd="sng" algn="ctr">
                      <a:solidFill>
                        <a:srgbClr val="252525"/>
                      </a:solidFill>
                      <a:prstDash val="solid"/>
                      <a:round/>
                      <a:headEnd type="none" w="med" len="med"/>
                      <a:tailEnd type="none" w="med" len="med"/>
                    </a:lnB>
                  </a:tcPr>
                </a:tc>
                <a:tc>
                  <a:txBody>
                    <a:bodyPr/>
                    <a:lstStyle/>
                    <a:p>
                      <a:pPr algn="l"/>
                      <a:r>
                        <a:rPr lang="en-US" dirty="0" smtClean="0">
                          <a:solidFill>
                            <a:schemeClr val="bg1"/>
                          </a:solidFill>
                          <a:latin typeface="Glacial Indifference" charset="0"/>
                          <a:ea typeface="Glacial Indifference" charset="0"/>
                          <a:cs typeface="Glacial Indifference" charset="0"/>
                        </a:rPr>
                        <a:t>Working Capital</a:t>
                      </a:r>
                      <a:endParaRPr lang="en-US" dirty="0">
                        <a:solidFill>
                          <a:schemeClr val="bg1"/>
                        </a:solidFill>
                        <a:latin typeface="Glacial Indifference" charset="0"/>
                        <a:ea typeface="Glacial Indifference" charset="0"/>
                        <a:cs typeface="Glacial Indifference"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252525"/>
                      </a:solidFill>
                      <a:prstDash val="solid"/>
                      <a:round/>
                      <a:headEnd type="none" w="med" len="med"/>
                      <a:tailEnd type="none" w="med" len="med"/>
                    </a:lnT>
                    <a:lnB w="12700" cap="flat" cmpd="sng" algn="ctr">
                      <a:solidFill>
                        <a:srgbClr val="252525"/>
                      </a:solidFill>
                      <a:prstDash val="solid"/>
                      <a:round/>
                      <a:headEnd type="none" w="med" len="med"/>
                      <a:tailEnd type="none" w="med" len="med"/>
                    </a:lnB>
                  </a:tcPr>
                </a:tc>
                <a:tc>
                  <a:txBody>
                    <a:bodyPr/>
                    <a:lstStyle/>
                    <a:p>
                      <a:pPr marL="0" lvl="0" indent="0" algn="l">
                        <a:buSzPct val="75000"/>
                        <a:buFont typeface="+mj-lt"/>
                        <a:buNone/>
                      </a:pPr>
                      <a:r>
                        <a:rPr lang="en-US" dirty="0" smtClean="0">
                          <a:solidFill>
                            <a:schemeClr val="bg1"/>
                          </a:solidFill>
                          <a:latin typeface="Glacial Indifference" charset="0"/>
                          <a:ea typeface="Glacial Indifference" charset="0"/>
                          <a:cs typeface="Glacial Indifference" charset="0"/>
                        </a:rPr>
                        <a:t>Hardware purchase</a:t>
                      </a:r>
                    </a:p>
                    <a:p>
                      <a:pPr marL="0" lvl="0" indent="0" algn="l">
                        <a:buSzPct val="75000"/>
                        <a:buFont typeface="+mj-lt"/>
                        <a:buNone/>
                      </a:pPr>
                      <a:r>
                        <a:rPr lang="en-US" dirty="0" smtClean="0">
                          <a:solidFill>
                            <a:schemeClr val="bg1"/>
                          </a:solidFill>
                          <a:latin typeface="Glacial Indifference" charset="0"/>
                          <a:ea typeface="Glacial Indifference" charset="0"/>
                          <a:cs typeface="Glacial Indifference" charset="0"/>
                        </a:rPr>
                        <a:t>Inventory &amp; Storage</a:t>
                      </a:r>
                      <a:endParaRPr lang="en-US" dirty="0">
                        <a:solidFill>
                          <a:schemeClr val="bg1"/>
                        </a:solidFill>
                        <a:latin typeface="Glacial Indifference" charset="0"/>
                        <a:ea typeface="Glacial Indifference" charset="0"/>
                        <a:cs typeface="Glacial Indifference"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252525"/>
                      </a:solidFill>
                      <a:prstDash val="solid"/>
                      <a:round/>
                      <a:headEnd type="none" w="med" len="med"/>
                      <a:tailEnd type="none" w="med" len="med"/>
                    </a:lnT>
                    <a:lnB w="12700" cap="flat" cmpd="sng" algn="ctr">
                      <a:solidFill>
                        <a:srgbClr val="252525"/>
                      </a:solidFill>
                      <a:prstDash val="solid"/>
                      <a:round/>
                      <a:headEnd type="none" w="med" len="med"/>
                      <a:tailEnd type="none" w="med" len="med"/>
                    </a:lnB>
                  </a:tcPr>
                </a:tc>
              </a:tr>
              <a:tr h="640080">
                <a:tc>
                  <a:txBody>
                    <a:bodyPr/>
                    <a:lstStyle/>
                    <a:p>
                      <a:pPr algn="l"/>
                      <a:endParaRPr lang="en-US" sz="700" b="1" dirty="0">
                        <a:solidFill>
                          <a:schemeClr val="bg1"/>
                        </a:solidFill>
                        <a:latin typeface="Glacial Indifference" charset="0"/>
                        <a:ea typeface="Glacial Indifference" charset="0"/>
                        <a:cs typeface="Glacial Indifference"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252525"/>
                      </a:solidFill>
                      <a:prstDash val="solid"/>
                      <a:round/>
                      <a:headEnd type="none" w="med" len="med"/>
                      <a:tailEnd type="none" w="med" len="med"/>
                    </a:lnT>
                    <a:lnB w="12700" cap="flat" cmpd="sng" algn="ctr">
                      <a:solidFill>
                        <a:srgbClr val="252525"/>
                      </a:solidFill>
                      <a:prstDash val="solid"/>
                      <a:round/>
                      <a:headEnd type="none" w="med" len="med"/>
                      <a:tailEnd type="none" w="med" len="med"/>
                    </a:lnB>
                  </a:tcPr>
                </a:tc>
                <a:tc>
                  <a:txBody>
                    <a:bodyPr/>
                    <a:lstStyle/>
                    <a:p>
                      <a:pPr algn="l"/>
                      <a:r>
                        <a:rPr lang="en-US" b="1" dirty="0" smtClean="0">
                          <a:solidFill>
                            <a:schemeClr val="bg1"/>
                          </a:solidFill>
                          <a:latin typeface="Glacial Indifference" charset="0"/>
                          <a:ea typeface="Glacial Indifference" charset="0"/>
                          <a:cs typeface="Glacial Indifference" charset="0"/>
                        </a:rPr>
                        <a:t>$235K</a:t>
                      </a:r>
                      <a:endParaRPr lang="en-US" b="1" dirty="0">
                        <a:solidFill>
                          <a:schemeClr val="bg1"/>
                        </a:solidFill>
                        <a:latin typeface="Glacial Indifference" charset="0"/>
                        <a:ea typeface="Glacial Indifference" charset="0"/>
                        <a:cs typeface="Glacial Indifference"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252525"/>
                      </a:solidFill>
                      <a:prstDash val="solid"/>
                      <a:round/>
                      <a:headEnd type="none" w="med" len="med"/>
                      <a:tailEnd type="none" w="med" len="med"/>
                    </a:lnT>
                    <a:lnB w="12700" cap="flat" cmpd="sng" algn="ctr">
                      <a:solidFill>
                        <a:srgbClr val="252525"/>
                      </a:solidFill>
                      <a:prstDash val="solid"/>
                      <a:round/>
                      <a:headEnd type="none" w="med" len="med"/>
                      <a:tailEnd type="none" w="med" len="med"/>
                    </a:lnB>
                  </a:tcPr>
                </a:tc>
                <a:tc>
                  <a:txBody>
                    <a:bodyPr/>
                    <a:lstStyle/>
                    <a:p>
                      <a:pPr algn="l"/>
                      <a:r>
                        <a:rPr lang="en-US" dirty="0" smtClean="0">
                          <a:solidFill>
                            <a:schemeClr val="bg1"/>
                          </a:solidFill>
                          <a:latin typeface="Glacial Indifference" charset="0"/>
                          <a:ea typeface="Glacial Indifference" charset="0"/>
                          <a:cs typeface="Glacial Indifference" charset="0"/>
                        </a:rPr>
                        <a:t>Personnel/Ops</a:t>
                      </a:r>
                      <a:endParaRPr lang="en-US" dirty="0">
                        <a:solidFill>
                          <a:schemeClr val="bg1"/>
                        </a:solidFill>
                        <a:latin typeface="Glacial Indifference" charset="0"/>
                        <a:ea typeface="Glacial Indifference" charset="0"/>
                        <a:cs typeface="Glacial Indifference"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252525"/>
                      </a:solidFill>
                      <a:prstDash val="solid"/>
                      <a:round/>
                      <a:headEnd type="none" w="med" len="med"/>
                      <a:tailEnd type="none" w="med" len="med"/>
                    </a:lnT>
                    <a:lnB w="12700" cap="flat" cmpd="sng" algn="ctr">
                      <a:solidFill>
                        <a:srgbClr val="252525"/>
                      </a:solidFill>
                      <a:prstDash val="solid"/>
                      <a:round/>
                      <a:headEnd type="none" w="med" len="med"/>
                      <a:tailEnd type="none" w="med" len="med"/>
                    </a:lnB>
                  </a:tcPr>
                </a:tc>
                <a:tc>
                  <a:txBody>
                    <a:bodyPr/>
                    <a:lstStyle/>
                    <a:p>
                      <a:pPr marL="0" lvl="0" indent="0" algn="l">
                        <a:buSzPct val="75000"/>
                        <a:buFont typeface="+mj-lt"/>
                        <a:buNone/>
                      </a:pPr>
                      <a:r>
                        <a:rPr lang="en-US" dirty="0" smtClean="0">
                          <a:solidFill>
                            <a:schemeClr val="bg1"/>
                          </a:solidFill>
                          <a:latin typeface="Glacial Indifference" charset="0"/>
                          <a:ea typeface="Glacial Indifference" charset="0"/>
                          <a:cs typeface="Glacial Indifference" charset="0"/>
                        </a:rPr>
                        <a:t>CTO; COO; Biz</a:t>
                      </a:r>
                      <a:r>
                        <a:rPr lang="en-US" baseline="0" dirty="0" smtClean="0">
                          <a:solidFill>
                            <a:schemeClr val="bg1"/>
                          </a:solidFill>
                          <a:latin typeface="Glacial Indifference" charset="0"/>
                          <a:ea typeface="Glacial Indifference" charset="0"/>
                          <a:cs typeface="Glacial Indifference" charset="0"/>
                        </a:rPr>
                        <a:t> Dev</a:t>
                      </a:r>
                      <a:endParaRPr lang="en-US" dirty="0" smtClean="0">
                        <a:solidFill>
                          <a:schemeClr val="bg1"/>
                        </a:solidFill>
                        <a:latin typeface="Glacial Indifference" charset="0"/>
                        <a:ea typeface="Glacial Indifference" charset="0"/>
                        <a:cs typeface="Glacial Indifference" charset="0"/>
                      </a:endParaRPr>
                    </a:p>
                    <a:p>
                      <a:pPr marL="0" lvl="0" indent="0" algn="l">
                        <a:buSzPct val="75000"/>
                        <a:buFont typeface="+mj-lt"/>
                        <a:buNone/>
                      </a:pPr>
                      <a:r>
                        <a:rPr lang="en-US" dirty="0" smtClean="0">
                          <a:solidFill>
                            <a:schemeClr val="bg1"/>
                          </a:solidFill>
                          <a:latin typeface="Glacial Indifference" charset="0"/>
                          <a:ea typeface="Glacial Indifference" charset="0"/>
                          <a:cs typeface="Glacial Indifference" charset="0"/>
                        </a:rPr>
                        <a:t>Hardware</a:t>
                      </a:r>
                      <a:r>
                        <a:rPr lang="en-US" baseline="0" dirty="0" smtClean="0">
                          <a:solidFill>
                            <a:schemeClr val="bg1"/>
                          </a:solidFill>
                          <a:latin typeface="Glacial Indifference" charset="0"/>
                          <a:ea typeface="Glacial Indifference" charset="0"/>
                          <a:cs typeface="Glacial Indifference" charset="0"/>
                        </a:rPr>
                        <a:t> Training</a:t>
                      </a:r>
                      <a:endParaRPr lang="en-US" dirty="0">
                        <a:solidFill>
                          <a:schemeClr val="bg1"/>
                        </a:solidFill>
                        <a:latin typeface="Glacial Indifference" charset="0"/>
                        <a:ea typeface="Glacial Indifference" charset="0"/>
                        <a:cs typeface="Glacial Indifference"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252525"/>
                      </a:solidFill>
                      <a:prstDash val="solid"/>
                      <a:round/>
                      <a:headEnd type="none" w="med" len="med"/>
                      <a:tailEnd type="none" w="med" len="med"/>
                    </a:lnT>
                    <a:lnB w="12700" cap="flat" cmpd="sng" algn="ctr">
                      <a:solidFill>
                        <a:srgbClr val="252525"/>
                      </a:solidFill>
                      <a:prstDash val="solid"/>
                      <a:round/>
                      <a:headEnd type="none" w="med" len="med"/>
                      <a:tailEnd type="none" w="med" len="med"/>
                    </a:lnB>
                  </a:tcPr>
                </a:tc>
              </a:tr>
              <a:tr h="640080">
                <a:tc>
                  <a:txBody>
                    <a:bodyPr/>
                    <a:lstStyle/>
                    <a:p>
                      <a:endParaRPr lang="en-US" sz="700" b="1" dirty="0">
                        <a:solidFill>
                          <a:schemeClr val="bg1"/>
                        </a:solidFill>
                        <a:latin typeface="Glacial Indifference" charset="0"/>
                        <a:ea typeface="Glacial Indifference" charset="0"/>
                        <a:cs typeface="Glacial Indifference"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252525"/>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b="1" dirty="0" smtClean="0">
                          <a:solidFill>
                            <a:schemeClr val="bg1"/>
                          </a:solidFill>
                          <a:latin typeface="Glacial Indifference" charset="0"/>
                          <a:ea typeface="Glacial Indifference" charset="0"/>
                          <a:cs typeface="Glacial Indifference" charset="0"/>
                        </a:rPr>
                        <a:t>$500K</a:t>
                      </a:r>
                      <a:endParaRPr lang="en-US" b="1" dirty="0">
                        <a:solidFill>
                          <a:schemeClr val="bg1"/>
                        </a:solidFill>
                        <a:latin typeface="Glacial Indifference" charset="0"/>
                        <a:ea typeface="Glacial Indifference" charset="0"/>
                        <a:cs typeface="Glacial Indifference"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252525"/>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dirty="0">
                        <a:latin typeface="Glacial Indifference" charset="0"/>
                        <a:ea typeface="Glacial Indifference" charset="0"/>
                        <a:cs typeface="Glacial Indifference"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252525"/>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112713" indent="-112713">
                        <a:buFont typeface="Arial"/>
                        <a:buChar char="•"/>
                      </a:pPr>
                      <a:endParaRPr lang="en-US" dirty="0">
                        <a:latin typeface="Glacial Indifference" charset="0"/>
                        <a:ea typeface="Glacial Indifference" charset="0"/>
                        <a:cs typeface="Glacial Indifference"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252525"/>
                      </a:solid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grpSp>
        <p:nvGrpSpPr>
          <p:cNvPr id="6" name="Group 5"/>
          <p:cNvGrpSpPr/>
          <p:nvPr/>
        </p:nvGrpSpPr>
        <p:grpSpPr>
          <a:xfrm>
            <a:off x="342900" y="1135452"/>
            <a:ext cx="3568223" cy="3306834"/>
            <a:chOff x="336817" y="1135452"/>
            <a:chExt cx="3645556" cy="3873666"/>
          </a:xfrm>
        </p:grpSpPr>
        <p:sp>
          <p:nvSpPr>
            <p:cNvPr id="29" name="Rectangle 28"/>
            <p:cNvSpPr/>
            <p:nvPr/>
          </p:nvSpPr>
          <p:spPr>
            <a:xfrm>
              <a:off x="336817" y="1135452"/>
              <a:ext cx="3645556" cy="3873666"/>
            </a:xfrm>
            <a:prstGeom prst="rect">
              <a:avLst/>
            </a:prstGeom>
            <a:solidFill>
              <a:srgbClr val="A5A5A6">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467739" y="1322060"/>
              <a:ext cx="1383712" cy="369332"/>
            </a:xfrm>
            <a:prstGeom prst="rect">
              <a:avLst/>
            </a:prstGeom>
            <a:noFill/>
          </p:spPr>
          <p:txBody>
            <a:bodyPr wrap="none" rtlCol="0">
              <a:spAutoFit/>
            </a:bodyPr>
            <a:lstStyle/>
            <a:p>
              <a:r>
                <a:rPr lang="en-US" sz="1800" b="1" dirty="0" smtClean="0">
                  <a:solidFill>
                    <a:schemeClr val="bg1"/>
                  </a:solidFill>
                  <a:latin typeface="Glacial Indifference" charset="0"/>
                  <a:ea typeface="Glacial Indifference" charset="0"/>
                  <a:cs typeface="Glacial Indifference" charset="0"/>
                </a:rPr>
                <a:t>Deal Terms</a:t>
              </a:r>
              <a:endParaRPr lang="en-US" sz="1800" b="1" dirty="0">
                <a:solidFill>
                  <a:schemeClr val="bg1"/>
                </a:solidFill>
                <a:latin typeface="Glacial Indifference" charset="0"/>
                <a:ea typeface="Glacial Indifference" charset="0"/>
                <a:cs typeface="Glacial Indifference" charset="0"/>
              </a:endParaRPr>
            </a:p>
          </p:txBody>
        </p:sp>
        <p:cxnSp>
          <p:nvCxnSpPr>
            <p:cNvPr id="36" name="Straight Connector 35"/>
            <p:cNvCxnSpPr/>
            <p:nvPr/>
          </p:nvCxnSpPr>
          <p:spPr>
            <a:xfrm>
              <a:off x="574332" y="1877886"/>
              <a:ext cx="3156965"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37" name="Straight Connector 36"/>
          <p:cNvCxnSpPr/>
          <p:nvPr/>
        </p:nvCxnSpPr>
        <p:spPr>
          <a:xfrm>
            <a:off x="4748755" y="1762370"/>
            <a:ext cx="3621024"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124838" y="4442286"/>
            <a:ext cx="4651517" cy="0"/>
          </a:xfrm>
          <a:prstGeom prst="line">
            <a:avLst/>
          </a:prstGeom>
          <a:ln w="9525">
            <a:solidFill>
              <a:srgbClr val="252525"/>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342556" y="91440"/>
            <a:ext cx="1816942" cy="200055"/>
          </a:xfrm>
          <a:prstGeom prst="rect">
            <a:avLst/>
          </a:prstGeom>
          <a:noFill/>
        </p:spPr>
        <p:txBody>
          <a:bodyPr wrap="square" rtlCol="0">
            <a:spAutoFit/>
          </a:bodyPr>
          <a:lstStyle/>
          <a:p>
            <a:r>
              <a:rPr lang="en-US" sz="700" dirty="0" smtClean="0">
                <a:solidFill>
                  <a:schemeClr val="bg1"/>
                </a:solidFill>
                <a:latin typeface="Glacial Indifference" charset="0"/>
                <a:ea typeface="Glacial Indifference" charset="0"/>
                <a:cs typeface="Glacial Indifference" charset="0"/>
              </a:rPr>
              <a:t>OPPORTUNITY | SOLUTION | </a:t>
            </a:r>
            <a:r>
              <a:rPr lang="en-US" sz="700" b="1" dirty="0" smtClean="0">
                <a:solidFill>
                  <a:schemeClr val="bg1"/>
                </a:solidFill>
                <a:latin typeface="Glacial Indifference" charset="0"/>
                <a:ea typeface="Glacial Indifference" charset="0"/>
                <a:cs typeface="Glacial Indifference" charset="0"/>
              </a:rPr>
              <a:t>BUSINESS</a:t>
            </a:r>
            <a:endParaRPr lang="en-US" sz="700" b="1" dirty="0">
              <a:solidFill>
                <a:schemeClr val="bg1"/>
              </a:solidFill>
              <a:latin typeface="Glacial Indifference" charset="0"/>
              <a:ea typeface="Glacial Indifference" charset="0"/>
              <a:cs typeface="Glacial Indifference" charset="0"/>
            </a:endParaRPr>
          </a:p>
        </p:txBody>
      </p:sp>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895" y="138733"/>
            <a:ext cx="883015" cy="98845"/>
          </a:xfrm>
          <a:prstGeom prst="rect">
            <a:avLst/>
          </a:prstGeom>
        </p:spPr>
      </p:pic>
      <p:sp>
        <p:nvSpPr>
          <p:cNvPr id="7" name="Rectangle 6"/>
          <p:cNvSpPr/>
          <p:nvPr/>
        </p:nvSpPr>
        <p:spPr>
          <a:xfrm>
            <a:off x="-4355862" y="-784830"/>
            <a:ext cx="3193703" cy="1569660"/>
          </a:xfrm>
          <a:prstGeom prst="rect">
            <a:avLst/>
          </a:prstGeom>
        </p:spPr>
        <p:txBody>
          <a:bodyPr wrap="square">
            <a:spAutoFit/>
          </a:bodyPr>
          <a:lstStyle/>
          <a:p>
            <a:pPr algn="ctr"/>
            <a:r>
              <a:rPr lang="en-US" sz="1600" dirty="0">
                <a:solidFill>
                  <a:schemeClr val="bg1"/>
                </a:solidFill>
                <a:latin typeface="Glacial Indifference" charset="0"/>
                <a:ea typeface="Glacial Indifference" charset="0"/>
                <a:cs typeface="Glacial Indifference" charset="0"/>
              </a:rPr>
              <a:t>FLEXIT is seeking funding to support the growth of its business. </a:t>
            </a:r>
            <a:r>
              <a:rPr lang="en-US" sz="1600" dirty="0" smtClean="0">
                <a:solidFill>
                  <a:schemeClr val="bg1"/>
                </a:solidFill>
                <a:latin typeface="Glacial Indifference" charset="0"/>
                <a:ea typeface="Glacial Indifference" charset="0"/>
                <a:cs typeface="Glacial Indifference" charset="0"/>
              </a:rPr>
              <a:t>FLEXIT needs $100K </a:t>
            </a:r>
            <a:r>
              <a:rPr lang="en-US" sz="1600" dirty="0">
                <a:solidFill>
                  <a:schemeClr val="bg1"/>
                </a:solidFill>
                <a:latin typeface="Glacial Indifference" charset="0"/>
                <a:ea typeface="Glacial Indifference" charset="0"/>
                <a:cs typeface="Glacial Indifference" charset="0"/>
              </a:rPr>
              <a:t>to launch this summer, and </a:t>
            </a:r>
            <a:r>
              <a:rPr lang="en-US" sz="1600" dirty="0" smtClean="0">
                <a:solidFill>
                  <a:schemeClr val="bg1"/>
                </a:solidFill>
                <a:latin typeface="Glacial Indifference" charset="0"/>
                <a:ea typeface="Glacial Indifference" charset="0"/>
                <a:cs typeface="Glacial Indifference" charset="0"/>
              </a:rPr>
              <a:t>an </a:t>
            </a:r>
            <a:r>
              <a:rPr lang="en-US" sz="1600" dirty="0">
                <a:solidFill>
                  <a:schemeClr val="bg1"/>
                </a:solidFill>
                <a:latin typeface="Glacial Indifference" charset="0"/>
                <a:ea typeface="Glacial Indifference" charset="0"/>
                <a:cs typeface="Glacial Indifference" charset="0"/>
              </a:rPr>
              <a:t>additional </a:t>
            </a:r>
            <a:r>
              <a:rPr lang="en-US" sz="1600" dirty="0" smtClean="0">
                <a:solidFill>
                  <a:schemeClr val="bg1"/>
                </a:solidFill>
                <a:latin typeface="Glacial Indifference" charset="0"/>
                <a:ea typeface="Glacial Indifference" charset="0"/>
                <a:cs typeface="Glacial Indifference" charset="0"/>
              </a:rPr>
              <a:t>$400K </a:t>
            </a:r>
            <a:r>
              <a:rPr lang="en-US" sz="1600" dirty="0">
                <a:solidFill>
                  <a:schemeClr val="bg1"/>
                </a:solidFill>
                <a:latin typeface="Glacial Indifference" charset="0"/>
                <a:ea typeface="Glacial Indifference" charset="0"/>
                <a:cs typeface="Glacial Indifference" charset="0"/>
              </a:rPr>
              <a:t>for its </a:t>
            </a:r>
            <a:r>
              <a:rPr lang="en-US" sz="1600" dirty="0" smtClean="0">
                <a:solidFill>
                  <a:schemeClr val="bg1"/>
                </a:solidFill>
                <a:latin typeface="Glacial Indifference" charset="0"/>
                <a:ea typeface="Glacial Indifference" charset="0"/>
                <a:cs typeface="Glacial Indifference" charset="0"/>
              </a:rPr>
              <a:t>first 12 </a:t>
            </a:r>
            <a:r>
              <a:rPr lang="en-US" sz="1600" dirty="0">
                <a:solidFill>
                  <a:schemeClr val="bg1"/>
                </a:solidFill>
                <a:latin typeface="Glacial Indifference" charset="0"/>
                <a:ea typeface="Glacial Indifference" charset="0"/>
                <a:cs typeface="Glacial Indifference" charset="0"/>
              </a:rPr>
              <a:t>months of </a:t>
            </a:r>
            <a:r>
              <a:rPr lang="en-US" sz="1600" dirty="0" smtClean="0">
                <a:solidFill>
                  <a:schemeClr val="bg1"/>
                </a:solidFill>
                <a:latin typeface="Glacial Indifference" charset="0"/>
                <a:ea typeface="Glacial Indifference" charset="0"/>
                <a:cs typeface="Glacial Indifference" charset="0"/>
              </a:rPr>
              <a:t>operations. </a:t>
            </a:r>
            <a:endParaRPr lang="en-US" sz="1600" dirty="0">
              <a:solidFill>
                <a:schemeClr val="bg1"/>
              </a:solidFill>
              <a:latin typeface="Glacial Indifference" charset="0"/>
              <a:ea typeface="Glacial Indifference" charset="0"/>
              <a:cs typeface="Glacial Indifference"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45793263"/>
              </p:ext>
            </p:extLst>
          </p:nvPr>
        </p:nvGraphicFramePr>
        <p:xfrm>
          <a:off x="342900" y="1860358"/>
          <a:ext cx="3568223" cy="2560320"/>
        </p:xfrm>
        <a:graphic>
          <a:graphicData uri="http://schemas.openxmlformats.org/drawingml/2006/table">
            <a:tbl>
              <a:tblPr bandRow="1">
                <a:tableStyleId>{2D5ABB26-0587-4C30-8999-92F81FD0307C}</a:tableStyleId>
              </a:tblPr>
              <a:tblGrid>
                <a:gridCol w="269503"/>
                <a:gridCol w="1486298"/>
                <a:gridCol w="1812422"/>
              </a:tblGrid>
              <a:tr h="640080">
                <a:tc>
                  <a:txBody>
                    <a:bodyPr/>
                    <a:lstStyle/>
                    <a:p>
                      <a:pPr lvl="2"/>
                      <a:endParaRPr lang="en-US" b="1" dirty="0">
                        <a:solidFill>
                          <a:schemeClr val="bg1"/>
                        </a:solidFill>
                        <a:latin typeface="Glacial Indifference" charset="0"/>
                        <a:ea typeface="Glacial Indifference" charset="0"/>
                        <a:cs typeface="Glacial Indifference" charset="0"/>
                      </a:endParaRP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252525"/>
                      </a:solidFill>
                      <a:prstDash val="solid"/>
                      <a:round/>
                      <a:headEnd type="none" w="med" len="med"/>
                      <a:tailEnd type="none" w="med" len="med"/>
                    </a:lnB>
                    <a:lnTlToBr w="12700" cmpd="sng">
                      <a:noFill/>
                      <a:prstDash val="solid"/>
                    </a:lnTlToBr>
                    <a:lnBlToTr w="12700" cmpd="sng">
                      <a:noFill/>
                      <a:prstDash val="solid"/>
                    </a:lnBlToTr>
                  </a:tcPr>
                </a:tc>
                <a:tc>
                  <a:txBody>
                    <a:bodyPr/>
                    <a:lstStyle/>
                    <a:p>
                      <a:pPr lvl="2"/>
                      <a:r>
                        <a:rPr lang="en-US" b="1" dirty="0" smtClean="0">
                          <a:solidFill>
                            <a:schemeClr val="bg1"/>
                          </a:solidFill>
                          <a:latin typeface="Glacial Indifference" charset="0"/>
                          <a:ea typeface="Glacial Indifference" charset="0"/>
                          <a:cs typeface="Glacial Indifference" charset="0"/>
                        </a:rPr>
                        <a:t>Raise</a:t>
                      </a:r>
                      <a:endParaRPr lang="en-US" b="1" dirty="0">
                        <a:solidFill>
                          <a:schemeClr val="bg1"/>
                        </a:solidFill>
                        <a:latin typeface="Glacial Indifference" charset="0"/>
                        <a:ea typeface="Glacial Indifference" charset="0"/>
                        <a:cs typeface="Glacial Indifference" charset="0"/>
                      </a:endParaRP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252525"/>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bg1"/>
                          </a:solidFill>
                          <a:latin typeface="Glacial Indifference" charset="0"/>
                          <a:ea typeface="Glacial Indifference" charset="0"/>
                          <a:cs typeface="Glacial Indifference" charset="0"/>
                        </a:rPr>
                        <a:t>Up to $500K SAFE</a:t>
                      </a:r>
                      <a:endParaRPr lang="en-US" dirty="0">
                        <a:solidFill>
                          <a:schemeClr val="bg1"/>
                        </a:solidFill>
                        <a:latin typeface="Glacial Indifference" charset="0"/>
                        <a:ea typeface="Glacial Indifference" charset="0"/>
                        <a:cs typeface="Glacial Indifference" charset="0"/>
                      </a:endParaRPr>
                    </a:p>
                  </a:txBody>
                  <a:tcPr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rgbClr val="252525"/>
                      </a:solidFill>
                      <a:prstDash val="solid"/>
                      <a:round/>
                      <a:headEnd type="none" w="med" len="med"/>
                      <a:tailEnd type="none" w="med" len="med"/>
                    </a:lnB>
                    <a:lnTlToBr w="12700" cmpd="sng">
                      <a:noFill/>
                      <a:prstDash val="solid"/>
                    </a:lnTlToBr>
                    <a:lnBlToTr w="12700" cmpd="sng">
                      <a:noFill/>
                      <a:prstDash val="solid"/>
                    </a:lnBlToTr>
                  </a:tcPr>
                </a:tc>
              </a:tr>
              <a:tr h="640080">
                <a:tc>
                  <a:txBody>
                    <a:bodyPr/>
                    <a:lstStyle/>
                    <a:p>
                      <a:pPr lvl="2"/>
                      <a:endParaRPr lang="en-US" b="1" dirty="0">
                        <a:solidFill>
                          <a:schemeClr val="bg1"/>
                        </a:solidFill>
                        <a:latin typeface="Glacial Indifference" charset="0"/>
                        <a:ea typeface="Glacial Indifference" charset="0"/>
                        <a:cs typeface="Glacial Indifference" charset="0"/>
                      </a:endParaRPr>
                    </a:p>
                  </a:txBody>
                  <a:tcPr anchor="ctr">
                    <a:lnL>
                      <a:noFill/>
                    </a:lnL>
                    <a:lnR w="12700" cap="flat" cmpd="sng" algn="ctr">
                      <a:noFill/>
                      <a:prstDash val="solid"/>
                      <a:round/>
                      <a:headEnd type="none" w="med" len="med"/>
                      <a:tailEnd type="none" w="med" len="med"/>
                    </a:lnR>
                    <a:lnT w="12700" cap="flat" cmpd="sng" algn="ctr">
                      <a:solidFill>
                        <a:srgbClr val="252525"/>
                      </a:solidFill>
                      <a:prstDash val="solid"/>
                      <a:round/>
                      <a:headEnd type="none" w="med" len="med"/>
                      <a:tailEnd type="none" w="med" len="med"/>
                    </a:lnT>
                    <a:lnB w="12700" cap="flat" cmpd="sng" algn="ctr">
                      <a:solidFill>
                        <a:srgbClr val="252525"/>
                      </a:solidFill>
                      <a:prstDash val="solid"/>
                      <a:round/>
                      <a:headEnd type="none" w="med" len="med"/>
                      <a:tailEnd type="none" w="med" len="med"/>
                    </a:lnB>
                    <a:lnTlToBr w="12700" cmpd="sng">
                      <a:noFill/>
                      <a:prstDash val="solid"/>
                    </a:lnTlToBr>
                    <a:lnBlToTr w="12700" cmpd="sng">
                      <a:noFill/>
                      <a:prstDash val="solid"/>
                    </a:lnBlToTr>
                  </a:tcPr>
                </a:tc>
                <a:tc>
                  <a:txBody>
                    <a:bodyPr/>
                    <a:lstStyle/>
                    <a:p>
                      <a:pPr lvl="2"/>
                      <a:r>
                        <a:rPr lang="en-US" b="1" dirty="0" smtClean="0">
                          <a:solidFill>
                            <a:schemeClr val="bg1"/>
                          </a:solidFill>
                          <a:latin typeface="Glacial Indifference" charset="0"/>
                          <a:ea typeface="Glacial Indifference" charset="0"/>
                          <a:cs typeface="Glacial Indifference" charset="0"/>
                        </a:rPr>
                        <a:t>Valuation</a:t>
                      </a:r>
                      <a:r>
                        <a:rPr lang="en-US" dirty="0" smtClean="0">
                          <a:solidFill>
                            <a:schemeClr val="bg1"/>
                          </a:solidFill>
                          <a:latin typeface="Glacial Indifference" charset="0"/>
                          <a:ea typeface="Glacial Indifference" charset="0"/>
                          <a:cs typeface="Glacial Indifference" charset="0"/>
                        </a:rPr>
                        <a:t> </a:t>
                      </a:r>
                      <a:r>
                        <a:rPr lang="en-US" b="1" dirty="0" smtClean="0">
                          <a:solidFill>
                            <a:schemeClr val="bg1"/>
                          </a:solidFill>
                          <a:latin typeface="Glacial Indifference" charset="0"/>
                          <a:ea typeface="Glacial Indifference" charset="0"/>
                          <a:cs typeface="Glacial Indifference" charset="0"/>
                        </a:rPr>
                        <a:t>Cap</a:t>
                      </a:r>
                      <a:endParaRPr lang="en-US" b="1" dirty="0">
                        <a:solidFill>
                          <a:schemeClr val="bg1"/>
                        </a:solidFill>
                        <a:latin typeface="Glacial Indifference" charset="0"/>
                        <a:ea typeface="Glacial Indifference" charset="0"/>
                        <a:cs typeface="Glacial Indifference" charset="0"/>
                      </a:endParaRPr>
                    </a:p>
                  </a:txBody>
                  <a:tcPr anchor="ctr">
                    <a:lnL>
                      <a:noFill/>
                    </a:lnL>
                    <a:lnR w="12700" cap="flat" cmpd="sng" algn="ctr">
                      <a:noFill/>
                      <a:prstDash val="solid"/>
                      <a:round/>
                      <a:headEnd type="none" w="med" len="med"/>
                      <a:tailEnd type="none" w="med" len="med"/>
                    </a:lnR>
                    <a:lnT w="12700" cap="flat" cmpd="sng" algn="ctr">
                      <a:solidFill>
                        <a:srgbClr val="252525"/>
                      </a:solidFill>
                      <a:prstDash val="solid"/>
                      <a:round/>
                      <a:headEnd type="none" w="med" len="med"/>
                      <a:tailEnd type="none" w="med" len="med"/>
                    </a:lnT>
                    <a:lnB w="12700" cap="flat" cmpd="sng" algn="ctr">
                      <a:solidFill>
                        <a:srgbClr val="252525"/>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bg1"/>
                          </a:solidFill>
                          <a:latin typeface="Glacial Indifference" charset="0"/>
                          <a:ea typeface="Glacial Indifference" charset="0"/>
                          <a:cs typeface="Glacial Indifference" charset="0"/>
                        </a:rPr>
                        <a:t>$2.5M Cap</a:t>
                      </a:r>
                      <a:endParaRPr lang="en-US" dirty="0">
                        <a:solidFill>
                          <a:schemeClr val="bg1"/>
                        </a:solidFill>
                        <a:latin typeface="Glacial Indifference" charset="0"/>
                        <a:ea typeface="Glacial Indifference" charset="0"/>
                        <a:cs typeface="Glacial Indifference" charset="0"/>
                      </a:endParaRPr>
                    </a:p>
                  </a:txBody>
                  <a:tcPr anchor="ctr">
                    <a:lnL w="12700" cap="flat" cmpd="sng" algn="ctr">
                      <a:noFill/>
                      <a:prstDash val="solid"/>
                      <a:round/>
                      <a:headEnd type="none" w="med" len="med"/>
                      <a:tailEnd type="none" w="med" len="med"/>
                    </a:lnL>
                    <a:lnR>
                      <a:noFill/>
                    </a:lnR>
                    <a:lnT w="12700" cap="flat" cmpd="sng" algn="ctr">
                      <a:solidFill>
                        <a:srgbClr val="252525"/>
                      </a:solidFill>
                      <a:prstDash val="solid"/>
                      <a:round/>
                      <a:headEnd type="none" w="med" len="med"/>
                      <a:tailEnd type="none" w="med" len="med"/>
                    </a:lnT>
                    <a:lnB w="12700" cap="flat" cmpd="sng" algn="ctr">
                      <a:solidFill>
                        <a:srgbClr val="252525"/>
                      </a:solidFill>
                      <a:prstDash val="solid"/>
                      <a:round/>
                      <a:headEnd type="none" w="med" len="med"/>
                      <a:tailEnd type="none" w="med" len="med"/>
                    </a:lnB>
                    <a:lnTlToBr w="12700" cmpd="sng">
                      <a:noFill/>
                      <a:prstDash val="solid"/>
                    </a:lnTlToBr>
                    <a:lnBlToTr w="12700" cmpd="sng">
                      <a:noFill/>
                      <a:prstDash val="solid"/>
                    </a:lnBlToTr>
                  </a:tcPr>
                </a:tc>
              </a:tr>
              <a:tr h="640080">
                <a:tc>
                  <a:txBody>
                    <a:bodyPr/>
                    <a:lstStyle/>
                    <a:p>
                      <a:pPr marL="0" marR="0" lvl="2"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b="1" dirty="0" smtClean="0">
                        <a:solidFill>
                          <a:schemeClr val="bg1"/>
                        </a:solidFill>
                        <a:latin typeface="Glacial Indifference" charset="0"/>
                        <a:ea typeface="Glacial Indifference" charset="0"/>
                        <a:cs typeface="Glacial Indifference" charset="0"/>
                      </a:endParaRPr>
                    </a:p>
                  </a:txBody>
                  <a:tcPr anchor="ctr">
                    <a:lnL>
                      <a:noFill/>
                    </a:lnL>
                    <a:lnR w="12700" cap="flat" cmpd="sng" algn="ctr">
                      <a:noFill/>
                      <a:prstDash val="solid"/>
                      <a:round/>
                      <a:headEnd type="none" w="med" len="med"/>
                      <a:tailEnd type="none" w="med" len="med"/>
                    </a:lnR>
                    <a:lnT w="12700" cap="flat" cmpd="sng" algn="ctr">
                      <a:solidFill>
                        <a:srgbClr val="252525"/>
                      </a:solidFill>
                      <a:prstDash val="solid"/>
                      <a:round/>
                      <a:headEnd type="none" w="med" len="med"/>
                      <a:tailEnd type="none" w="med" len="med"/>
                    </a:lnT>
                    <a:lnB w="12700" cap="flat" cmpd="sng" algn="ctr">
                      <a:solidFill>
                        <a:srgbClr val="25252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2"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b="1" dirty="0" smtClean="0">
                          <a:solidFill>
                            <a:schemeClr val="bg1"/>
                          </a:solidFill>
                          <a:latin typeface="Glacial Indifference" charset="0"/>
                          <a:ea typeface="Glacial Indifference" charset="0"/>
                          <a:cs typeface="Glacial Indifference" charset="0"/>
                        </a:rPr>
                        <a:t>Discount</a:t>
                      </a:r>
                    </a:p>
                  </a:txBody>
                  <a:tcPr anchor="ctr">
                    <a:lnL>
                      <a:noFill/>
                    </a:lnL>
                    <a:lnR w="12700" cap="flat" cmpd="sng" algn="ctr">
                      <a:noFill/>
                      <a:prstDash val="solid"/>
                      <a:round/>
                      <a:headEnd type="none" w="med" len="med"/>
                      <a:tailEnd type="none" w="med" len="med"/>
                    </a:lnR>
                    <a:lnT w="12700" cap="flat" cmpd="sng" algn="ctr">
                      <a:solidFill>
                        <a:srgbClr val="252525"/>
                      </a:solidFill>
                      <a:prstDash val="solid"/>
                      <a:round/>
                      <a:headEnd type="none" w="med" len="med"/>
                      <a:tailEnd type="none" w="med" len="med"/>
                    </a:lnT>
                    <a:lnB w="12700" cap="flat" cmpd="sng" algn="ctr">
                      <a:solidFill>
                        <a:srgbClr val="25252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solidFill>
                            <a:schemeClr val="bg1"/>
                          </a:solidFill>
                          <a:latin typeface="Glacial Indifference" charset="0"/>
                          <a:ea typeface="Glacial Indifference" charset="0"/>
                          <a:cs typeface="Glacial Indifference" charset="0"/>
                        </a:rPr>
                        <a:t>20%</a:t>
                      </a:r>
                    </a:p>
                  </a:txBody>
                  <a:tcPr anchor="ctr">
                    <a:lnL w="12700" cap="flat" cmpd="sng" algn="ctr">
                      <a:noFill/>
                      <a:prstDash val="solid"/>
                      <a:round/>
                      <a:headEnd type="none" w="med" len="med"/>
                      <a:tailEnd type="none" w="med" len="med"/>
                    </a:lnL>
                    <a:lnR>
                      <a:noFill/>
                    </a:lnR>
                    <a:lnT w="12700" cap="flat" cmpd="sng" algn="ctr">
                      <a:solidFill>
                        <a:srgbClr val="252525"/>
                      </a:solidFill>
                      <a:prstDash val="solid"/>
                      <a:round/>
                      <a:headEnd type="none" w="med" len="med"/>
                      <a:tailEnd type="none" w="med" len="med"/>
                    </a:lnT>
                    <a:lnB w="12700" cap="flat" cmpd="sng" algn="ctr">
                      <a:solidFill>
                        <a:srgbClr val="252525"/>
                      </a:solidFill>
                      <a:prstDash val="solid"/>
                      <a:round/>
                      <a:headEnd type="none" w="med" len="med"/>
                      <a:tailEnd type="none" w="med" len="med"/>
                    </a:lnB>
                    <a:lnTlToBr w="12700" cmpd="sng">
                      <a:noFill/>
                      <a:prstDash val="solid"/>
                    </a:lnTlToBr>
                    <a:lnBlToTr w="12700" cmpd="sng">
                      <a:noFill/>
                      <a:prstDash val="solid"/>
                    </a:lnBlToTr>
                  </a:tcPr>
                </a:tc>
              </a:tr>
              <a:tr h="640080">
                <a:tc>
                  <a:txBody>
                    <a:bodyPr/>
                    <a:lstStyle/>
                    <a:p>
                      <a:pPr marL="0" marR="0" lvl="2"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b="1" dirty="0" smtClean="0">
                        <a:solidFill>
                          <a:schemeClr val="bg1"/>
                        </a:solidFill>
                        <a:latin typeface="Glacial Indifference" charset="0"/>
                        <a:ea typeface="Glacial Indifference" charset="0"/>
                        <a:cs typeface="Glacial Indifference" charset="0"/>
                      </a:endParaRPr>
                    </a:p>
                  </a:txBody>
                  <a:tcPr anchor="ctr">
                    <a:lnL>
                      <a:noFill/>
                    </a:lnL>
                    <a:lnR w="12700" cap="flat" cmpd="sng" algn="ctr">
                      <a:noFill/>
                      <a:prstDash val="solid"/>
                      <a:round/>
                      <a:headEnd type="none" w="med" len="med"/>
                      <a:tailEnd type="none" w="med" len="med"/>
                    </a:lnR>
                    <a:lnT w="12700" cap="flat" cmpd="sng" algn="ctr">
                      <a:solidFill>
                        <a:srgbClr val="25252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2"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b="1" dirty="0" smtClean="0">
                          <a:solidFill>
                            <a:schemeClr val="bg1"/>
                          </a:solidFill>
                          <a:latin typeface="Glacial Indifference" charset="0"/>
                          <a:ea typeface="Glacial Indifference" charset="0"/>
                          <a:cs typeface="Glacial Indifference" charset="0"/>
                        </a:rPr>
                        <a:t>Runway </a:t>
                      </a:r>
                    </a:p>
                  </a:txBody>
                  <a:tcPr anchor="ctr">
                    <a:lnL>
                      <a:noFill/>
                    </a:lnL>
                    <a:lnR w="12700" cap="flat" cmpd="sng" algn="ctr">
                      <a:noFill/>
                      <a:prstDash val="solid"/>
                      <a:round/>
                      <a:headEnd type="none" w="med" len="med"/>
                      <a:tailEnd type="none" w="med" len="med"/>
                    </a:lnR>
                    <a:lnT w="12700" cap="flat" cmpd="sng" algn="ctr">
                      <a:solidFill>
                        <a:srgbClr val="25252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solidFill>
                            <a:schemeClr val="bg1"/>
                          </a:solidFill>
                          <a:latin typeface="Glacial Indifference" charset="0"/>
                          <a:ea typeface="Glacial Indifference" charset="0"/>
                          <a:cs typeface="Glacial Indifference" charset="0"/>
                        </a:rPr>
                        <a:t>12 months</a:t>
                      </a:r>
                    </a:p>
                  </a:txBody>
                  <a:tcPr anchor="ctr">
                    <a:lnL w="12700" cap="flat" cmpd="sng" algn="ctr">
                      <a:noFill/>
                      <a:prstDash val="solid"/>
                      <a:round/>
                      <a:headEnd type="none" w="med" len="med"/>
                      <a:tailEnd type="none" w="med" len="med"/>
                    </a:lnL>
                    <a:lnR>
                      <a:noFill/>
                    </a:lnR>
                    <a:lnT w="12700" cap="flat" cmpd="sng" algn="ctr">
                      <a:solidFill>
                        <a:srgbClr val="25252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4817541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413"/>
        <p:cNvGrpSpPr/>
        <p:nvPr/>
      </p:nvGrpSpPr>
      <p:grpSpPr>
        <a:xfrm>
          <a:off x="0" y="0"/>
          <a:ext cx="0" cy="0"/>
          <a:chOff x="0" y="0"/>
          <a:chExt cx="0" cy="0"/>
        </a:xfrm>
      </p:grpSpPr>
      <p:pic>
        <p:nvPicPr>
          <p:cNvPr id="10" name="Picture 9"/>
          <p:cNvPicPr>
            <a:picLocks noChangeAspect="1"/>
          </p:cNvPicPr>
          <p:nvPr/>
        </p:nvPicPr>
        <p:blipFill rotWithShape="1">
          <a:blip r:embed="rId3"/>
          <a:srcRect t="10710" r="642" b="6073"/>
          <a:stretch/>
        </p:blipFill>
        <p:spPr>
          <a:xfrm flipH="1">
            <a:off x="0" y="0"/>
            <a:ext cx="9159498" cy="5143500"/>
          </a:xfrm>
          <a:prstGeom prst="rect">
            <a:avLst/>
          </a:prstGeom>
        </p:spPr>
      </p:pic>
      <p:sp>
        <p:nvSpPr>
          <p:cNvPr id="415" name="Shape 415"/>
          <p:cNvSpPr txBox="1">
            <a:spLocks noGrp="1"/>
          </p:cNvSpPr>
          <p:nvPr>
            <p:ph type="sldNum" idx="12"/>
          </p:nvPr>
        </p:nvSpPr>
        <p:spPr>
          <a:xfrm>
            <a:off x="8686800" y="4826238"/>
            <a:ext cx="365760" cy="18288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bg1"/>
                </a:solidFill>
                <a:latin typeface="Montserrat" charset="0"/>
                <a:ea typeface="Montserrat" charset="0"/>
                <a:cs typeface="Montserrat" charset="0"/>
                <a:sym typeface="Montserrat"/>
              </a:rPr>
              <a:t>15</a:t>
            </a:fld>
            <a:endParaRPr dirty="0">
              <a:solidFill>
                <a:schemeClr val="bg1"/>
              </a:solidFill>
              <a:latin typeface="Montserrat" charset="0"/>
              <a:ea typeface="Montserrat" charset="0"/>
              <a:cs typeface="Montserrat" charset="0"/>
              <a:sym typeface="Montserrat"/>
            </a:endParaRPr>
          </a:p>
        </p:txBody>
      </p:sp>
      <p:sp>
        <p:nvSpPr>
          <p:cNvPr id="416" name="Shape 416"/>
          <p:cNvSpPr txBox="1"/>
          <p:nvPr/>
        </p:nvSpPr>
        <p:spPr>
          <a:xfrm>
            <a:off x="469077" y="411480"/>
            <a:ext cx="5467800" cy="577500"/>
          </a:xfrm>
          <a:prstGeom prst="rect">
            <a:avLst/>
          </a:prstGeom>
          <a:noFill/>
          <a:ln>
            <a:noFill/>
          </a:ln>
        </p:spPr>
        <p:txBody>
          <a:bodyPr spcFirstLastPara="1" wrap="square" lIns="91425" tIns="45720" rIns="91425" bIns="45720" anchor="t" anchorCtr="0">
            <a:noAutofit/>
          </a:bodyPr>
          <a:lstStyle/>
          <a:p>
            <a:pPr marL="0" lvl="0" indent="0" rtl="0">
              <a:spcBef>
                <a:spcPts val="0"/>
              </a:spcBef>
              <a:spcAft>
                <a:spcPts val="0"/>
              </a:spcAft>
              <a:buNone/>
            </a:pPr>
            <a:r>
              <a:rPr lang="en-US" sz="2400" b="1" dirty="0" smtClean="0">
                <a:solidFill>
                  <a:schemeClr val="bg1"/>
                </a:solidFill>
                <a:latin typeface="Glacial Indifference" charset="0"/>
                <a:ea typeface="Glacial Indifference" charset="0"/>
                <a:cs typeface="Glacial Indifference" charset="0"/>
                <a:sym typeface="Montserrat Medium"/>
              </a:rPr>
              <a:t>Mission &amp; Vision</a:t>
            </a:r>
            <a:endParaRPr sz="2400" b="1" dirty="0">
              <a:solidFill>
                <a:schemeClr val="bg1"/>
              </a:solidFill>
              <a:latin typeface="Glacial Indifference" charset="0"/>
              <a:ea typeface="Glacial Indifference" charset="0"/>
              <a:cs typeface="Glacial Indifference" charset="0"/>
              <a:sym typeface="Montserrat Medium"/>
            </a:endParaRPr>
          </a:p>
        </p:txBody>
      </p:sp>
      <p:sp>
        <p:nvSpPr>
          <p:cNvPr id="4" name="TextBox 3"/>
          <p:cNvSpPr txBox="1"/>
          <p:nvPr/>
        </p:nvSpPr>
        <p:spPr>
          <a:xfrm>
            <a:off x="1377772" y="1968291"/>
            <a:ext cx="6394625" cy="1200329"/>
          </a:xfrm>
          <a:prstGeom prst="rect">
            <a:avLst/>
          </a:prstGeom>
          <a:noFill/>
        </p:spPr>
        <p:txBody>
          <a:bodyPr wrap="square" rtlCol="0">
            <a:spAutoFit/>
          </a:bodyPr>
          <a:lstStyle/>
          <a:p>
            <a:pPr algn="ctr"/>
            <a:r>
              <a:rPr lang="en-US" sz="1800" dirty="0">
                <a:solidFill>
                  <a:schemeClr val="bg1"/>
                </a:solidFill>
                <a:latin typeface="Glacial Indifference" charset="0"/>
                <a:ea typeface="Glacial Indifference" charset="0"/>
                <a:cs typeface="Glacial Indifference" charset="0"/>
              </a:rPr>
              <a:t>FLEXIT’s mission is to make fitness more accessible. FLEXIT will enable more individuals to workout where they want, when they want. FLEXIT will accrue more minute across its platform than the largest grossing individual gym chain in the country.</a:t>
            </a:r>
          </a:p>
        </p:txBody>
      </p:sp>
      <p:sp>
        <p:nvSpPr>
          <p:cNvPr id="11" name="TextBox 10"/>
          <p:cNvSpPr txBox="1"/>
          <p:nvPr/>
        </p:nvSpPr>
        <p:spPr>
          <a:xfrm>
            <a:off x="7342556" y="91440"/>
            <a:ext cx="1816942" cy="200055"/>
          </a:xfrm>
          <a:prstGeom prst="rect">
            <a:avLst/>
          </a:prstGeom>
          <a:noFill/>
        </p:spPr>
        <p:txBody>
          <a:bodyPr wrap="square" rtlCol="0">
            <a:spAutoFit/>
          </a:bodyPr>
          <a:lstStyle/>
          <a:p>
            <a:r>
              <a:rPr lang="en-US" sz="700" dirty="0" smtClean="0">
                <a:solidFill>
                  <a:schemeClr val="bg1"/>
                </a:solidFill>
                <a:latin typeface="Glacial Indifference" charset="0"/>
                <a:ea typeface="Glacial Indifference" charset="0"/>
                <a:cs typeface="Glacial Indifference" charset="0"/>
              </a:rPr>
              <a:t>OPPORTUNITY | SOLUTION | </a:t>
            </a:r>
            <a:r>
              <a:rPr lang="en-US" sz="700" b="1" dirty="0" smtClean="0">
                <a:solidFill>
                  <a:schemeClr val="bg1"/>
                </a:solidFill>
                <a:latin typeface="Glacial Indifference" charset="0"/>
                <a:ea typeface="Glacial Indifference" charset="0"/>
                <a:cs typeface="Glacial Indifference" charset="0"/>
              </a:rPr>
              <a:t>BUSINESS</a:t>
            </a:r>
            <a:endParaRPr lang="en-US" sz="700" b="1" dirty="0">
              <a:solidFill>
                <a:schemeClr val="bg1"/>
              </a:solidFill>
              <a:latin typeface="Glacial Indifference" charset="0"/>
              <a:ea typeface="Glacial Indifference" charset="0"/>
              <a:cs typeface="Glacial Indifference" charset="0"/>
            </a:endParaRPr>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895" y="138733"/>
            <a:ext cx="883015" cy="98845"/>
          </a:xfrm>
          <a:prstGeom prst="rect">
            <a:avLst/>
          </a:prstGeom>
        </p:spPr>
      </p:pic>
      <p:pic>
        <p:nvPicPr>
          <p:cNvPr id="12" name="Picture 11"/>
          <p:cNvPicPr>
            <a:picLocks/>
          </p:cNvPicPr>
          <p:nvPr/>
        </p:nvPicPr>
        <p:blipFill>
          <a:blip r:embed="rId5">
            <a:extLst>
              <a:ext uri="{28A0092B-C50C-407E-A947-70E740481C1C}">
                <a14:useLocalDpi xmlns:a14="http://schemas.microsoft.com/office/drawing/2010/main" val="0"/>
              </a:ext>
            </a:extLst>
          </a:blip>
          <a:stretch>
            <a:fillRect/>
          </a:stretch>
        </p:blipFill>
        <p:spPr>
          <a:xfrm>
            <a:off x="2968752" y="1315116"/>
            <a:ext cx="3206496" cy="18288"/>
          </a:xfrm>
          <a:prstGeom prst="rect">
            <a:avLst/>
          </a:prstGeom>
        </p:spPr>
      </p:pic>
      <p:pic>
        <p:nvPicPr>
          <p:cNvPr id="14" name="Picture 13"/>
          <p:cNvPicPr>
            <a:picLocks/>
          </p:cNvPicPr>
          <p:nvPr/>
        </p:nvPicPr>
        <p:blipFill>
          <a:blip r:embed="rId5">
            <a:extLst>
              <a:ext uri="{28A0092B-C50C-407E-A947-70E740481C1C}">
                <a14:useLocalDpi xmlns:a14="http://schemas.microsoft.com/office/drawing/2010/main" val="0"/>
              </a:ext>
            </a:extLst>
          </a:blip>
          <a:stretch>
            <a:fillRect/>
          </a:stretch>
        </p:blipFill>
        <p:spPr>
          <a:xfrm>
            <a:off x="2968753" y="3781806"/>
            <a:ext cx="3206496" cy="18288"/>
          </a:xfrm>
          <a:prstGeom prst="rect">
            <a:avLst/>
          </a:prstGeom>
        </p:spPr>
      </p:pic>
    </p:spTree>
    <p:extLst>
      <p:ext uri="{BB962C8B-B14F-4D97-AF65-F5344CB8AC3E}">
        <p14:creationId xmlns:p14="http://schemas.microsoft.com/office/powerpoint/2010/main" val="5373433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pic>
        <p:nvPicPr>
          <p:cNvPr id="17" name="Picture 16"/>
          <p:cNvPicPr>
            <a:picLocks noChangeAspect="1"/>
          </p:cNvPicPr>
          <p:nvPr/>
        </p:nvPicPr>
        <p:blipFill rotWithShape="1">
          <a:blip r:embed="rId3"/>
          <a:srcRect t="10710" r="642" b="6073"/>
          <a:stretch/>
        </p:blipFill>
        <p:spPr>
          <a:xfrm flipH="1">
            <a:off x="0" y="0"/>
            <a:ext cx="9159498" cy="5143500"/>
          </a:xfrm>
          <a:prstGeom prst="rect">
            <a:avLst/>
          </a:prstGeom>
        </p:spPr>
      </p:pic>
      <p:sp>
        <p:nvSpPr>
          <p:cNvPr id="16" name="Rounded Rectangle 15"/>
          <p:cNvSpPr/>
          <p:nvPr/>
        </p:nvSpPr>
        <p:spPr>
          <a:xfrm>
            <a:off x="0" y="1783002"/>
            <a:ext cx="9143999" cy="3360497"/>
          </a:xfrm>
          <a:prstGeom prst="roundRect">
            <a:avLst>
              <a:gd name="adj" fmla="val 0"/>
            </a:avLst>
          </a:prstGeom>
          <a:solidFill>
            <a:srgbClr val="00B4D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6" name="Shape 406"/>
          <p:cNvSpPr txBox="1">
            <a:spLocks noGrp="1"/>
          </p:cNvSpPr>
          <p:nvPr>
            <p:ph type="sldNum" idx="12"/>
          </p:nvPr>
        </p:nvSpPr>
        <p:spPr>
          <a:xfrm>
            <a:off x="8686800" y="4804145"/>
            <a:ext cx="365760" cy="23774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bg1"/>
                </a:solidFill>
                <a:latin typeface="Montserrat" charset="0"/>
                <a:ea typeface="Montserrat" charset="0"/>
                <a:cs typeface="Montserrat" charset="0"/>
                <a:sym typeface="Montserrat"/>
              </a:rPr>
              <a:t>16</a:t>
            </a:fld>
            <a:endParaRPr dirty="0">
              <a:solidFill>
                <a:schemeClr val="bg1"/>
              </a:solidFill>
              <a:latin typeface="Montserrat" charset="0"/>
              <a:ea typeface="Montserrat" charset="0"/>
              <a:cs typeface="Montserrat" charset="0"/>
              <a:sym typeface="Montserrat"/>
            </a:endParaRPr>
          </a:p>
        </p:txBody>
      </p:sp>
      <p:sp>
        <p:nvSpPr>
          <p:cNvPr id="12" name="TextBox 11"/>
          <p:cNvSpPr txBox="1"/>
          <p:nvPr/>
        </p:nvSpPr>
        <p:spPr>
          <a:xfrm>
            <a:off x="6171417" y="2504348"/>
            <a:ext cx="2375013" cy="646331"/>
          </a:xfrm>
          <a:prstGeom prst="rect">
            <a:avLst/>
          </a:prstGeom>
          <a:noFill/>
        </p:spPr>
        <p:txBody>
          <a:bodyPr wrap="square" rtlCol="0">
            <a:spAutoFit/>
          </a:bodyPr>
          <a:lstStyle/>
          <a:p>
            <a:pPr algn="ctr"/>
            <a:r>
              <a:rPr lang="en-US" sz="1800" dirty="0">
                <a:solidFill>
                  <a:schemeClr val="bg1"/>
                </a:solidFill>
                <a:latin typeface="Glacial Indifference" charset="0"/>
                <a:ea typeface="Glacial Indifference" charset="0"/>
                <a:cs typeface="Glacial Indifference" charset="0"/>
              </a:rPr>
              <a:t>Head of Biz Dev </a:t>
            </a:r>
            <a:r>
              <a:rPr lang="mr-IN" sz="1800" dirty="0">
                <a:solidFill>
                  <a:schemeClr val="bg1"/>
                </a:solidFill>
                <a:latin typeface="Glacial Indifference" charset="0"/>
                <a:ea typeface="Glacial Indifference" charset="0"/>
                <a:cs typeface="Glacial Indifference" charset="0"/>
              </a:rPr>
              <a:t>–</a:t>
            </a:r>
            <a:r>
              <a:rPr lang="en-US" sz="1800" dirty="0">
                <a:solidFill>
                  <a:schemeClr val="bg1"/>
                </a:solidFill>
                <a:latin typeface="Glacial Indifference" charset="0"/>
                <a:ea typeface="Glacial Indifference" charset="0"/>
                <a:cs typeface="Glacial Indifference" charset="0"/>
              </a:rPr>
              <a:t> Michael </a:t>
            </a:r>
            <a:r>
              <a:rPr lang="en-US" sz="1800" dirty="0" smtClean="0">
                <a:solidFill>
                  <a:schemeClr val="bg1"/>
                </a:solidFill>
                <a:latin typeface="Glacial Indifference" charset="0"/>
                <a:ea typeface="Glacial Indifference" charset="0"/>
                <a:cs typeface="Glacial Indifference" charset="0"/>
              </a:rPr>
              <a:t>Rojas</a:t>
            </a:r>
            <a:endParaRPr lang="en-US" sz="1800" dirty="0">
              <a:solidFill>
                <a:schemeClr val="bg1"/>
              </a:solidFill>
              <a:latin typeface="Glacial Indifference" charset="0"/>
              <a:ea typeface="Glacial Indifference" charset="0"/>
              <a:cs typeface="Glacial Indifference" charset="0"/>
            </a:endParaRPr>
          </a:p>
        </p:txBody>
      </p:sp>
      <p:sp>
        <p:nvSpPr>
          <p:cNvPr id="13" name="TextBox 12"/>
          <p:cNvSpPr txBox="1"/>
          <p:nvPr/>
        </p:nvSpPr>
        <p:spPr>
          <a:xfrm>
            <a:off x="321720" y="2509475"/>
            <a:ext cx="2885575" cy="646331"/>
          </a:xfrm>
          <a:prstGeom prst="rect">
            <a:avLst/>
          </a:prstGeom>
          <a:noFill/>
        </p:spPr>
        <p:txBody>
          <a:bodyPr wrap="square" rtlCol="0">
            <a:spAutoFit/>
          </a:bodyPr>
          <a:lstStyle/>
          <a:p>
            <a:pPr algn="ctr"/>
            <a:r>
              <a:rPr lang="en-US" sz="1800" dirty="0" smtClean="0">
                <a:solidFill>
                  <a:schemeClr val="bg1"/>
                </a:solidFill>
                <a:latin typeface="Glacial Indifference" charset="0"/>
                <a:ea typeface="Glacial Indifference" charset="0"/>
                <a:cs typeface="Glacial Indifference" charset="0"/>
              </a:rPr>
              <a:t>CEO </a:t>
            </a:r>
            <a:r>
              <a:rPr lang="mr-IN" sz="1800" dirty="0" smtClean="0">
                <a:solidFill>
                  <a:schemeClr val="bg1"/>
                </a:solidFill>
                <a:latin typeface="Glacial Indifference" charset="0"/>
                <a:ea typeface="Glacial Indifference" charset="0"/>
                <a:cs typeface="Glacial Indifference" charset="0"/>
              </a:rPr>
              <a:t>–</a:t>
            </a:r>
            <a:r>
              <a:rPr lang="en-US" sz="1800" dirty="0" smtClean="0">
                <a:solidFill>
                  <a:schemeClr val="bg1"/>
                </a:solidFill>
                <a:latin typeface="Glacial Indifference" charset="0"/>
                <a:ea typeface="Glacial Indifference" charset="0"/>
                <a:cs typeface="Glacial Indifference" charset="0"/>
              </a:rPr>
              <a:t> </a:t>
            </a:r>
            <a:r>
              <a:rPr lang="en-US" sz="1800" dirty="0">
                <a:solidFill>
                  <a:schemeClr val="bg1"/>
                </a:solidFill>
                <a:latin typeface="Glacial Indifference" charset="0"/>
                <a:ea typeface="Glacial Indifference" charset="0"/>
                <a:cs typeface="Glacial Indifference" charset="0"/>
              </a:rPr>
              <a:t>Austin Cohen</a:t>
            </a:r>
          </a:p>
          <a:p>
            <a:pPr algn="ctr"/>
            <a:endParaRPr lang="en-US" sz="1800" dirty="0">
              <a:solidFill>
                <a:schemeClr val="bg1"/>
              </a:solidFill>
              <a:latin typeface="Glacial Indifference" charset="0"/>
              <a:ea typeface="Glacial Indifference" charset="0"/>
              <a:cs typeface="Glacial Indifference" charset="0"/>
            </a:endParaRPr>
          </a:p>
        </p:txBody>
      </p:sp>
      <p:pic>
        <p:nvPicPr>
          <p:cNvPr id="4" name="Picture 3" descr="AAEAAQAAAAAAAABjAAAAJDliYWI5OWVjLTNiNWItNGQxZC1hOTY4LTc4MjIwZmUzYzU3Yw.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11766" y="1184161"/>
            <a:ext cx="1133159" cy="1133159"/>
          </a:xfrm>
          <a:prstGeom prst="ellipse">
            <a:avLst/>
          </a:prstGeom>
        </p:spPr>
      </p:pic>
      <p:sp>
        <p:nvSpPr>
          <p:cNvPr id="21" name="TextBox 20"/>
          <p:cNvSpPr txBox="1"/>
          <p:nvPr/>
        </p:nvSpPr>
        <p:spPr>
          <a:xfrm>
            <a:off x="2400196" y="-1685826"/>
            <a:ext cx="4343603" cy="605294"/>
          </a:xfrm>
          <a:prstGeom prst="rect">
            <a:avLst/>
          </a:prstGeom>
          <a:noFill/>
        </p:spPr>
        <p:txBody>
          <a:bodyPr wrap="square" rtlCol="0">
            <a:spAutoFit/>
          </a:bodyPr>
          <a:lstStyle/>
          <a:p>
            <a:pPr>
              <a:lnSpc>
                <a:spcPts val="4000"/>
              </a:lnSpc>
            </a:pPr>
            <a:r>
              <a:rPr lang="en-US" sz="2400" b="1" dirty="0" smtClean="0">
                <a:solidFill>
                  <a:schemeClr val="bg1"/>
                </a:solidFill>
                <a:latin typeface="Glacial Indifference" charset="0"/>
                <a:ea typeface="Glacial Indifference" charset="0"/>
                <a:cs typeface="Glacial Indifference" charset="0"/>
              </a:rPr>
              <a:t>The Team</a:t>
            </a:r>
            <a:endParaRPr lang="en-US" sz="2400" b="1" dirty="0">
              <a:solidFill>
                <a:schemeClr val="bg1"/>
              </a:solidFill>
              <a:latin typeface="Glacial Indifference" charset="0"/>
              <a:ea typeface="Glacial Indifference" charset="0"/>
              <a:cs typeface="Glacial Indifference" charset="0"/>
            </a:endParaRPr>
          </a:p>
        </p:txBody>
      </p:sp>
      <p:sp>
        <p:nvSpPr>
          <p:cNvPr id="14" name="TextBox 13"/>
          <p:cNvSpPr txBox="1"/>
          <p:nvPr/>
        </p:nvSpPr>
        <p:spPr>
          <a:xfrm>
            <a:off x="3134718" y="2509474"/>
            <a:ext cx="2885575" cy="369332"/>
          </a:xfrm>
          <a:prstGeom prst="rect">
            <a:avLst/>
          </a:prstGeom>
          <a:noFill/>
        </p:spPr>
        <p:txBody>
          <a:bodyPr wrap="square" rtlCol="0">
            <a:spAutoFit/>
          </a:bodyPr>
          <a:lstStyle/>
          <a:p>
            <a:pPr algn="ctr"/>
            <a:r>
              <a:rPr lang="en-US" sz="1800" dirty="0" smtClean="0">
                <a:solidFill>
                  <a:schemeClr val="bg1"/>
                </a:solidFill>
                <a:latin typeface="Glacial Indifference" charset="0"/>
                <a:ea typeface="Glacial Indifference" charset="0"/>
                <a:cs typeface="Glacial Indifference" charset="0"/>
              </a:rPr>
              <a:t>TBD </a:t>
            </a:r>
            <a:r>
              <a:rPr lang="mr-IN" sz="1800" dirty="0" smtClean="0">
                <a:solidFill>
                  <a:schemeClr val="bg1"/>
                </a:solidFill>
                <a:latin typeface="Glacial Indifference" charset="0"/>
                <a:ea typeface="Glacial Indifference" charset="0"/>
                <a:cs typeface="Glacial Indifference" charset="0"/>
              </a:rPr>
              <a:t>–</a:t>
            </a:r>
            <a:r>
              <a:rPr lang="en-US" sz="1800" dirty="0" smtClean="0">
                <a:solidFill>
                  <a:schemeClr val="bg1"/>
                </a:solidFill>
                <a:latin typeface="Glacial Indifference" charset="0"/>
                <a:ea typeface="Glacial Indifference" charset="0"/>
                <a:cs typeface="Glacial Indifference" charset="0"/>
              </a:rPr>
              <a:t> Kevin Batista</a:t>
            </a:r>
            <a:endParaRPr lang="en-US" sz="1800" dirty="0">
              <a:solidFill>
                <a:schemeClr val="bg1"/>
              </a:solidFill>
              <a:latin typeface="Glacial Indifference" charset="0"/>
              <a:ea typeface="Glacial Indifference" charset="0"/>
              <a:cs typeface="Glacial Indifference" charset="0"/>
            </a:endParaRPr>
          </a:p>
        </p:txBody>
      </p:sp>
      <p:sp>
        <p:nvSpPr>
          <p:cNvPr id="26" name="TextBox 25"/>
          <p:cNvSpPr txBox="1"/>
          <p:nvPr/>
        </p:nvSpPr>
        <p:spPr>
          <a:xfrm>
            <a:off x="6023356" y="3222867"/>
            <a:ext cx="2691515" cy="954107"/>
          </a:xfrm>
          <a:prstGeom prst="rect">
            <a:avLst/>
          </a:prstGeom>
          <a:noFill/>
        </p:spPr>
        <p:txBody>
          <a:bodyPr wrap="square" rtlCol="0">
            <a:spAutoFit/>
          </a:bodyPr>
          <a:lstStyle/>
          <a:p>
            <a:pPr algn="ctr"/>
            <a:r>
              <a:rPr lang="en-US" dirty="0" err="1">
                <a:solidFill>
                  <a:schemeClr val="bg1"/>
                </a:solidFill>
                <a:latin typeface="Glacial Indifference" charset="0"/>
                <a:ea typeface="Glacial Indifference" charset="0"/>
                <a:cs typeface="Glacial Indifference" charset="0"/>
              </a:rPr>
              <a:t>Sed</a:t>
            </a:r>
            <a:r>
              <a:rPr lang="en-US" dirty="0">
                <a:solidFill>
                  <a:schemeClr val="bg1"/>
                </a:solidFill>
                <a:latin typeface="Glacial Indifference" charset="0"/>
                <a:ea typeface="Glacial Indifference" charset="0"/>
                <a:cs typeface="Glacial Indifference" charset="0"/>
              </a:rPr>
              <a:t> </a:t>
            </a:r>
            <a:r>
              <a:rPr lang="en-US" dirty="0" err="1">
                <a:solidFill>
                  <a:schemeClr val="bg1"/>
                </a:solidFill>
                <a:latin typeface="Glacial Indifference" charset="0"/>
                <a:ea typeface="Glacial Indifference" charset="0"/>
                <a:cs typeface="Glacial Indifference" charset="0"/>
              </a:rPr>
              <a:t>ornare</a:t>
            </a:r>
            <a:r>
              <a:rPr lang="en-US" dirty="0">
                <a:solidFill>
                  <a:schemeClr val="bg1"/>
                </a:solidFill>
                <a:latin typeface="Glacial Indifference" charset="0"/>
                <a:ea typeface="Glacial Indifference" charset="0"/>
                <a:cs typeface="Glacial Indifference" charset="0"/>
              </a:rPr>
              <a:t> at </a:t>
            </a:r>
            <a:r>
              <a:rPr lang="en-US" dirty="0" err="1">
                <a:solidFill>
                  <a:schemeClr val="bg1"/>
                </a:solidFill>
                <a:latin typeface="Glacial Indifference" charset="0"/>
                <a:ea typeface="Glacial Indifference" charset="0"/>
                <a:cs typeface="Glacial Indifference" charset="0"/>
              </a:rPr>
              <a:t>felis</a:t>
            </a:r>
            <a:r>
              <a:rPr lang="en-US" dirty="0">
                <a:solidFill>
                  <a:schemeClr val="bg1"/>
                </a:solidFill>
                <a:latin typeface="Glacial Indifference" charset="0"/>
                <a:ea typeface="Glacial Indifference" charset="0"/>
                <a:cs typeface="Glacial Indifference" charset="0"/>
              </a:rPr>
              <a:t> </a:t>
            </a:r>
            <a:r>
              <a:rPr lang="en-US" dirty="0" err="1" smtClean="0">
                <a:solidFill>
                  <a:schemeClr val="bg1"/>
                </a:solidFill>
                <a:latin typeface="Glacial Indifference" charset="0"/>
                <a:ea typeface="Glacial Indifference" charset="0"/>
                <a:cs typeface="Glacial Indifference" charset="0"/>
              </a:rPr>
              <a:t>vel</a:t>
            </a:r>
            <a:r>
              <a:rPr lang="en-US" dirty="0" smtClean="0">
                <a:solidFill>
                  <a:schemeClr val="bg1"/>
                </a:solidFill>
                <a:latin typeface="Glacial Indifference" charset="0"/>
                <a:ea typeface="Glacial Indifference" charset="0"/>
                <a:cs typeface="Glacial Indifference" charset="0"/>
              </a:rPr>
              <a:t> </a:t>
            </a:r>
            <a:r>
              <a:rPr lang="en-US" dirty="0" err="1" smtClean="0">
                <a:solidFill>
                  <a:schemeClr val="bg1"/>
                </a:solidFill>
                <a:latin typeface="Glacial Indifference" charset="0"/>
                <a:ea typeface="Glacial Indifference" charset="0"/>
                <a:cs typeface="Glacial Indifference" charset="0"/>
              </a:rPr>
              <a:t>fdasf</a:t>
            </a:r>
            <a:r>
              <a:rPr lang="en-US" dirty="0" smtClean="0">
                <a:solidFill>
                  <a:schemeClr val="bg1"/>
                </a:solidFill>
                <a:latin typeface="Glacial Indifference" charset="0"/>
                <a:ea typeface="Glacial Indifference" charset="0"/>
                <a:cs typeface="Glacial Indifference" charset="0"/>
              </a:rPr>
              <a:t> </a:t>
            </a:r>
            <a:r>
              <a:rPr lang="en-US" dirty="0" err="1" smtClean="0">
                <a:solidFill>
                  <a:schemeClr val="bg1"/>
                </a:solidFill>
                <a:latin typeface="Glacial Indifference" charset="0"/>
                <a:ea typeface="Glacial Indifference" charset="0"/>
                <a:cs typeface="Glacial Indifference" charset="0"/>
              </a:rPr>
              <a:t>fd</a:t>
            </a:r>
            <a:r>
              <a:rPr lang="en-US" dirty="0" smtClean="0">
                <a:solidFill>
                  <a:schemeClr val="bg1"/>
                </a:solidFill>
                <a:latin typeface="Glacial Indifference" charset="0"/>
                <a:ea typeface="Glacial Indifference" charset="0"/>
                <a:cs typeface="Glacial Indifference" charset="0"/>
              </a:rPr>
              <a:t>. </a:t>
            </a:r>
            <a:r>
              <a:rPr lang="en-US" dirty="0" err="1">
                <a:solidFill>
                  <a:schemeClr val="bg1"/>
                </a:solidFill>
                <a:latin typeface="Glacial Indifference" charset="0"/>
                <a:ea typeface="Glacial Indifference" charset="0"/>
                <a:cs typeface="Glacial Indifference" charset="0"/>
              </a:rPr>
              <a:t>Suspendisse</a:t>
            </a:r>
            <a:r>
              <a:rPr lang="en-US" dirty="0">
                <a:solidFill>
                  <a:schemeClr val="bg1"/>
                </a:solidFill>
                <a:latin typeface="Glacial Indifference" charset="0"/>
                <a:ea typeface="Glacial Indifference" charset="0"/>
                <a:cs typeface="Glacial Indifference" charset="0"/>
              </a:rPr>
              <a:t> </a:t>
            </a:r>
            <a:r>
              <a:rPr lang="en-US" dirty="0" err="1">
                <a:solidFill>
                  <a:schemeClr val="bg1"/>
                </a:solidFill>
                <a:latin typeface="Glacial Indifference" charset="0"/>
                <a:ea typeface="Glacial Indifference" charset="0"/>
                <a:cs typeface="Glacial Indifference" charset="0"/>
              </a:rPr>
              <a:t>suscipit</a:t>
            </a:r>
            <a:r>
              <a:rPr lang="en-US" dirty="0">
                <a:solidFill>
                  <a:schemeClr val="bg1"/>
                </a:solidFill>
                <a:latin typeface="Glacial Indifference" charset="0"/>
                <a:ea typeface="Glacial Indifference" charset="0"/>
                <a:cs typeface="Glacial Indifference" charset="0"/>
              </a:rPr>
              <a:t> </a:t>
            </a:r>
            <a:r>
              <a:rPr lang="en-US" dirty="0" smtClean="0">
                <a:solidFill>
                  <a:schemeClr val="bg1"/>
                </a:solidFill>
                <a:latin typeface="Glacial Indifference" charset="0"/>
                <a:ea typeface="Glacial Indifference" charset="0"/>
                <a:cs typeface="Glacial Indifference" charset="0"/>
              </a:rPr>
              <a:t>quam</a:t>
            </a:r>
          </a:p>
          <a:p>
            <a:pPr algn="ctr"/>
            <a:r>
              <a:rPr lang="en-US" dirty="0" smtClean="0">
                <a:solidFill>
                  <a:schemeClr val="bg1"/>
                </a:solidFill>
                <a:latin typeface="Glacial Indifference" charset="0"/>
                <a:ea typeface="Glacial Indifference" charset="0"/>
                <a:cs typeface="Glacial Indifference" charset="0"/>
              </a:rPr>
              <a:t> </a:t>
            </a:r>
            <a:r>
              <a:rPr lang="en-US" dirty="0">
                <a:solidFill>
                  <a:schemeClr val="bg1"/>
                </a:solidFill>
                <a:latin typeface="Glacial Indifference" charset="0"/>
                <a:ea typeface="Glacial Indifference" charset="0"/>
                <a:cs typeface="Glacial Indifference" charset="0"/>
              </a:rPr>
              <a:t>quam </a:t>
            </a:r>
            <a:r>
              <a:rPr lang="en-US" dirty="0" err="1">
                <a:solidFill>
                  <a:schemeClr val="bg1"/>
                </a:solidFill>
                <a:latin typeface="Glacial Indifference" charset="0"/>
                <a:ea typeface="Glacial Indifference" charset="0"/>
                <a:cs typeface="Glacial Indifference" charset="0"/>
              </a:rPr>
              <a:t>facilisis</a:t>
            </a:r>
            <a:r>
              <a:rPr lang="en-US" dirty="0">
                <a:solidFill>
                  <a:schemeClr val="bg1"/>
                </a:solidFill>
                <a:latin typeface="Glacial Indifference" charset="0"/>
                <a:ea typeface="Glacial Indifference" charset="0"/>
                <a:cs typeface="Glacial Indifference" charset="0"/>
              </a:rPr>
              <a:t>, et </a:t>
            </a:r>
            <a:r>
              <a:rPr lang="en-US" dirty="0" err="1" smtClean="0">
                <a:solidFill>
                  <a:schemeClr val="bg1"/>
                </a:solidFill>
                <a:latin typeface="Glacial Indifference" charset="0"/>
                <a:ea typeface="Glacial Indifference" charset="0"/>
                <a:cs typeface="Glacial Indifference" charset="0"/>
              </a:rPr>
              <a:t>facilispulvinar</a:t>
            </a:r>
            <a:r>
              <a:rPr lang="en-US" dirty="0">
                <a:solidFill>
                  <a:schemeClr val="bg1"/>
                </a:solidFill>
                <a:latin typeface="Glacial Indifference" charset="0"/>
                <a:ea typeface="Glacial Indifference" charset="0"/>
                <a:cs typeface="Glacial Indifference" charset="0"/>
              </a:rPr>
              <a:t>. </a:t>
            </a:r>
            <a:r>
              <a:rPr lang="en-US" dirty="0" err="1">
                <a:solidFill>
                  <a:schemeClr val="bg1"/>
                </a:solidFill>
                <a:latin typeface="Glacial Indifference" charset="0"/>
                <a:ea typeface="Glacial Indifference" charset="0"/>
                <a:cs typeface="Glacial Indifference" charset="0"/>
              </a:rPr>
              <a:t>Donec</a:t>
            </a:r>
            <a:r>
              <a:rPr lang="en-US" dirty="0">
                <a:solidFill>
                  <a:schemeClr val="bg1"/>
                </a:solidFill>
                <a:latin typeface="Glacial Indifference" charset="0"/>
                <a:ea typeface="Glacial Indifference" charset="0"/>
                <a:cs typeface="Glacial Indifference" charset="0"/>
              </a:rPr>
              <a:t> </a:t>
            </a:r>
            <a:r>
              <a:rPr lang="en-US" dirty="0" err="1">
                <a:solidFill>
                  <a:schemeClr val="bg1"/>
                </a:solidFill>
                <a:latin typeface="Glacial Indifference" charset="0"/>
                <a:ea typeface="Glacial Indifference" charset="0"/>
                <a:cs typeface="Glacial Indifference" charset="0"/>
              </a:rPr>
              <a:t>cursus</a:t>
            </a:r>
            <a:r>
              <a:rPr lang="en-US" dirty="0">
                <a:solidFill>
                  <a:schemeClr val="bg1"/>
                </a:solidFill>
                <a:latin typeface="Glacial Indifference" charset="0"/>
                <a:ea typeface="Glacial Indifference" charset="0"/>
                <a:cs typeface="Glacial Indifference" charset="0"/>
              </a:rPr>
              <a:t> </a:t>
            </a:r>
            <a:r>
              <a:rPr lang="en-US" dirty="0" err="1">
                <a:solidFill>
                  <a:schemeClr val="bg1"/>
                </a:solidFill>
                <a:latin typeface="Glacial Indifference" charset="0"/>
                <a:ea typeface="Glacial Indifference" charset="0"/>
                <a:cs typeface="Glacial Indifference" charset="0"/>
              </a:rPr>
              <a:t>efficitur</a:t>
            </a:r>
            <a:r>
              <a:rPr lang="en-US" dirty="0">
                <a:solidFill>
                  <a:schemeClr val="bg1"/>
                </a:solidFill>
                <a:latin typeface="Glacial Indifference" charset="0"/>
                <a:ea typeface="Glacial Indifference" charset="0"/>
                <a:cs typeface="Glacial Indifference" charset="0"/>
              </a:rPr>
              <a:t> mi, </a:t>
            </a:r>
          </a:p>
        </p:txBody>
      </p:sp>
      <p:sp>
        <p:nvSpPr>
          <p:cNvPr id="27" name="TextBox 26"/>
          <p:cNvSpPr txBox="1"/>
          <p:nvPr/>
        </p:nvSpPr>
        <p:spPr>
          <a:xfrm>
            <a:off x="3226241" y="3210333"/>
            <a:ext cx="2691515" cy="954107"/>
          </a:xfrm>
          <a:prstGeom prst="rect">
            <a:avLst/>
          </a:prstGeom>
          <a:noFill/>
        </p:spPr>
        <p:txBody>
          <a:bodyPr wrap="square" rtlCol="0">
            <a:spAutoFit/>
          </a:bodyPr>
          <a:lstStyle/>
          <a:p>
            <a:pPr algn="ctr"/>
            <a:r>
              <a:rPr lang="en-US" dirty="0" err="1">
                <a:solidFill>
                  <a:schemeClr val="bg1"/>
                </a:solidFill>
                <a:latin typeface="Glacial Indifference" charset="0"/>
                <a:ea typeface="Glacial Indifference" charset="0"/>
                <a:cs typeface="Glacial Indifference" charset="0"/>
              </a:rPr>
              <a:t>Sed</a:t>
            </a:r>
            <a:r>
              <a:rPr lang="en-US" dirty="0">
                <a:solidFill>
                  <a:schemeClr val="bg1"/>
                </a:solidFill>
                <a:latin typeface="Glacial Indifference" charset="0"/>
                <a:ea typeface="Glacial Indifference" charset="0"/>
                <a:cs typeface="Glacial Indifference" charset="0"/>
              </a:rPr>
              <a:t> </a:t>
            </a:r>
            <a:r>
              <a:rPr lang="en-US" dirty="0" err="1">
                <a:solidFill>
                  <a:schemeClr val="bg1"/>
                </a:solidFill>
                <a:latin typeface="Glacial Indifference" charset="0"/>
                <a:ea typeface="Glacial Indifference" charset="0"/>
                <a:cs typeface="Glacial Indifference" charset="0"/>
              </a:rPr>
              <a:t>ornare</a:t>
            </a:r>
            <a:r>
              <a:rPr lang="en-US" dirty="0">
                <a:solidFill>
                  <a:schemeClr val="bg1"/>
                </a:solidFill>
                <a:latin typeface="Glacial Indifference" charset="0"/>
                <a:ea typeface="Glacial Indifference" charset="0"/>
                <a:cs typeface="Glacial Indifference" charset="0"/>
              </a:rPr>
              <a:t> at </a:t>
            </a:r>
            <a:r>
              <a:rPr lang="en-US" dirty="0" err="1">
                <a:solidFill>
                  <a:schemeClr val="bg1"/>
                </a:solidFill>
                <a:latin typeface="Glacial Indifference" charset="0"/>
                <a:ea typeface="Glacial Indifference" charset="0"/>
                <a:cs typeface="Glacial Indifference" charset="0"/>
              </a:rPr>
              <a:t>felis</a:t>
            </a:r>
            <a:r>
              <a:rPr lang="en-US" dirty="0">
                <a:solidFill>
                  <a:schemeClr val="bg1"/>
                </a:solidFill>
                <a:latin typeface="Glacial Indifference" charset="0"/>
                <a:ea typeface="Glacial Indifference" charset="0"/>
                <a:cs typeface="Glacial Indifference" charset="0"/>
              </a:rPr>
              <a:t> </a:t>
            </a:r>
            <a:r>
              <a:rPr lang="en-US" dirty="0" err="1" smtClean="0">
                <a:solidFill>
                  <a:schemeClr val="bg1"/>
                </a:solidFill>
                <a:latin typeface="Glacial Indifference" charset="0"/>
                <a:ea typeface="Glacial Indifference" charset="0"/>
                <a:cs typeface="Glacial Indifference" charset="0"/>
              </a:rPr>
              <a:t>vel</a:t>
            </a:r>
            <a:r>
              <a:rPr lang="en-US" dirty="0" smtClean="0">
                <a:solidFill>
                  <a:schemeClr val="bg1"/>
                </a:solidFill>
                <a:latin typeface="Glacial Indifference" charset="0"/>
                <a:ea typeface="Glacial Indifference" charset="0"/>
                <a:cs typeface="Glacial Indifference" charset="0"/>
              </a:rPr>
              <a:t> </a:t>
            </a:r>
            <a:r>
              <a:rPr lang="en-US" dirty="0" err="1" smtClean="0">
                <a:solidFill>
                  <a:schemeClr val="bg1"/>
                </a:solidFill>
                <a:latin typeface="Glacial Indifference" charset="0"/>
                <a:ea typeface="Glacial Indifference" charset="0"/>
                <a:cs typeface="Glacial Indifference" charset="0"/>
              </a:rPr>
              <a:t>fdasf</a:t>
            </a:r>
            <a:r>
              <a:rPr lang="en-US" dirty="0" smtClean="0">
                <a:solidFill>
                  <a:schemeClr val="bg1"/>
                </a:solidFill>
                <a:latin typeface="Glacial Indifference" charset="0"/>
                <a:ea typeface="Glacial Indifference" charset="0"/>
                <a:cs typeface="Glacial Indifference" charset="0"/>
              </a:rPr>
              <a:t> </a:t>
            </a:r>
            <a:r>
              <a:rPr lang="en-US" dirty="0" err="1" smtClean="0">
                <a:solidFill>
                  <a:schemeClr val="bg1"/>
                </a:solidFill>
                <a:latin typeface="Glacial Indifference" charset="0"/>
                <a:ea typeface="Glacial Indifference" charset="0"/>
                <a:cs typeface="Glacial Indifference" charset="0"/>
              </a:rPr>
              <a:t>fd</a:t>
            </a:r>
            <a:r>
              <a:rPr lang="en-US" dirty="0" smtClean="0">
                <a:solidFill>
                  <a:schemeClr val="bg1"/>
                </a:solidFill>
                <a:latin typeface="Glacial Indifference" charset="0"/>
                <a:ea typeface="Glacial Indifference" charset="0"/>
                <a:cs typeface="Glacial Indifference" charset="0"/>
              </a:rPr>
              <a:t>. </a:t>
            </a:r>
            <a:r>
              <a:rPr lang="en-US" dirty="0" err="1">
                <a:solidFill>
                  <a:schemeClr val="bg1"/>
                </a:solidFill>
                <a:latin typeface="Glacial Indifference" charset="0"/>
                <a:ea typeface="Glacial Indifference" charset="0"/>
                <a:cs typeface="Glacial Indifference" charset="0"/>
              </a:rPr>
              <a:t>Suspendisse</a:t>
            </a:r>
            <a:r>
              <a:rPr lang="en-US" dirty="0">
                <a:solidFill>
                  <a:schemeClr val="bg1"/>
                </a:solidFill>
                <a:latin typeface="Glacial Indifference" charset="0"/>
                <a:ea typeface="Glacial Indifference" charset="0"/>
                <a:cs typeface="Glacial Indifference" charset="0"/>
              </a:rPr>
              <a:t> </a:t>
            </a:r>
            <a:r>
              <a:rPr lang="en-US" dirty="0" err="1">
                <a:solidFill>
                  <a:schemeClr val="bg1"/>
                </a:solidFill>
                <a:latin typeface="Glacial Indifference" charset="0"/>
                <a:ea typeface="Glacial Indifference" charset="0"/>
                <a:cs typeface="Glacial Indifference" charset="0"/>
              </a:rPr>
              <a:t>suscipit</a:t>
            </a:r>
            <a:r>
              <a:rPr lang="en-US" dirty="0">
                <a:solidFill>
                  <a:schemeClr val="bg1"/>
                </a:solidFill>
                <a:latin typeface="Glacial Indifference" charset="0"/>
                <a:ea typeface="Glacial Indifference" charset="0"/>
                <a:cs typeface="Glacial Indifference" charset="0"/>
              </a:rPr>
              <a:t> </a:t>
            </a:r>
            <a:r>
              <a:rPr lang="en-US" dirty="0" smtClean="0">
                <a:solidFill>
                  <a:schemeClr val="bg1"/>
                </a:solidFill>
                <a:latin typeface="Glacial Indifference" charset="0"/>
                <a:ea typeface="Glacial Indifference" charset="0"/>
                <a:cs typeface="Glacial Indifference" charset="0"/>
              </a:rPr>
              <a:t>quam</a:t>
            </a:r>
          </a:p>
          <a:p>
            <a:pPr algn="ctr"/>
            <a:r>
              <a:rPr lang="en-US" dirty="0" smtClean="0">
                <a:solidFill>
                  <a:schemeClr val="bg1"/>
                </a:solidFill>
                <a:latin typeface="Glacial Indifference" charset="0"/>
                <a:ea typeface="Glacial Indifference" charset="0"/>
                <a:cs typeface="Glacial Indifference" charset="0"/>
              </a:rPr>
              <a:t> </a:t>
            </a:r>
            <a:r>
              <a:rPr lang="en-US" dirty="0">
                <a:solidFill>
                  <a:schemeClr val="bg1"/>
                </a:solidFill>
                <a:latin typeface="Glacial Indifference" charset="0"/>
                <a:ea typeface="Glacial Indifference" charset="0"/>
                <a:cs typeface="Glacial Indifference" charset="0"/>
              </a:rPr>
              <a:t>quam </a:t>
            </a:r>
            <a:r>
              <a:rPr lang="en-US" dirty="0" err="1">
                <a:solidFill>
                  <a:schemeClr val="bg1"/>
                </a:solidFill>
                <a:latin typeface="Glacial Indifference" charset="0"/>
                <a:ea typeface="Glacial Indifference" charset="0"/>
                <a:cs typeface="Glacial Indifference" charset="0"/>
              </a:rPr>
              <a:t>facilisis</a:t>
            </a:r>
            <a:r>
              <a:rPr lang="en-US" dirty="0">
                <a:solidFill>
                  <a:schemeClr val="bg1"/>
                </a:solidFill>
                <a:latin typeface="Glacial Indifference" charset="0"/>
                <a:ea typeface="Glacial Indifference" charset="0"/>
                <a:cs typeface="Glacial Indifference" charset="0"/>
              </a:rPr>
              <a:t>, et </a:t>
            </a:r>
            <a:r>
              <a:rPr lang="en-US" dirty="0" err="1" smtClean="0">
                <a:solidFill>
                  <a:schemeClr val="bg1"/>
                </a:solidFill>
                <a:latin typeface="Glacial Indifference" charset="0"/>
                <a:ea typeface="Glacial Indifference" charset="0"/>
                <a:cs typeface="Glacial Indifference" charset="0"/>
              </a:rPr>
              <a:t>facilispulvinar</a:t>
            </a:r>
            <a:r>
              <a:rPr lang="en-US" dirty="0">
                <a:solidFill>
                  <a:schemeClr val="bg1"/>
                </a:solidFill>
                <a:latin typeface="Glacial Indifference" charset="0"/>
                <a:ea typeface="Glacial Indifference" charset="0"/>
                <a:cs typeface="Glacial Indifference" charset="0"/>
              </a:rPr>
              <a:t>. </a:t>
            </a:r>
            <a:r>
              <a:rPr lang="en-US" dirty="0" err="1">
                <a:solidFill>
                  <a:schemeClr val="bg1"/>
                </a:solidFill>
                <a:latin typeface="Glacial Indifference" charset="0"/>
                <a:ea typeface="Glacial Indifference" charset="0"/>
                <a:cs typeface="Glacial Indifference" charset="0"/>
              </a:rPr>
              <a:t>Donec</a:t>
            </a:r>
            <a:r>
              <a:rPr lang="en-US" dirty="0">
                <a:solidFill>
                  <a:schemeClr val="bg1"/>
                </a:solidFill>
                <a:latin typeface="Glacial Indifference" charset="0"/>
                <a:ea typeface="Glacial Indifference" charset="0"/>
                <a:cs typeface="Glacial Indifference" charset="0"/>
              </a:rPr>
              <a:t> </a:t>
            </a:r>
            <a:r>
              <a:rPr lang="en-US" dirty="0" err="1">
                <a:solidFill>
                  <a:schemeClr val="bg1"/>
                </a:solidFill>
                <a:latin typeface="Glacial Indifference" charset="0"/>
                <a:ea typeface="Glacial Indifference" charset="0"/>
                <a:cs typeface="Glacial Indifference" charset="0"/>
              </a:rPr>
              <a:t>cursus</a:t>
            </a:r>
            <a:r>
              <a:rPr lang="en-US" dirty="0">
                <a:solidFill>
                  <a:schemeClr val="bg1"/>
                </a:solidFill>
                <a:latin typeface="Glacial Indifference" charset="0"/>
                <a:ea typeface="Glacial Indifference" charset="0"/>
                <a:cs typeface="Glacial Indifference" charset="0"/>
              </a:rPr>
              <a:t> </a:t>
            </a:r>
            <a:r>
              <a:rPr lang="en-US" dirty="0" err="1">
                <a:solidFill>
                  <a:schemeClr val="bg1"/>
                </a:solidFill>
                <a:latin typeface="Glacial Indifference" charset="0"/>
                <a:ea typeface="Glacial Indifference" charset="0"/>
                <a:cs typeface="Glacial Indifference" charset="0"/>
              </a:rPr>
              <a:t>efficitur</a:t>
            </a:r>
            <a:r>
              <a:rPr lang="en-US" dirty="0">
                <a:solidFill>
                  <a:schemeClr val="bg1"/>
                </a:solidFill>
                <a:latin typeface="Glacial Indifference" charset="0"/>
                <a:ea typeface="Glacial Indifference" charset="0"/>
                <a:cs typeface="Glacial Indifference" charset="0"/>
              </a:rPr>
              <a:t> mi, </a:t>
            </a:r>
          </a:p>
        </p:txBody>
      </p:sp>
      <p:sp>
        <p:nvSpPr>
          <p:cNvPr id="28" name="TextBox 27"/>
          <p:cNvSpPr txBox="1"/>
          <p:nvPr/>
        </p:nvSpPr>
        <p:spPr>
          <a:xfrm>
            <a:off x="441817" y="3210332"/>
            <a:ext cx="2691515" cy="954107"/>
          </a:xfrm>
          <a:prstGeom prst="rect">
            <a:avLst/>
          </a:prstGeom>
          <a:noFill/>
        </p:spPr>
        <p:txBody>
          <a:bodyPr wrap="square" rtlCol="0">
            <a:spAutoFit/>
          </a:bodyPr>
          <a:lstStyle/>
          <a:p>
            <a:pPr algn="ctr"/>
            <a:r>
              <a:rPr lang="en-US" dirty="0" err="1">
                <a:solidFill>
                  <a:schemeClr val="bg1"/>
                </a:solidFill>
                <a:latin typeface="Glacial Indifference" charset="0"/>
                <a:ea typeface="Glacial Indifference" charset="0"/>
                <a:cs typeface="Glacial Indifference" charset="0"/>
              </a:rPr>
              <a:t>Sed</a:t>
            </a:r>
            <a:r>
              <a:rPr lang="en-US" dirty="0">
                <a:solidFill>
                  <a:schemeClr val="bg1"/>
                </a:solidFill>
                <a:latin typeface="Glacial Indifference" charset="0"/>
                <a:ea typeface="Glacial Indifference" charset="0"/>
                <a:cs typeface="Glacial Indifference" charset="0"/>
              </a:rPr>
              <a:t> </a:t>
            </a:r>
            <a:r>
              <a:rPr lang="en-US" dirty="0" err="1">
                <a:solidFill>
                  <a:schemeClr val="bg1"/>
                </a:solidFill>
                <a:latin typeface="Glacial Indifference" charset="0"/>
                <a:ea typeface="Glacial Indifference" charset="0"/>
                <a:cs typeface="Glacial Indifference" charset="0"/>
              </a:rPr>
              <a:t>ornare</a:t>
            </a:r>
            <a:r>
              <a:rPr lang="en-US" dirty="0">
                <a:solidFill>
                  <a:schemeClr val="bg1"/>
                </a:solidFill>
                <a:latin typeface="Glacial Indifference" charset="0"/>
                <a:ea typeface="Glacial Indifference" charset="0"/>
                <a:cs typeface="Glacial Indifference" charset="0"/>
              </a:rPr>
              <a:t> at </a:t>
            </a:r>
            <a:r>
              <a:rPr lang="en-US" dirty="0" err="1">
                <a:solidFill>
                  <a:schemeClr val="bg1"/>
                </a:solidFill>
                <a:latin typeface="Glacial Indifference" charset="0"/>
                <a:ea typeface="Glacial Indifference" charset="0"/>
                <a:cs typeface="Glacial Indifference" charset="0"/>
              </a:rPr>
              <a:t>felis</a:t>
            </a:r>
            <a:r>
              <a:rPr lang="en-US" dirty="0">
                <a:solidFill>
                  <a:schemeClr val="bg1"/>
                </a:solidFill>
                <a:latin typeface="Glacial Indifference" charset="0"/>
                <a:ea typeface="Glacial Indifference" charset="0"/>
                <a:cs typeface="Glacial Indifference" charset="0"/>
              </a:rPr>
              <a:t> </a:t>
            </a:r>
            <a:r>
              <a:rPr lang="en-US" dirty="0" err="1" smtClean="0">
                <a:solidFill>
                  <a:schemeClr val="bg1"/>
                </a:solidFill>
                <a:latin typeface="Glacial Indifference" charset="0"/>
                <a:ea typeface="Glacial Indifference" charset="0"/>
                <a:cs typeface="Glacial Indifference" charset="0"/>
              </a:rPr>
              <a:t>vel</a:t>
            </a:r>
            <a:r>
              <a:rPr lang="en-US" dirty="0" smtClean="0">
                <a:solidFill>
                  <a:schemeClr val="bg1"/>
                </a:solidFill>
                <a:latin typeface="Glacial Indifference" charset="0"/>
                <a:ea typeface="Glacial Indifference" charset="0"/>
                <a:cs typeface="Glacial Indifference" charset="0"/>
              </a:rPr>
              <a:t> </a:t>
            </a:r>
            <a:r>
              <a:rPr lang="en-US" dirty="0" err="1" smtClean="0">
                <a:solidFill>
                  <a:schemeClr val="bg1"/>
                </a:solidFill>
                <a:latin typeface="Glacial Indifference" charset="0"/>
                <a:ea typeface="Glacial Indifference" charset="0"/>
                <a:cs typeface="Glacial Indifference" charset="0"/>
              </a:rPr>
              <a:t>fdasf</a:t>
            </a:r>
            <a:r>
              <a:rPr lang="en-US" dirty="0" smtClean="0">
                <a:solidFill>
                  <a:schemeClr val="bg1"/>
                </a:solidFill>
                <a:latin typeface="Glacial Indifference" charset="0"/>
                <a:ea typeface="Glacial Indifference" charset="0"/>
                <a:cs typeface="Glacial Indifference" charset="0"/>
              </a:rPr>
              <a:t> </a:t>
            </a:r>
            <a:r>
              <a:rPr lang="en-US" dirty="0" err="1" smtClean="0">
                <a:solidFill>
                  <a:schemeClr val="bg1"/>
                </a:solidFill>
                <a:latin typeface="Glacial Indifference" charset="0"/>
                <a:ea typeface="Glacial Indifference" charset="0"/>
                <a:cs typeface="Glacial Indifference" charset="0"/>
              </a:rPr>
              <a:t>fd</a:t>
            </a:r>
            <a:r>
              <a:rPr lang="en-US" dirty="0" smtClean="0">
                <a:solidFill>
                  <a:schemeClr val="bg1"/>
                </a:solidFill>
                <a:latin typeface="Glacial Indifference" charset="0"/>
                <a:ea typeface="Glacial Indifference" charset="0"/>
                <a:cs typeface="Glacial Indifference" charset="0"/>
              </a:rPr>
              <a:t>. </a:t>
            </a:r>
            <a:r>
              <a:rPr lang="en-US" dirty="0" err="1">
                <a:solidFill>
                  <a:schemeClr val="bg1"/>
                </a:solidFill>
                <a:latin typeface="Glacial Indifference" charset="0"/>
                <a:ea typeface="Glacial Indifference" charset="0"/>
                <a:cs typeface="Glacial Indifference" charset="0"/>
              </a:rPr>
              <a:t>Suspendisse</a:t>
            </a:r>
            <a:r>
              <a:rPr lang="en-US" dirty="0">
                <a:solidFill>
                  <a:schemeClr val="bg1"/>
                </a:solidFill>
                <a:latin typeface="Glacial Indifference" charset="0"/>
                <a:ea typeface="Glacial Indifference" charset="0"/>
                <a:cs typeface="Glacial Indifference" charset="0"/>
              </a:rPr>
              <a:t> </a:t>
            </a:r>
            <a:r>
              <a:rPr lang="en-US" dirty="0" err="1">
                <a:solidFill>
                  <a:schemeClr val="bg1"/>
                </a:solidFill>
                <a:latin typeface="Glacial Indifference" charset="0"/>
                <a:ea typeface="Glacial Indifference" charset="0"/>
                <a:cs typeface="Glacial Indifference" charset="0"/>
              </a:rPr>
              <a:t>suscipit</a:t>
            </a:r>
            <a:r>
              <a:rPr lang="en-US" dirty="0">
                <a:solidFill>
                  <a:schemeClr val="bg1"/>
                </a:solidFill>
                <a:latin typeface="Glacial Indifference" charset="0"/>
                <a:ea typeface="Glacial Indifference" charset="0"/>
                <a:cs typeface="Glacial Indifference" charset="0"/>
              </a:rPr>
              <a:t> </a:t>
            </a:r>
            <a:r>
              <a:rPr lang="en-US" dirty="0" smtClean="0">
                <a:solidFill>
                  <a:schemeClr val="bg1"/>
                </a:solidFill>
                <a:latin typeface="Glacial Indifference" charset="0"/>
                <a:ea typeface="Glacial Indifference" charset="0"/>
                <a:cs typeface="Glacial Indifference" charset="0"/>
              </a:rPr>
              <a:t>quam</a:t>
            </a:r>
          </a:p>
          <a:p>
            <a:pPr algn="ctr"/>
            <a:r>
              <a:rPr lang="en-US" dirty="0" smtClean="0">
                <a:solidFill>
                  <a:schemeClr val="bg1"/>
                </a:solidFill>
                <a:latin typeface="Glacial Indifference" charset="0"/>
                <a:ea typeface="Glacial Indifference" charset="0"/>
                <a:cs typeface="Glacial Indifference" charset="0"/>
              </a:rPr>
              <a:t> </a:t>
            </a:r>
            <a:r>
              <a:rPr lang="en-US" dirty="0">
                <a:solidFill>
                  <a:schemeClr val="bg1"/>
                </a:solidFill>
                <a:latin typeface="Glacial Indifference" charset="0"/>
                <a:ea typeface="Glacial Indifference" charset="0"/>
                <a:cs typeface="Glacial Indifference" charset="0"/>
              </a:rPr>
              <a:t>quam </a:t>
            </a:r>
            <a:r>
              <a:rPr lang="en-US" dirty="0" err="1">
                <a:solidFill>
                  <a:schemeClr val="bg1"/>
                </a:solidFill>
                <a:latin typeface="Glacial Indifference" charset="0"/>
                <a:ea typeface="Glacial Indifference" charset="0"/>
                <a:cs typeface="Glacial Indifference" charset="0"/>
              </a:rPr>
              <a:t>facilisis</a:t>
            </a:r>
            <a:r>
              <a:rPr lang="en-US" dirty="0">
                <a:solidFill>
                  <a:schemeClr val="bg1"/>
                </a:solidFill>
                <a:latin typeface="Glacial Indifference" charset="0"/>
                <a:ea typeface="Glacial Indifference" charset="0"/>
                <a:cs typeface="Glacial Indifference" charset="0"/>
              </a:rPr>
              <a:t>, et </a:t>
            </a:r>
            <a:r>
              <a:rPr lang="en-US" dirty="0" err="1" smtClean="0">
                <a:solidFill>
                  <a:schemeClr val="bg1"/>
                </a:solidFill>
                <a:latin typeface="Glacial Indifference" charset="0"/>
                <a:ea typeface="Glacial Indifference" charset="0"/>
                <a:cs typeface="Glacial Indifference" charset="0"/>
              </a:rPr>
              <a:t>facilispulvinar</a:t>
            </a:r>
            <a:r>
              <a:rPr lang="en-US" dirty="0">
                <a:solidFill>
                  <a:schemeClr val="bg1"/>
                </a:solidFill>
                <a:latin typeface="Glacial Indifference" charset="0"/>
                <a:ea typeface="Glacial Indifference" charset="0"/>
                <a:cs typeface="Glacial Indifference" charset="0"/>
              </a:rPr>
              <a:t>. </a:t>
            </a:r>
            <a:r>
              <a:rPr lang="en-US" dirty="0" err="1">
                <a:solidFill>
                  <a:schemeClr val="bg1"/>
                </a:solidFill>
                <a:latin typeface="Glacial Indifference" charset="0"/>
                <a:ea typeface="Glacial Indifference" charset="0"/>
                <a:cs typeface="Glacial Indifference" charset="0"/>
              </a:rPr>
              <a:t>Donec</a:t>
            </a:r>
            <a:r>
              <a:rPr lang="en-US" dirty="0">
                <a:solidFill>
                  <a:schemeClr val="bg1"/>
                </a:solidFill>
                <a:latin typeface="Glacial Indifference" charset="0"/>
                <a:ea typeface="Glacial Indifference" charset="0"/>
                <a:cs typeface="Glacial Indifference" charset="0"/>
              </a:rPr>
              <a:t> </a:t>
            </a:r>
            <a:r>
              <a:rPr lang="en-US" dirty="0" err="1">
                <a:solidFill>
                  <a:schemeClr val="bg1"/>
                </a:solidFill>
                <a:latin typeface="Glacial Indifference" charset="0"/>
                <a:ea typeface="Glacial Indifference" charset="0"/>
                <a:cs typeface="Glacial Indifference" charset="0"/>
              </a:rPr>
              <a:t>cursus</a:t>
            </a:r>
            <a:r>
              <a:rPr lang="en-US" dirty="0">
                <a:solidFill>
                  <a:schemeClr val="bg1"/>
                </a:solidFill>
                <a:latin typeface="Glacial Indifference" charset="0"/>
                <a:ea typeface="Glacial Indifference" charset="0"/>
                <a:cs typeface="Glacial Indifference" charset="0"/>
              </a:rPr>
              <a:t> </a:t>
            </a:r>
            <a:r>
              <a:rPr lang="en-US" dirty="0" err="1">
                <a:solidFill>
                  <a:schemeClr val="bg1"/>
                </a:solidFill>
                <a:latin typeface="Glacial Indifference" charset="0"/>
                <a:ea typeface="Glacial Indifference" charset="0"/>
                <a:cs typeface="Glacial Indifference" charset="0"/>
              </a:rPr>
              <a:t>efficitur</a:t>
            </a:r>
            <a:r>
              <a:rPr lang="en-US" dirty="0">
                <a:solidFill>
                  <a:schemeClr val="bg1"/>
                </a:solidFill>
                <a:latin typeface="Glacial Indifference" charset="0"/>
                <a:ea typeface="Glacial Indifference" charset="0"/>
                <a:cs typeface="Glacial Indifference" charset="0"/>
              </a:rPr>
              <a:t> mi, </a:t>
            </a:r>
          </a:p>
        </p:txBody>
      </p:sp>
      <p:sp>
        <p:nvSpPr>
          <p:cNvPr id="19" name="TextBox 18"/>
          <p:cNvSpPr txBox="1"/>
          <p:nvPr/>
        </p:nvSpPr>
        <p:spPr>
          <a:xfrm>
            <a:off x="7342556" y="91440"/>
            <a:ext cx="1816942" cy="200055"/>
          </a:xfrm>
          <a:prstGeom prst="rect">
            <a:avLst/>
          </a:prstGeom>
          <a:noFill/>
        </p:spPr>
        <p:txBody>
          <a:bodyPr wrap="square" rtlCol="0">
            <a:spAutoFit/>
          </a:bodyPr>
          <a:lstStyle/>
          <a:p>
            <a:r>
              <a:rPr lang="en-US" sz="700" dirty="0" smtClean="0">
                <a:solidFill>
                  <a:schemeClr val="bg1"/>
                </a:solidFill>
                <a:latin typeface="Glacial Indifference" charset="0"/>
                <a:ea typeface="Glacial Indifference" charset="0"/>
                <a:cs typeface="Glacial Indifference" charset="0"/>
              </a:rPr>
              <a:t>OPPORTUNITY | SOLUTION | </a:t>
            </a:r>
            <a:r>
              <a:rPr lang="en-US" sz="700" b="1" dirty="0" smtClean="0">
                <a:solidFill>
                  <a:schemeClr val="bg1"/>
                </a:solidFill>
                <a:latin typeface="Glacial Indifference" charset="0"/>
                <a:ea typeface="Glacial Indifference" charset="0"/>
                <a:cs typeface="Glacial Indifference" charset="0"/>
              </a:rPr>
              <a:t>BUSINESS</a:t>
            </a:r>
            <a:endParaRPr lang="en-US" sz="700" b="1" dirty="0">
              <a:solidFill>
                <a:schemeClr val="bg1"/>
              </a:solidFill>
              <a:latin typeface="Glacial Indifference" charset="0"/>
              <a:ea typeface="Glacial Indifference" charset="0"/>
              <a:cs typeface="Glacial Indifference" charset="0"/>
            </a:endParaRPr>
          </a:p>
        </p:txBody>
      </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9895" y="138733"/>
            <a:ext cx="883015" cy="98845"/>
          </a:xfrm>
          <a:prstGeom prst="rect">
            <a:avLst/>
          </a:prstGeom>
        </p:spPr>
      </p:pic>
      <p:sp>
        <p:nvSpPr>
          <p:cNvPr id="22" name="Shape 416"/>
          <p:cNvSpPr txBox="1"/>
          <p:nvPr/>
        </p:nvSpPr>
        <p:spPr>
          <a:xfrm>
            <a:off x="469077" y="411480"/>
            <a:ext cx="5467800" cy="577500"/>
          </a:xfrm>
          <a:prstGeom prst="rect">
            <a:avLst/>
          </a:prstGeom>
          <a:noFill/>
          <a:ln>
            <a:noFill/>
          </a:ln>
        </p:spPr>
        <p:txBody>
          <a:bodyPr spcFirstLastPara="1" wrap="square" lIns="91425" tIns="45720" rIns="91425" bIns="45720" anchor="t" anchorCtr="0">
            <a:noAutofit/>
          </a:bodyPr>
          <a:lstStyle/>
          <a:p>
            <a:pPr lvl="0"/>
            <a:r>
              <a:rPr lang="en-US" sz="2400" b="1" dirty="0">
                <a:solidFill>
                  <a:schemeClr val="bg1"/>
                </a:solidFill>
                <a:latin typeface="Glacial Indifference" charset="0"/>
                <a:ea typeface="Glacial Indifference" charset="0"/>
                <a:cs typeface="Glacial Indifference" charset="0"/>
                <a:sym typeface="Montserrat Medium"/>
              </a:rPr>
              <a:t>The Team</a:t>
            </a:r>
          </a:p>
        </p:txBody>
      </p:sp>
      <p:pic>
        <p:nvPicPr>
          <p:cNvPr id="18" name="Picture 2" descr="https://lh5.googleusercontent.com/F7LpPVjRcEvaZ7bQ61Xo5ApfZ_eyQ6_lxzuM35Zh-7GtlNyWzzO068_DMX97V4UVkO3Qq606x3OScdu2NNYDyE0pc7faDneOb6Idnqv8UrDteP-7lhDgPENWu2_8YBUCX9D0vjo5R4w"/>
          <p:cNvPicPr>
            <a:picLocks noChangeAspect="1" noChangeArrowheads="1"/>
          </p:cNvPicPr>
          <p:nvPr/>
        </p:nvPicPr>
        <p:blipFill rotWithShape="1">
          <a:blip r:embed="rId6">
            <a:extLst>
              <a:ext uri="{28A0092B-C50C-407E-A947-70E740481C1C}">
                <a14:useLocalDpi xmlns:a14="http://schemas.microsoft.com/office/drawing/2010/main" val="0"/>
              </a:ext>
            </a:extLst>
          </a:blip>
          <a:srcRect l="-14969" t="1027" r="-11030" b="17446"/>
          <a:stretch/>
        </p:blipFill>
        <p:spPr bwMode="auto">
          <a:xfrm>
            <a:off x="1224797" y="1212378"/>
            <a:ext cx="1133856" cy="1126441"/>
          </a:xfrm>
          <a:prstGeom prst="ellipse">
            <a:avLst/>
          </a:prstGeom>
          <a:solidFill>
            <a:schemeClr val="lt1"/>
          </a:solidFill>
        </p:spPr>
      </p:pic>
      <p:pic>
        <p:nvPicPr>
          <p:cNvPr id="23" name="Picture 2" descr="https://lh5.googleusercontent.com/F7LpPVjRcEvaZ7bQ61Xo5ApfZ_eyQ6_lxzuM35Zh-7GtlNyWzzO068_DMX97V4UVkO3Qq606x3OScdu2NNYDyE0pc7faDneOb6Idnqv8UrDteP-7lhDgPENWu2_8YBUCX9D0vjo5R4w"/>
          <p:cNvPicPr>
            <a:picLocks noChangeAspect="1" noChangeArrowheads="1"/>
          </p:cNvPicPr>
          <p:nvPr/>
        </p:nvPicPr>
        <p:blipFill rotWithShape="1">
          <a:blip r:embed="rId6">
            <a:extLst>
              <a:ext uri="{28A0092B-C50C-407E-A947-70E740481C1C}">
                <a14:useLocalDpi xmlns:a14="http://schemas.microsoft.com/office/drawing/2010/main" val="0"/>
              </a:ext>
            </a:extLst>
          </a:blip>
          <a:srcRect l="-14969" t="1027" r="-11030" b="17446"/>
          <a:stretch/>
        </p:blipFill>
        <p:spPr bwMode="auto">
          <a:xfrm>
            <a:off x="6797588" y="1221195"/>
            <a:ext cx="1133856" cy="1126441"/>
          </a:xfrm>
          <a:prstGeom prst="ellipse">
            <a:avLst/>
          </a:prstGeom>
          <a:solidFill>
            <a:schemeClr val="lt1"/>
          </a:solidFill>
        </p:spPr>
      </p:pic>
    </p:spTree>
    <p:extLst>
      <p:ext uri="{BB962C8B-B14F-4D97-AF65-F5344CB8AC3E}">
        <p14:creationId xmlns:p14="http://schemas.microsoft.com/office/powerpoint/2010/main" val="6055908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440"/>
        <p:cNvGrpSpPr/>
        <p:nvPr/>
      </p:nvGrpSpPr>
      <p:grpSpPr>
        <a:xfrm>
          <a:off x="0" y="0"/>
          <a:ext cx="0" cy="0"/>
          <a:chOff x="0" y="0"/>
          <a:chExt cx="0" cy="0"/>
        </a:xfrm>
      </p:grpSpPr>
      <p:sp>
        <p:nvSpPr>
          <p:cNvPr id="442" name="Shape 442"/>
          <p:cNvSpPr txBox="1">
            <a:spLocks noGrp="1"/>
          </p:cNvSpPr>
          <p:nvPr>
            <p:ph type="ctrTitle"/>
          </p:nvPr>
        </p:nvSpPr>
        <p:spPr>
          <a:xfrm>
            <a:off x="372900" y="-482514"/>
            <a:ext cx="8313900" cy="1521781"/>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2400" dirty="0" smtClean="0">
                <a:solidFill>
                  <a:schemeClr val="bg1"/>
                </a:solidFill>
                <a:latin typeface="Glacial Indifference" charset="0"/>
                <a:ea typeface="Glacial Indifference" charset="0"/>
                <a:cs typeface="Glacial Indifference" charset="0"/>
                <a:sym typeface="Montserrat SemiBold"/>
              </a:rPr>
              <a:t>WORKOUT WHEREVER, WHENEVER.</a:t>
            </a:r>
            <a:endParaRPr sz="2400" dirty="0">
              <a:solidFill>
                <a:schemeClr val="bg1"/>
              </a:solidFill>
              <a:latin typeface="Glacial Indifference" charset="0"/>
              <a:ea typeface="Glacial Indifference" charset="0"/>
              <a:cs typeface="Glacial Indifference" charset="0"/>
              <a:sym typeface="Montserrat SemiBold"/>
            </a:endParaRPr>
          </a:p>
        </p:txBody>
      </p:sp>
      <p:sp>
        <p:nvSpPr>
          <p:cNvPr id="443" name="Shape 443"/>
          <p:cNvSpPr txBox="1">
            <a:spLocks noGrp="1"/>
          </p:cNvSpPr>
          <p:nvPr>
            <p:ph type="sldNum" idx="12"/>
          </p:nvPr>
        </p:nvSpPr>
        <p:spPr>
          <a:xfrm>
            <a:off x="8695346" y="4809146"/>
            <a:ext cx="365760" cy="237744"/>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chemeClr val="bg1"/>
                </a:solidFill>
                <a:latin typeface="Montserrat"/>
                <a:ea typeface="Montserrat"/>
                <a:cs typeface="Montserrat"/>
                <a:sym typeface="Montserrat"/>
              </a:rPr>
              <a:t>17</a:t>
            </a:fld>
            <a:endParaRPr dirty="0">
              <a:solidFill>
                <a:schemeClr val="bg1"/>
              </a:solidFill>
              <a:latin typeface="Montserrat"/>
              <a:ea typeface="Montserrat"/>
              <a:cs typeface="Montserrat"/>
              <a:sym typeface="Montserrat"/>
            </a:endParaRPr>
          </a:p>
        </p:txBody>
      </p:sp>
      <p:sp>
        <p:nvSpPr>
          <p:cNvPr id="6" name="Shape 435"/>
          <p:cNvSpPr txBox="1"/>
          <p:nvPr/>
        </p:nvSpPr>
        <p:spPr>
          <a:xfrm>
            <a:off x="124425" y="3576785"/>
            <a:ext cx="8586000" cy="1516525"/>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 dirty="0" smtClean="0">
                <a:solidFill>
                  <a:schemeClr val="bg1"/>
                </a:solidFill>
                <a:latin typeface="Montserrat"/>
                <a:ea typeface="Montserrat"/>
                <a:cs typeface="Montserrat"/>
                <a:sym typeface="Montserrat"/>
              </a:rPr>
              <a:t>FlexIt,Inc</a:t>
            </a:r>
            <a:r>
              <a:rPr lang="en" sz="600" dirty="0">
                <a:solidFill>
                  <a:schemeClr val="bg1"/>
                </a:solidFill>
                <a:latin typeface="Montserrat"/>
                <a:ea typeface="Montserrat"/>
                <a:cs typeface="Montserrat"/>
                <a:sym typeface="Montserrat"/>
              </a:rPr>
              <a:t>. Is an a-la-carte non-membership solution to access health and fitness clubs wherever, whenever. FlexIt provides on-demand access to gyms so that users can enjoy the privileges of membership without the hassle, and pay solely for the time they use.</a:t>
            </a:r>
            <a:endParaRPr dirty="0">
              <a:solidFill>
                <a:schemeClr val="bg1"/>
              </a:solidFill>
              <a:latin typeface="Montserrat Light"/>
              <a:ea typeface="Montserrat Light"/>
              <a:cs typeface="Montserrat Light"/>
              <a:sym typeface="Montserrat Light"/>
            </a:endParaRPr>
          </a:p>
          <a:p>
            <a:pPr marL="0" lvl="0" indent="0" rtl="0">
              <a:spcBef>
                <a:spcPts val="0"/>
              </a:spcBef>
              <a:spcAft>
                <a:spcPts val="0"/>
              </a:spcAft>
              <a:buNone/>
            </a:pPr>
            <a:endParaRPr sz="600" dirty="0">
              <a:solidFill>
                <a:schemeClr val="bg1"/>
              </a:solidFill>
              <a:latin typeface="Montserrat"/>
              <a:ea typeface="Montserrat"/>
              <a:cs typeface="Montserrat"/>
              <a:sym typeface="Montserrat"/>
            </a:endParaRPr>
          </a:p>
          <a:p>
            <a:pPr marL="0" lvl="0" indent="0" rtl="0">
              <a:spcBef>
                <a:spcPts val="0"/>
              </a:spcBef>
              <a:spcAft>
                <a:spcPts val="0"/>
              </a:spcAft>
              <a:buNone/>
            </a:pPr>
            <a:r>
              <a:rPr lang="en" sz="600" dirty="0">
                <a:solidFill>
                  <a:schemeClr val="bg1"/>
                </a:solidFill>
                <a:latin typeface="Montserrat"/>
                <a:ea typeface="Montserrat"/>
                <a:cs typeface="Montserrat"/>
                <a:sym typeface="Montserrat"/>
              </a:rPr>
              <a:t>This presentation contains forward-looking statements. In some cases, you can identify forward-looking statements by terms such as “may,” “will,” “should,” “could,” “would,” “expects,” “plans,” “anticipates,” “believes,” “estimates,” “projects,” “predicts,” “potential,” and similar expressions. Forward-looking statements involve assumptions, variables, risks, and uncertainties that may cause actual results, performance, or financial conditions to be materially different from the expectations of future results, performance or financial conditions expressed or implied in such forward-looking statements. Such factors include, but are not limited to our ability to raise capital, develop certain technologies and generate sales, and ability to expand and grow our distribution channels, changes in business plans, regulatory changes and political and economic factors. Actual outcomes and results may differ materially from what is expressed or forecasted in such forward-looking statements due to numerous risks and uncertainties. Certain information provided in this presentation comes from publicly available or third-party sources. While FlexIt, Inc. believes such information to be correct, it makes no expressed or implied representation or warranty as to the accuracy or completeness of any such information or any forward-looking statements set forth in this presentation or as to the reasonableness, accuracy, or completeness of the assumptions from which the forward-looking statements are derived. Forward-looking and all other statements made in this presentation speak only as of the date on which they are made. FlexIt, Inc. has no obligation to update or revise any information or any forward-looking statement to reflect any actual results or changes in its expectations or any change in events, conditions or circumstances on which any such statement is based. This presentation does not constitute or form an offer to sell or issue or solicitation of an offer to purchase or subscribe for any securities of FlexIt, Inc. in any jurisdiction, and no part of this presentation shall form the basis of or be relied upon in connection with any such offer or solicitation or any contract or commitment. Specifically this presentation does not constitute a “prospectus” within the meaning of the U.S. Securities Act of 1933, as amended. The contents of this presentation may not be reproduced, redistributed or passed on, directly or indirectly, to any other person or published, in whole or in part, for any purpose. © FlexIt, Inc.</a:t>
            </a:r>
            <a:endParaRPr sz="600" dirty="0">
              <a:solidFill>
                <a:schemeClr val="bg1"/>
              </a:solidFill>
              <a:latin typeface="Montserrat"/>
              <a:ea typeface="Montserrat"/>
              <a:cs typeface="Montserrat"/>
              <a:sym typeface="Montserrat"/>
            </a:endParaRPr>
          </a:p>
        </p:txBody>
      </p:sp>
      <p:sp>
        <p:nvSpPr>
          <p:cNvPr id="2" name="TextBox 1"/>
          <p:cNvSpPr txBox="1"/>
          <p:nvPr/>
        </p:nvSpPr>
        <p:spPr>
          <a:xfrm>
            <a:off x="3703119" y="2631649"/>
            <a:ext cx="1420582" cy="738664"/>
          </a:xfrm>
          <a:prstGeom prst="rect">
            <a:avLst/>
          </a:prstGeom>
          <a:noFill/>
        </p:spPr>
        <p:txBody>
          <a:bodyPr wrap="none" rtlCol="0">
            <a:spAutoFit/>
          </a:bodyPr>
          <a:lstStyle/>
          <a:p>
            <a:pPr algn="ctr"/>
            <a:r>
              <a:rPr lang="en-US" b="1" dirty="0">
                <a:solidFill>
                  <a:schemeClr val="bg1"/>
                </a:solidFill>
                <a:latin typeface="MuseoSans" charset="0"/>
                <a:ea typeface="MuseoSans" charset="0"/>
                <a:cs typeface="MuseoSans" charset="0"/>
              </a:rPr>
              <a:t>Austin </a:t>
            </a:r>
            <a:r>
              <a:rPr lang="en-US" b="1" dirty="0" smtClean="0">
                <a:solidFill>
                  <a:schemeClr val="bg1"/>
                </a:solidFill>
                <a:latin typeface="MuseoSans" charset="0"/>
                <a:ea typeface="MuseoSans" charset="0"/>
                <a:cs typeface="MuseoSans" charset="0"/>
              </a:rPr>
              <a:t>Cohen</a:t>
            </a:r>
          </a:p>
          <a:p>
            <a:pPr algn="ctr"/>
            <a:r>
              <a:rPr lang="en-US" b="1" dirty="0" smtClean="0">
                <a:solidFill>
                  <a:schemeClr val="bg1"/>
                </a:solidFill>
                <a:latin typeface="MuseoSans" charset="0"/>
                <a:ea typeface="MuseoSans" charset="0"/>
                <a:cs typeface="MuseoSans" charset="0"/>
              </a:rPr>
              <a:t>516.417.2741</a:t>
            </a:r>
          </a:p>
          <a:p>
            <a:pPr algn="ctr"/>
            <a:r>
              <a:rPr lang="en-US" b="1" dirty="0" err="1" smtClean="0">
                <a:solidFill>
                  <a:schemeClr val="bg1"/>
                </a:solidFill>
                <a:latin typeface="MuseoSans" charset="0"/>
                <a:ea typeface="MuseoSans" charset="0"/>
                <a:cs typeface="MuseoSans" charset="0"/>
              </a:rPr>
              <a:t>austin@flexit.fit</a:t>
            </a:r>
            <a:endParaRPr lang="en-US" b="1" dirty="0">
              <a:solidFill>
                <a:schemeClr val="bg1"/>
              </a:solidFill>
              <a:latin typeface="MuseoSans" charset="0"/>
              <a:ea typeface="MuseoSans" charset="0"/>
              <a:cs typeface="MuseoSans"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997" y="1414239"/>
            <a:ext cx="7388304" cy="827049"/>
          </a:xfrm>
          <a:prstGeom prst="rect">
            <a:avLst/>
          </a:prstGeom>
        </p:spPr>
      </p:pic>
    </p:spTree>
    <p:extLst>
      <p:ext uri="{BB962C8B-B14F-4D97-AF65-F5344CB8AC3E}">
        <p14:creationId xmlns:p14="http://schemas.microsoft.com/office/powerpoint/2010/main" val="20954264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5" name="Picture 14"/>
          <p:cNvPicPr>
            <a:picLocks noChangeAspect="1"/>
          </p:cNvPicPr>
          <p:nvPr/>
        </p:nvPicPr>
        <p:blipFill rotWithShape="1">
          <a:blip r:embed="rId3"/>
          <a:srcRect t="10710" r="642" b="6073"/>
          <a:stretch/>
        </p:blipFill>
        <p:spPr>
          <a:xfrm flipH="1">
            <a:off x="0" y="0"/>
            <a:ext cx="9159498" cy="5143500"/>
          </a:xfrm>
          <a:prstGeom prst="rect">
            <a:avLst/>
          </a:prstGeom>
        </p:spPr>
      </p:pic>
      <p:sp>
        <p:nvSpPr>
          <p:cNvPr id="3" name="Slide Number Placeholder 2"/>
          <p:cNvSpPr>
            <a:spLocks noGrp="1"/>
          </p:cNvSpPr>
          <p:nvPr>
            <p:ph type="sldNum" idx="12"/>
          </p:nvPr>
        </p:nvSpPr>
        <p:spPr>
          <a:xfrm>
            <a:off x="8506642" y="4723039"/>
            <a:ext cx="548700" cy="393600"/>
          </a:xfrm>
        </p:spPr>
        <p:txBody>
          <a:bodyPr/>
          <a:lstStyle/>
          <a:p>
            <a:pPr marL="0" lvl="0" indent="0">
              <a:spcBef>
                <a:spcPts val="0"/>
              </a:spcBef>
              <a:spcAft>
                <a:spcPts val="0"/>
              </a:spcAft>
              <a:buNone/>
            </a:pPr>
            <a:fld id="{00000000-1234-1234-1234-123412341234}" type="slidenum">
              <a:rPr lang="uk-UA" smtClean="0">
                <a:solidFill>
                  <a:schemeClr val="bg1"/>
                </a:solidFill>
                <a:latin typeface="Montserrat" charset="0"/>
                <a:ea typeface="Montserrat" charset="0"/>
                <a:cs typeface="Montserrat" charset="0"/>
              </a:rPr>
              <a:t>2</a:t>
            </a:fld>
            <a:endParaRPr lang="uk-UA" dirty="0">
              <a:solidFill>
                <a:schemeClr val="bg1"/>
              </a:solidFill>
              <a:latin typeface="Montserrat" charset="0"/>
              <a:ea typeface="Montserrat" charset="0"/>
              <a:cs typeface="Montserrat" charset="0"/>
            </a:endParaRPr>
          </a:p>
        </p:txBody>
      </p:sp>
      <p:sp>
        <p:nvSpPr>
          <p:cNvPr id="5" name="Shape 62"/>
          <p:cNvSpPr txBox="1"/>
          <p:nvPr/>
        </p:nvSpPr>
        <p:spPr>
          <a:xfrm>
            <a:off x="3355658" y="3184659"/>
            <a:ext cx="2558400" cy="1810512"/>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4800" b="1" dirty="0" smtClean="0">
                <a:solidFill>
                  <a:srgbClr val="00B4D2"/>
                </a:solidFill>
                <a:latin typeface="Glacial Indifference" charset="0"/>
                <a:ea typeface="Glacial Indifference" charset="0"/>
                <a:cs typeface="Glacial Indifference" charset="0"/>
                <a:sym typeface="Montserrat"/>
              </a:rPr>
              <a:t>6</a:t>
            </a:r>
            <a:r>
              <a:rPr lang="en-US" sz="4800" b="1" dirty="0" smtClean="0">
                <a:solidFill>
                  <a:srgbClr val="00B4D2"/>
                </a:solidFill>
                <a:latin typeface="Glacial Indifference" charset="0"/>
                <a:ea typeface="Glacial Indifference" charset="0"/>
                <a:cs typeface="Glacial Indifference" charset="0"/>
                <a:sym typeface="Montserrat"/>
              </a:rPr>
              <a:t>7</a:t>
            </a:r>
            <a:r>
              <a:rPr lang="en" sz="4800" b="1" dirty="0" smtClean="0">
                <a:solidFill>
                  <a:srgbClr val="00B4D2"/>
                </a:solidFill>
                <a:latin typeface="Glacial Indifference" charset="0"/>
                <a:ea typeface="Glacial Indifference" charset="0"/>
                <a:cs typeface="Glacial Indifference" charset="0"/>
                <a:sym typeface="Montserrat"/>
              </a:rPr>
              <a:t>% </a:t>
            </a:r>
            <a:endParaRPr sz="4800" b="1" dirty="0">
              <a:solidFill>
                <a:srgbClr val="00B4D2"/>
              </a:solidFill>
              <a:latin typeface="Glacial Indifference" charset="0"/>
              <a:ea typeface="Glacial Indifference" charset="0"/>
              <a:cs typeface="Glacial Indifference" charset="0"/>
              <a:sym typeface="Montserrat"/>
            </a:endParaRPr>
          </a:p>
          <a:p>
            <a:pPr marL="0" lvl="0" indent="0" algn="ctr">
              <a:spcBef>
                <a:spcPts val="0"/>
              </a:spcBef>
              <a:spcAft>
                <a:spcPts val="0"/>
              </a:spcAft>
              <a:buNone/>
            </a:pPr>
            <a:r>
              <a:rPr lang="en-US" dirty="0" smtClean="0">
                <a:solidFill>
                  <a:schemeClr val="bg1"/>
                </a:solidFill>
                <a:latin typeface="Glacial Indifference" charset="0"/>
                <a:ea typeface="Glacial Indifference" charset="0"/>
                <a:cs typeface="Glacial Indifference" charset="0"/>
                <a:sym typeface="Montserrat Light"/>
              </a:rPr>
              <a:t>Of people with gym memberships never use them</a:t>
            </a:r>
            <a:endParaRPr dirty="0">
              <a:solidFill>
                <a:schemeClr val="bg1"/>
              </a:solidFill>
              <a:latin typeface="Glacial Indifference" charset="0"/>
              <a:ea typeface="Glacial Indifference" charset="0"/>
              <a:cs typeface="Glacial Indifference" charset="0"/>
              <a:sym typeface="Montserrat Light"/>
            </a:endParaRPr>
          </a:p>
        </p:txBody>
      </p:sp>
      <p:sp>
        <p:nvSpPr>
          <p:cNvPr id="6" name="Shape 64"/>
          <p:cNvSpPr txBox="1"/>
          <p:nvPr/>
        </p:nvSpPr>
        <p:spPr>
          <a:xfrm>
            <a:off x="5863577" y="3200245"/>
            <a:ext cx="2558400" cy="1812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4800" b="1" dirty="0" smtClean="0">
                <a:solidFill>
                  <a:srgbClr val="00B4D2"/>
                </a:solidFill>
                <a:latin typeface="Glacial Indifference" charset="0"/>
                <a:ea typeface="Glacial Indifference" charset="0"/>
                <a:cs typeface="Glacial Indifference" charset="0"/>
                <a:sym typeface="Montserrat"/>
              </a:rPr>
              <a:t>$39</a:t>
            </a:r>
            <a:endParaRPr sz="4800" b="1" dirty="0">
              <a:solidFill>
                <a:srgbClr val="00B4D2"/>
              </a:solidFill>
              <a:latin typeface="Glacial Indifference" charset="0"/>
              <a:ea typeface="Glacial Indifference" charset="0"/>
              <a:cs typeface="Glacial Indifference" charset="0"/>
              <a:sym typeface="Montserrat"/>
            </a:endParaRPr>
          </a:p>
          <a:p>
            <a:pPr marL="0" lvl="0" indent="0" algn="ctr" rtl="0">
              <a:spcBef>
                <a:spcPts val="0"/>
              </a:spcBef>
              <a:spcAft>
                <a:spcPts val="0"/>
              </a:spcAft>
              <a:buNone/>
            </a:pPr>
            <a:r>
              <a:rPr lang="en-US" dirty="0" smtClean="0">
                <a:solidFill>
                  <a:schemeClr val="bg1"/>
                </a:solidFill>
                <a:latin typeface="Glacial Indifference" charset="0"/>
                <a:ea typeface="Glacial Indifference" charset="0"/>
                <a:cs typeface="Glacial Indifference" charset="0"/>
                <a:sym typeface="Montserrat Light"/>
              </a:rPr>
              <a:t>Per gym membership is wasted due to underutilization</a:t>
            </a:r>
            <a:endParaRPr dirty="0">
              <a:solidFill>
                <a:schemeClr val="bg1"/>
              </a:solidFill>
              <a:latin typeface="Glacial Indifference" charset="0"/>
              <a:ea typeface="Glacial Indifference" charset="0"/>
              <a:cs typeface="Glacial Indifference" charset="0"/>
              <a:sym typeface="Montserrat Light"/>
            </a:endParaRPr>
          </a:p>
        </p:txBody>
      </p:sp>
      <p:sp>
        <p:nvSpPr>
          <p:cNvPr id="7" name="Shape 65"/>
          <p:cNvSpPr txBox="1"/>
          <p:nvPr/>
        </p:nvSpPr>
        <p:spPr>
          <a:xfrm>
            <a:off x="5914058" y="1803178"/>
            <a:ext cx="2558400" cy="1812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800" b="1" dirty="0" smtClean="0">
                <a:solidFill>
                  <a:srgbClr val="00B4D2"/>
                </a:solidFill>
                <a:latin typeface="Glacial Indifference" charset="0"/>
                <a:ea typeface="Glacial Indifference" charset="0"/>
                <a:cs typeface="Glacial Indifference" charset="0"/>
                <a:sym typeface="Montserrat"/>
              </a:rPr>
              <a:t>57.25</a:t>
            </a:r>
            <a:r>
              <a:rPr lang="en-US" sz="4800" b="1" dirty="0" smtClean="0">
                <a:solidFill>
                  <a:srgbClr val="00B4D2"/>
                </a:solidFill>
                <a:latin typeface="Glacial Indifference" charset="0"/>
                <a:ea typeface="Glacial Indifference" charset="0"/>
                <a:cs typeface="Glacial Indifference" charset="0"/>
                <a:sym typeface="Montserrat"/>
              </a:rPr>
              <a:t>M</a:t>
            </a:r>
            <a:endParaRPr sz="4800" b="1" dirty="0">
              <a:solidFill>
                <a:srgbClr val="00B4D2"/>
              </a:solidFill>
              <a:latin typeface="Glacial Indifference" charset="0"/>
              <a:ea typeface="Glacial Indifference" charset="0"/>
              <a:cs typeface="Glacial Indifference" charset="0"/>
              <a:sym typeface="Montserrat"/>
            </a:endParaRPr>
          </a:p>
          <a:p>
            <a:pPr marL="0" lvl="0" indent="0" algn="ctr" rtl="0">
              <a:spcBef>
                <a:spcPts val="0"/>
              </a:spcBef>
              <a:spcAft>
                <a:spcPts val="0"/>
              </a:spcAft>
              <a:buNone/>
            </a:pPr>
            <a:r>
              <a:rPr lang="en" dirty="0">
                <a:solidFill>
                  <a:schemeClr val="bg1"/>
                </a:solidFill>
                <a:latin typeface="Glacial Indifference" charset="0"/>
                <a:ea typeface="Glacial Indifference" charset="0"/>
                <a:cs typeface="Glacial Indifference" charset="0"/>
                <a:sym typeface="Montserrat Light"/>
              </a:rPr>
              <a:t>Members of health clubs in the United </a:t>
            </a:r>
            <a:r>
              <a:rPr lang="en" dirty="0" smtClean="0">
                <a:solidFill>
                  <a:schemeClr val="bg1"/>
                </a:solidFill>
                <a:latin typeface="Glacial Indifference" charset="0"/>
                <a:ea typeface="Glacial Indifference" charset="0"/>
                <a:cs typeface="Glacial Indifference" charset="0"/>
                <a:sym typeface="Montserrat Light"/>
              </a:rPr>
              <a:t>States</a:t>
            </a:r>
            <a:endParaRPr dirty="0">
              <a:solidFill>
                <a:schemeClr val="bg1"/>
              </a:solidFill>
              <a:latin typeface="Glacial Indifference" charset="0"/>
              <a:ea typeface="Glacial Indifference" charset="0"/>
              <a:cs typeface="Glacial Indifference" charset="0"/>
              <a:sym typeface="Montserrat Light"/>
            </a:endParaRPr>
          </a:p>
        </p:txBody>
      </p:sp>
      <p:sp>
        <p:nvSpPr>
          <p:cNvPr id="9" name="Rectangle 8"/>
          <p:cNvSpPr/>
          <p:nvPr/>
        </p:nvSpPr>
        <p:spPr>
          <a:xfrm>
            <a:off x="74878" y="4802901"/>
            <a:ext cx="2910054" cy="461665"/>
          </a:xfrm>
          <a:prstGeom prst="rect">
            <a:avLst/>
          </a:prstGeom>
        </p:spPr>
        <p:txBody>
          <a:bodyPr wrap="square">
            <a:spAutoFit/>
          </a:bodyPr>
          <a:lstStyle/>
          <a:p>
            <a:r>
              <a:rPr lang="en-US" sz="800" dirty="0">
                <a:solidFill>
                  <a:schemeClr val="bg1"/>
                </a:solidFill>
                <a:latin typeface="Montserrat" charset="0"/>
                <a:ea typeface="Montserrat" charset="0"/>
                <a:cs typeface="Montserrat" charset="0"/>
              </a:rPr>
              <a:t>Source: </a:t>
            </a:r>
            <a:r>
              <a:rPr lang="en-US" sz="800" dirty="0" err="1">
                <a:solidFill>
                  <a:schemeClr val="bg1"/>
                </a:solidFill>
                <a:latin typeface="Montserrat" charset="0"/>
                <a:ea typeface="Montserrat" charset="0"/>
                <a:cs typeface="Montserrat" charset="0"/>
              </a:rPr>
              <a:t>Statista</a:t>
            </a:r>
            <a:r>
              <a:rPr lang="en-US" sz="800" dirty="0">
                <a:solidFill>
                  <a:schemeClr val="bg1"/>
                </a:solidFill>
                <a:latin typeface="Montserrat" charset="0"/>
                <a:ea typeface="Montserrat" charset="0"/>
                <a:cs typeface="Montserrat" charset="0"/>
              </a:rPr>
              <a:t>, The Statistics Portal - 2016</a:t>
            </a:r>
          </a:p>
          <a:p>
            <a:r>
              <a:rPr lang="en-US" sz="800" dirty="0">
                <a:latin typeface="Montserrat" charset="0"/>
                <a:ea typeface="Montserrat" charset="0"/>
                <a:cs typeface="Montserrat" charset="0"/>
              </a:rPr>
              <a:t/>
            </a:r>
            <a:br>
              <a:rPr lang="en-US" sz="800" dirty="0">
                <a:latin typeface="Montserrat" charset="0"/>
                <a:ea typeface="Montserrat" charset="0"/>
                <a:cs typeface="Montserrat" charset="0"/>
              </a:rPr>
            </a:br>
            <a:endParaRPr lang="en-US" sz="800" dirty="0">
              <a:latin typeface="Montserrat" charset="0"/>
              <a:ea typeface="Montserrat" charset="0"/>
              <a:cs typeface="Montserrat" charset="0"/>
            </a:endParaRPr>
          </a:p>
        </p:txBody>
      </p:sp>
      <p:sp>
        <p:nvSpPr>
          <p:cNvPr id="2" name="TextBox 1"/>
          <p:cNvSpPr txBox="1"/>
          <p:nvPr/>
        </p:nvSpPr>
        <p:spPr>
          <a:xfrm>
            <a:off x="469075" y="409700"/>
            <a:ext cx="7650480" cy="1200329"/>
          </a:xfrm>
          <a:prstGeom prst="rect">
            <a:avLst/>
          </a:prstGeom>
          <a:noFill/>
        </p:spPr>
        <p:txBody>
          <a:bodyPr wrap="square" rtlCol="0">
            <a:spAutoFit/>
          </a:bodyPr>
          <a:lstStyle/>
          <a:p>
            <a:r>
              <a:rPr lang="en-US" sz="2400" b="1" dirty="0">
                <a:solidFill>
                  <a:schemeClr val="bg1"/>
                </a:solidFill>
                <a:latin typeface="Glacial Indifference" charset="0"/>
                <a:ea typeface="Glacial Indifference" charset="0"/>
                <a:cs typeface="Glacial Indifference" charset="0"/>
              </a:rPr>
              <a:t>The fitness industry is ripe with opportunity, as the evolving needs of consumers challenge traditional models</a:t>
            </a:r>
          </a:p>
        </p:txBody>
      </p:sp>
      <p:sp>
        <p:nvSpPr>
          <p:cNvPr id="13" name="Shape 65"/>
          <p:cNvSpPr txBox="1"/>
          <p:nvPr/>
        </p:nvSpPr>
        <p:spPr>
          <a:xfrm>
            <a:off x="3306433" y="1803178"/>
            <a:ext cx="2558400" cy="1364107"/>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4800" b="1" dirty="0" smtClean="0">
                <a:solidFill>
                  <a:srgbClr val="00B4D2"/>
                </a:solidFill>
                <a:latin typeface="Glacial Indifference" charset="0"/>
                <a:ea typeface="Glacial Indifference" charset="0"/>
                <a:cs typeface="Glacial Indifference" charset="0"/>
                <a:sym typeface="Montserrat"/>
              </a:rPr>
              <a:t>$21.8B</a:t>
            </a:r>
            <a:endParaRPr sz="4800" b="1" dirty="0">
              <a:solidFill>
                <a:srgbClr val="00B4D2"/>
              </a:solidFill>
              <a:latin typeface="Glacial Indifference" charset="0"/>
              <a:ea typeface="Glacial Indifference" charset="0"/>
              <a:cs typeface="Glacial Indifference" charset="0"/>
              <a:sym typeface="Montserrat"/>
            </a:endParaRPr>
          </a:p>
          <a:p>
            <a:pPr marL="0" lvl="0" indent="0" algn="ctr" rtl="0">
              <a:spcBef>
                <a:spcPts val="0"/>
              </a:spcBef>
              <a:spcAft>
                <a:spcPts val="0"/>
              </a:spcAft>
              <a:buNone/>
            </a:pPr>
            <a:r>
              <a:rPr lang="en-US" dirty="0" smtClean="0">
                <a:solidFill>
                  <a:schemeClr val="bg1"/>
                </a:solidFill>
                <a:latin typeface="Glacial Indifference" charset="0"/>
                <a:ea typeface="Glacial Indifference" charset="0"/>
                <a:cs typeface="Glacial Indifference" charset="0"/>
                <a:sym typeface="Montserrat Light"/>
              </a:rPr>
              <a:t>Rev/year of the gym and health club industry</a:t>
            </a:r>
            <a:endParaRPr dirty="0">
              <a:solidFill>
                <a:schemeClr val="bg1"/>
              </a:solidFill>
              <a:latin typeface="Glacial Indifference" charset="0"/>
              <a:ea typeface="Glacial Indifference" charset="0"/>
              <a:cs typeface="Glacial Indifference" charset="0"/>
              <a:sym typeface="Montserrat Light"/>
            </a:endParaRPr>
          </a:p>
        </p:txBody>
      </p:sp>
      <p:sp>
        <p:nvSpPr>
          <p:cNvPr id="14" name="TextBox 13"/>
          <p:cNvSpPr txBox="1"/>
          <p:nvPr/>
        </p:nvSpPr>
        <p:spPr>
          <a:xfrm>
            <a:off x="7342556" y="91440"/>
            <a:ext cx="2194560" cy="200055"/>
          </a:xfrm>
          <a:prstGeom prst="rect">
            <a:avLst/>
          </a:prstGeom>
          <a:noFill/>
        </p:spPr>
        <p:txBody>
          <a:bodyPr wrap="square" rtlCol="0">
            <a:spAutoFit/>
          </a:bodyPr>
          <a:lstStyle/>
          <a:p>
            <a:r>
              <a:rPr lang="en-US" sz="700" b="1" dirty="0" smtClean="0">
                <a:solidFill>
                  <a:schemeClr val="bg1"/>
                </a:solidFill>
                <a:latin typeface="Glacial Indifference" charset="0"/>
                <a:ea typeface="Glacial Indifference" charset="0"/>
                <a:cs typeface="Glacial Indifference" charset="0"/>
              </a:rPr>
              <a:t>OPPORTUNITY</a:t>
            </a:r>
            <a:r>
              <a:rPr lang="en-US" sz="700" dirty="0" smtClean="0">
                <a:solidFill>
                  <a:schemeClr val="bg1"/>
                </a:solidFill>
                <a:latin typeface="Glacial Indifference" charset="0"/>
                <a:ea typeface="Glacial Indifference" charset="0"/>
                <a:cs typeface="Glacial Indifference" charset="0"/>
              </a:rPr>
              <a:t> | SOLUTION | BUSINESS</a:t>
            </a:r>
            <a:endParaRPr lang="en-US" sz="700" dirty="0">
              <a:solidFill>
                <a:schemeClr val="bg1"/>
              </a:solidFill>
              <a:latin typeface="Glacial Indifference" charset="0"/>
              <a:ea typeface="Glacial Indifference" charset="0"/>
              <a:cs typeface="Glacial Indifference"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895" y="138733"/>
            <a:ext cx="883015" cy="98845"/>
          </a:xfrm>
          <a:prstGeom prst="rect">
            <a:avLst/>
          </a:prstGeom>
        </p:spPr>
      </p:pic>
    </p:spTree>
    <p:extLst>
      <p:ext uri="{BB962C8B-B14F-4D97-AF65-F5344CB8AC3E}">
        <p14:creationId xmlns:p14="http://schemas.microsoft.com/office/powerpoint/2010/main" val="2613261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00"/>
        <p:cNvGrpSpPr/>
        <p:nvPr/>
      </p:nvGrpSpPr>
      <p:grpSpPr>
        <a:xfrm>
          <a:off x="0" y="0"/>
          <a:ext cx="0" cy="0"/>
          <a:chOff x="0" y="0"/>
          <a:chExt cx="0" cy="0"/>
        </a:xfrm>
      </p:grpSpPr>
      <p:pic>
        <p:nvPicPr>
          <p:cNvPr id="12" name="Picture 11"/>
          <p:cNvPicPr>
            <a:picLocks noChangeAspect="1"/>
          </p:cNvPicPr>
          <p:nvPr/>
        </p:nvPicPr>
        <p:blipFill rotWithShape="1">
          <a:blip r:embed="rId5"/>
          <a:srcRect t="10710" r="642" b="6073"/>
          <a:stretch/>
        </p:blipFill>
        <p:spPr>
          <a:xfrm flipH="1">
            <a:off x="0" y="0"/>
            <a:ext cx="9159498" cy="5143500"/>
          </a:xfrm>
          <a:prstGeom prst="rect">
            <a:avLst/>
          </a:prstGeom>
        </p:spPr>
      </p:pic>
      <p:sp>
        <p:nvSpPr>
          <p:cNvPr id="21" name="TextBox 20"/>
          <p:cNvSpPr txBox="1"/>
          <p:nvPr/>
        </p:nvSpPr>
        <p:spPr>
          <a:xfrm>
            <a:off x="469075" y="409700"/>
            <a:ext cx="3770416" cy="1200329"/>
          </a:xfrm>
          <a:prstGeom prst="rect">
            <a:avLst/>
          </a:prstGeom>
          <a:noFill/>
        </p:spPr>
        <p:txBody>
          <a:bodyPr wrap="square" rtlCol="0">
            <a:spAutoFit/>
          </a:bodyPr>
          <a:lstStyle/>
          <a:p>
            <a:pPr lvl="0"/>
            <a:r>
              <a:rPr lang="en-US" sz="2400" b="1">
                <a:solidFill>
                  <a:schemeClr val="bg1"/>
                </a:solidFill>
                <a:latin typeface="Glacial Indifference" charset="0"/>
                <a:ea typeface="Glacial Indifference" charset="0"/>
                <a:cs typeface="Glacial Indifference" charset="0"/>
                <a:sym typeface="Montserrat Medium"/>
              </a:rPr>
              <a:t>Consumers value fitness experiences that offer flexibility</a:t>
            </a:r>
            <a:endParaRPr lang="en-US" sz="2400" b="1" dirty="0">
              <a:solidFill>
                <a:schemeClr val="bg1"/>
              </a:solidFill>
              <a:latin typeface="Glacial Indifference" charset="0"/>
              <a:ea typeface="Glacial Indifference" charset="0"/>
              <a:cs typeface="Glacial Indifference" charset="0"/>
              <a:sym typeface="Montserrat Medium"/>
            </a:endParaRPr>
          </a:p>
        </p:txBody>
      </p:sp>
      <p:sp>
        <p:nvSpPr>
          <p:cNvPr id="2" name="Rounded Rectangle 1"/>
          <p:cNvSpPr/>
          <p:nvPr/>
        </p:nvSpPr>
        <p:spPr>
          <a:xfrm>
            <a:off x="4408768" y="-12280"/>
            <a:ext cx="4762500" cy="5155780"/>
          </a:xfrm>
          <a:prstGeom prst="roundRect">
            <a:avLst>
              <a:gd name="adj" fmla="val 0"/>
            </a:avLst>
          </a:prstGeom>
          <a:solidFill>
            <a:srgbClr val="00B4D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4056007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248"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103" name="Shape 103"/>
          <p:cNvSpPr txBox="1">
            <a:spLocks noGrp="1"/>
          </p:cNvSpPr>
          <p:nvPr>
            <p:ph type="sldNum" idx="12"/>
          </p:nvPr>
        </p:nvSpPr>
        <p:spPr>
          <a:xfrm>
            <a:off x="8686800" y="4800600"/>
            <a:ext cx="365760" cy="23774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bg1"/>
                </a:solidFill>
                <a:latin typeface="Montserrat" charset="0"/>
                <a:ea typeface="Montserrat" charset="0"/>
                <a:cs typeface="Montserrat" charset="0"/>
              </a:rPr>
              <a:t>3</a:t>
            </a:fld>
            <a:endParaRPr dirty="0">
              <a:solidFill>
                <a:schemeClr val="bg1"/>
              </a:solidFill>
              <a:latin typeface="Montserrat" charset="0"/>
              <a:ea typeface="Montserrat" charset="0"/>
              <a:cs typeface="Montserrat" charset="0"/>
            </a:endParaRPr>
          </a:p>
        </p:txBody>
      </p:sp>
      <p:sp>
        <p:nvSpPr>
          <p:cNvPr id="18" name="Shape 104"/>
          <p:cNvSpPr txBox="1"/>
          <p:nvPr/>
        </p:nvSpPr>
        <p:spPr>
          <a:xfrm>
            <a:off x="5000445" y="849332"/>
            <a:ext cx="3579145" cy="3309621"/>
          </a:xfrm>
          <a:prstGeom prst="rect">
            <a:avLst/>
          </a:prstGeom>
          <a:noFill/>
          <a:ln>
            <a:noFill/>
          </a:ln>
        </p:spPr>
        <p:txBody>
          <a:bodyPr spcFirstLastPara="1" wrap="square" lIns="91425" tIns="91425" rIns="91425" bIns="91425" anchor="ctr" anchorCtr="0">
            <a:noAutofit/>
          </a:bodyPr>
          <a:lstStyle/>
          <a:p>
            <a:pPr>
              <a:tabLst>
                <a:tab pos="2743200" algn="l"/>
              </a:tabLst>
            </a:pPr>
            <a:r>
              <a:rPr lang="en-US" sz="1200" b="1" dirty="0">
                <a:solidFill>
                  <a:schemeClr val="bg1"/>
                </a:solidFill>
                <a:latin typeface="Glacial Indifference" charset="0"/>
                <a:ea typeface="Glacial Indifference" charset="0"/>
                <a:cs typeface="Glacial Indifference" charset="0"/>
                <a:sym typeface="Montserrat"/>
              </a:rPr>
              <a:t>Consumers are</a:t>
            </a:r>
            <a:r>
              <a:rPr lang="is-IS" sz="1200" b="1" dirty="0">
                <a:solidFill>
                  <a:schemeClr val="bg1"/>
                </a:solidFill>
                <a:latin typeface="Glacial Indifference" charset="0"/>
                <a:ea typeface="Glacial Indifference" charset="0"/>
                <a:cs typeface="Glacial Indifference" charset="0"/>
                <a:sym typeface="Montserrat"/>
              </a:rPr>
              <a:t>…</a:t>
            </a:r>
            <a:endParaRPr lang="en-US" sz="1200" dirty="0">
              <a:solidFill>
                <a:schemeClr val="bg1"/>
              </a:solidFill>
              <a:latin typeface="Glacial Indifference" charset="0"/>
              <a:ea typeface="Glacial Indifference" charset="0"/>
              <a:cs typeface="Glacial Indifference" charset="0"/>
              <a:sym typeface="Montserrat"/>
            </a:endParaRPr>
          </a:p>
          <a:p>
            <a:pPr>
              <a:tabLst>
                <a:tab pos="2743200" algn="l"/>
              </a:tabLst>
            </a:pPr>
            <a:endParaRPr lang="en-US" sz="1200" b="1" dirty="0">
              <a:solidFill>
                <a:schemeClr val="bg1"/>
              </a:solidFill>
              <a:latin typeface="Glacial Indifference" charset="0"/>
              <a:ea typeface="Glacial Indifference" charset="0"/>
              <a:cs typeface="Glacial Indifference" charset="0"/>
              <a:sym typeface="Montserrat"/>
            </a:endParaRPr>
          </a:p>
          <a:p>
            <a:pPr>
              <a:tabLst>
                <a:tab pos="2743200" algn="l"/>
              </a:tabLst>
            </a:pPr>
            <a:r>
              <a:rPr lang="en-US" sz="1200" b="1" dirty="0">
                <a:solidFill>
                  <a:schemeClr val="bg1"/>
                </a:solidFill>
                <a:latin typeface="Glacial Indifference" charset="0"/>
                <a:ea typeface="Glacial Indifference" charset="0"/>
                <a:cs typeface="Glacial Indifference" charset="0"/>
                <a:sym typeface="Montserrat"/>
              </a:rPr>
              <a:t>Conditioned </a:t>
            </a:r>
            <a:r>
              <a:rPr lang="en-US" sz="1200" dirty="0">
                <a:solidFill>
                  <a:schemeClr val="bg1"/>
                </a:solidFill>
                <a:latin typeface="Glacial Indifference" charset="0"/>
                <a:ea typeface="Glacial Indifference" charset="0"/>
                <a:cs typeface="Glacial Indifference" charset="0"/>
                <a:sym typeface="Montserrat"/>
              </a:rPr>
              <a:t>to access fitness a-la-carte and pay only for what they use</a:t>
            </a:r>
          </a:p>
          <a:p>
            <a:pPr>
              <a:tabLst>
                <a:tab pos="2743200" algn="l"/>
              </a:tabLst>
            </a:pPr>
            <a:endParaRPr lang="en-US" sz="1200" b="1" dirty="0">
              <a:solidFill>
                <a:schemeClr val="bg1"/>
              </a:solidFill>
              <a:latin typeface="Glacial Indifference" charset="0"/>
              <a:ea typeface="Glacial Indifference" charset="0"/>
              <a:cs typeface="Glacial Indifference" charset="0"/>
              <a:sym typeface="Montserrat"/>
            </a:endParaRPr>
          </a:p>
          <a:p>
            <a:pPr>
              <a:tabLst>
                <a:tab pos="2743200" algn="l"/>
              </a:tabLst>
            </a:pPr>
            <a:r>
              <a:rPr lang="en-US" sz="1200" b="1" dirty="0">
                <a:solidFill>
                  <a:schemeClr val="bg1"/>
                </a:solidFill>
                <a:latin typeface="Glacial Indifference" charset="0"/>
                <a:ea typeface="Glacial Indifference" charset="0"/>
                <a:cs typeface="Glacial Indifference" charset="0"/>
                <a:sym typeface="Montserrat"/>
              </a:rPr>
              <a:t>Discouraged </a:t>
            </a:r>
            <a:r>
              <a:rPr lang="en-US" sz="1200" dirty="0">
                <a:solidFill>
                  <a:schemeClr val="bg1"/>
                </a:solidFill>
                <a:latin typeface="Glacial Indifference" charset="0"/>
                <a:ea typeface="Glacial Indifference" charset="0"/>
                <a:cs typeface="Glacial Indifference" charset="0"/>
                <a:sym typeface="Montserrat"/>
              </a:rPr>
              <a:t>by memberships that require long-term commitments and are painful to exit</a:t>
            </a:r>
          </a:p>
          <a:p>
            <a:pPr>
              <a:tabLst>
                <a:tab pos="2743200" algn="l"/>
              </a:tabLst>
            </a:pPr>
            <a:endParaRPr lang="en-US" sz="1200" b="1" dirty="0">
              <a:solidFill>
                <a:schemeClr val="bg1"/>
              </a:solidFill>
              <a:latin typeface="Glacial Indifference" charset="0"/>
              <a:ea typeface="Glacial Indifference" charset="0"/>
              <a:cs typeface="Glacial Indifference" charset="0"/>
              <a:sym typeface="Montserrat"/>
            </a:endParaRPr>
          </a:p>
          <a:p>
            <a:pPr>
              <a:tabLst>
                <a:tab pos="2743200" algn="l"/>
              </a:tabLst>
            </a:pPr>
            <a:r>
              <a:rPr lang="en-US" sz="1200" b="1" dirty="0">
                <a:solidFill>
                  <a:schemeClr val="bg1"/>
                </a:solidFill>
                <a:latin typeface="Glacial Indifference" charset="0"/>
                <a:ea typeface="Glacial Indifference" charset="0"/>
                <a:cs typeface="Glacial Indifference" charset="0"/>
                <a:sym typeface="Montserrat"/>
              </a:rPr>
              <a:t>Empowered </a:t>
            </a:r>
            <a:r>
              <a:rPr lang="en-US" sz="1200" dirty="0">
                <a:solidFill>
                  <a:schemeClr val="bg1"/>
                </a:solidFill>
                <a:latin typeface="Glacial Indifference" charset="0"/>
                <a:ea typeface="Glacial Indifference" charset="0"/>
                <a:cs typeface="Glacial Indifference" charset="0"/>
                <a:sym typeface="Montserrat"/>
              </a:rPr>
              <a:t>by variety in options to meet their fitness goals</a:t>
            </a:r>
          </a:p>
          <a:p>
            <a:pPr>
              <a:tabLst>
                <a:tab pos="2743200" algn="l"/>
              </a:tabLst>
            </a:pPr>
            <a:endParaRPr lang="en-US" sz="1200" b="1" dirty="0">
              <a:solidFill>
                <a:schemeClr val="bg1"/>
              </a:solidFill>
              <a:latin typeface="Glacial Indifference" charset="0"/>
              <a:ea typeface="Glacial Indifference" charset="0"/>
              <a:cs typeface="Glacial Indifference" charset="0"/>
              <a:sym typeface="Montserrat"/>
            </a:endParaRPr>
          </a:p>
          <a:p>
            <a:pPr>
              <a:tabLst>
                <a:tab pos="2743200" algn="l"/>
              </a:tabLst>
            </a:pPr>
            <a:r>
              <a:rPr lang="en-US" sz="1200" b="1" dirty="0">
                <a:solidFill>
                  <a:schemeClr val="bg1"/>
                </a:solidFill>
                <a:latin typeface="Glacial Indifference" charset="0"/>
                <a:ea typeface="Glacial Indifference" charset="0"/>
                <a:cs typeface="Glacial Indifference" charset="0"/>
                <a:sym typeface="Montserrat"/>
              </a:rPr>
              <a:t>Enabled </a:t>
            </a:r>
            <a:r>
              <a:rPr lang="en-US" sz="1200" dirty="0">
                <a:solidFill>
                  <a:schemeClr val="bg1"/>
                </a:solidFill>
                <a:latin typeface="Glacial Indifference" charset="0"/>
                <a:ea typeface="Glacial Indifference" charset="0"/>
                <a:cs typeface="Glacial Indifference" charset="0"/>
                <a:sym typeface="Montserrat"/>
              </a:rPr>
              <a:t>by convenience to keep up with their busy lifestyles</a:t>
            </a:r>
          </a:p>
          <a:p>
            <a:pPr>
              <a:tabLst>
                <a:tab pos="2743200" algn="l"/>
              </a:tabLst>
            </a:pPr>
            <a:endParaRPr lang="en-US" sz="1200" b="1" dirty="0">
              <a:solidFill>
                <a:schemeClr val="bg1"/>
              </a:solidFill>
              <a:latin typeface="Glacial Indifference" charset="0"/>
              <a:ea typeface="Glacial Indifference" charset="0"/>
              <a:cs typeface="Glacial Indifference" charset="0"/>
              <a:sym typeface="Montserrat"/>
            </a:endParaRPr>
          </a:p>
          <a:p>
            <a:pPr>
              <a:tabLst>
                <a:tab pos="2743200" algn="l"/>
              </a:tabLst>
            </a:pPr>
            <a:r>
              <a:rPr lang="en-US" sz="1200" b="1" dirty="0">
                <a:solidFill>
                  <a:schemeClr val="bg1"/>
                </a:solidFill>
                <a:latin typeface="Glacial Indifference" charset="0"/>
                <a:ea typeface="Glacial Indifference" charset="0"/>
                <a:cs typeface="Glacial Indifference" charset="0"/>
                <a:sym typeface="Montserrat"/>
              </a:rPr>
              <a:t>Digitally </a:t>
            </a:r>
            <a:r>
              <a:rPr lang="en-US" sz="1200" dirty="0">
                <a:solidFill>
                  <a:schemeClr val="bg1"/>
                </a:solidFill>
                <a:latin typeface="Glacial Indifference" charset="0"/>
                <a:ea typeface="Glacial Indifference" charset="0"/>
                <a:cs typeface="Glacial Indifference" charset="0"/>
                <a:sym typeface="Montserrat"/>
              </a:rPr>
              <a:t>connected and value seamless integration </a:t>
            </a:r>
            <a:endParaRPr lang="en-US" sz="1200" b="1" dirty="0">
              <a:solidFill>
                <a:schemeClr val="bg1"/>
              </a:solidFill>
              <a:latin typeface="Glacial Indifference" charset="0"/>
              <a:ea typeface="Glacial Indifference" charset="0"/>
              <a:cs typeface="Glacial Indifference" charset="0"/>
              <a:sym typeface="Montserrat"/>
            </a:endParaRPr>
          </a:p>
          <a:p>
            <a:pPr>
              <a:tabLst>
                <a:tab pos="2743200" algn="l"/>
              </a:tabLst>
            </a:pPr>
            <a:endParaRPr lang="en-US" sz="1200" b="1" dirty="0">
              <a:solidFill>
                <a:schemeClr val="bg1"/>
              </a:solidFill>
              <a:latin typeface="Glacial Indifference" charset="0"/>
              <a:ea typeface="Glacial Indifference" charset="0"/>
              <a:cs typeface="Glacial Indifference" charset="0"/>
              <a:sym typeface="Montserrat"/>
            </a:endParaRPr>
          </a:p>
          <a:p>
            <a:pPr>
              <a:tabLst>
                <a:tab pos="2743200" algn="l"/>
              </a:tabLst>
            </a:pPr>
            <a:r>
              <a:rPr lang="en-US" sz="1200" b="1" dirty="0">
                <a:solidFill>
                  <a:schemeClr val="bg1"/>
                </a:solidFill>
                <a:latin typeface="Glacial Indifference" charset="0"/>
                <a:ea typeface="Glacial Indifference" charset="0"/>
                <a:cs typeface="Glacial Indifference" charset="0"/>
                <a:sym typeface="Montserrat"/>
              </a:rPr>
              <a:t>Motivated </a:t>
            </a:r>
            <a:r>
              <a:rPr lang="en-US" sz="1200" dirty="0">
                <a:solidFill>
                  <a:schemeClr val="bg1"/>
                </a:solidFill>
                <a:latin typeface="Glacial Indifference" charset="0"/>
                <a:ea typeface="Glacial Indifference" charset="0"/>
                <a:cs typeface="Glacial Indifference" charset="0"/>
                <a:sym typeface="Montserrat"/>
              </a:rPr>
              <a:t>by community</a:t>
            </a:r>
            <a:endParaRPr lang="en" sz="1200" dirty="0">
              <a:solidFill>
                <a:schemeClr val="bg1"/>
              </a:solidFill>
              <a:latin typeface="Glacial Indifference" charset="0"/>
              <a:ea typeface="Glacial Indifference" charset="0"/>
              <a:cs typeface="Glacial Indifference" charset="0"/>
              <a:sym typeface="Montserrat"/>
            </a:endParaRPr>
          </a:p>
        </p:txBody>
      </p:sp>
      <p:sp>
        <p:nvSpPr>
          <p:cNvPr id="15" name="TextBox 14"/>
          <p:cNvSpPr txBox="1"/>
          <p:nvPr/>
        </p:nvSpPr>
        <p:spPr>
          <a:xfrm>
            <a:off x="7342556" y="91440"/>
            <a:ext cx="1697901" cy="200055"/>
          </a:xfrm>
          <a:prstGeom prst="rect">
            <a:avLst/>
          </a:prstGeom>
          <a:noFill/>
        </p:spPr>
        <p:txBody>
          <a:bodyPr wrap="none" rtlCol="0">
            <a:spAutoFit/>
          </a:bodyPr>
          <a:lstStyle/>
          <a:p>
            <a:r>
              <a:rPr lang="en-US" sz="700" b="1" dirty="0" smtClean="0">
                <a:solidFill>
                  <a:schemeClr val="bg1"/>
                </a:solidFill>
                <a:latin typeface="Glacial Indifference" charset="0"/>
                <a:ea typeface="Glacial Indifference" charset="0"/>
                <a:cs typeface="Glacial Indifference" charset="0"/>
              </a:rPr>
              <a:t>OPPORTUNITY</a:t>
            </a:r>
            <a:r>
              <a:rPr lang="en-US" sz="700" dirty="0" smtClean="0">
                <a:solidFill>
                  <a:schemeClr val="bg1"/>
                </a:solidFill>
                <a:latin typeface="Glacial Indifference" charset="0"/>
                <a:ea typeface="Glacial Indifference" charset="0"/>
                <a:cs typeface="Glacial Indifference" charset="0"/>
              </a:rPr>
              <a:t> | SOLUTION | BUSINESS</a:t>
            </a:r>
            <a:endParaRPr lang="en-US" sz="700" dirty="0">
              <a:solidFill>
                <a:schemeClr val="bg1"/>
              </a:solidFill>
              <a:latin typeface="Glacial Indifference" charset="0"/>
              <a:ea typeface="Glacial Indifference" charset="0"/>
              <a:cs typeface="Glacial Indifference" charset="0"/>
            </a:endParaRPr>
          </a:p>
        </p:txBody>
      </p:sp>
      <p:pic>
        <p:nvPicPr>
          <p:cNvPr id="16" name="Picture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9895" y="138733"/>
            <a:ext cx="883015" cy="98845"/>
          </a:xfrm>
          <a:prstGeom prst="rect">
            <a:avLst/>
          </a:prstGeom>
        </p:spPr>
      </p:pic>
    </p:spTree>
    <p:extLst>
      <p:ext uri="{BB962C8B-B14F-4D97-AF65-F5344CB8AC3E}">
        <p14:creationId xmlns:p14="http://schemas.microsoft.com/office/powerpoint/2010/main" val="12040276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00"/>
        <p:cNvGrpSpPr/>
        <p:nvPr/>
      </p:nvGrpSpPr>
      <p:grpSpPr>
        <a:xfrm>
          <a:off x="0" y="0"/>
          <a:ext cx="0" cy="0"/>
          <a:chOff x="0" y="0"/>
          <a:chExt cx="0" cy="0"/>
        </a:xfrm>
      </p:grpSpPr>
      <p:pic>
        <p:nvPicPr>
          <p:cNvPr id="12" name="Picture 11"/>
          <p:cNvPicPr>
            <a:picLocks noChangeAspect="1"/>
          </p:cNvPicPr>
          <p:nvPr/>
        </p:nvPicPr>
        <p:blipFill rotWithShape="1">
          <a:blip r:embed="rId5"/>
          <a:srcRect t="10710" r="642" b="6073"/>
          <a:stretch/>
        </p:blipFill>
        <p:spPr>
          <a:xfrm flipH="1">
            <a:off x="0" y="0"/>
            <a:ext cx="9159498" cy="5143500"/>
          </a:xfrm>
          <a:prstGeom prst="rect">
            <a:avLst/>
          </a:prstGeom>
        </p:spPr>
      </p:pic>
      <p:sp>
        <p:nvSpPr>
          <p:cNvPr id="11" name="Rounded Rectangle 10"/>
          <p:cNvSpPr/>
          <p:nvPr/>
        </p:nvSpPr>
        <p:spPr>
          <a:xfrm>
            <a:off x="4408768" y="-12280"/>
            <a:ext cx="4762500" cy="5155780"/>
          </a:xfrm>
          <a:prstGeom prst="roundRect">
            <a:avLst>
              <a:gd name="adj" fmla="val 0"/>
            </a:avLst>
          </a:prstGeom>
          <a:solidFill>
            <a:srgbClr val="00B4D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4056007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202"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103" name="Shape 103"/>
          <p:cNvSpPr txBox="1">
            <a:spLocks noGrp="1"/>
          </p:cNvSpPr>
          <p:nvPr>
            <p:ph type="sldNum" idx="12"/>
          </p:nvPr>
        </p:nvSpPr>
        <p:spPr>
          <a:xfrm>
            <a:off x="8686800" y="4800600"/>
            <a:ext cx="365760" cy="23774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bg1"/>
                </a:solidFill>
                <a:latin typeface="Montserrat" charset="0"/>
                <a:ea typeface="Montserrat" charset="0"/>
                <a:cs typeface="Montserrat" charset="0"/>
              </a:rPr>
              <a:t>4</a:t>
            </a:fld>
            <a:endParaRPr dirty="0">
              <a:solidFill>
                <a:schemeClr val="bg1"/>
              </a:solidFill>
              <a:latin typeface="Montserrat" charset="0"/>
              <a:ea typeface="Montserrat" charset="0"/>
              <a:cs typeface="Montserrat" charset="0"/>
            </a:endParaRPr>
          </a:p>
        </p:txBody>
      </p:sp>
      <p:sp>
        <p:nvSpPr>
          <p:cNvPr id="18" name="Shape 104"/>
          <p:cNvSpPr txBox="1"/>
          <p:nvPr/>
        </p:nvSpPr>
        <p:spPr>
          <a:xfrm>
            <a:off x="5000445" y="400196"/>
            <a:ext cx="3579145" cy="4197286"/>
          </a:xfrm>
          <a:prstGeom prst="rect">
            <a:avLst/>
          </a:prstGeom>
          <a:noFill/>
          <a:ln>
            <a:noFill/>
          </a:ln>
        </p:spPr>
        <p:txBody>
          <a:bodyPr spcFirstLastPara="1" wrap="square" lIns="91425" tIns="91425" rIns="91425" bIns="91425" anchor="ctr" anchorCtr="0">
            <a:noAutofit/>
          </a:bodyPr>
          <a:lstStyle/>
          <a:p>
            <a:pPr>
              <a:tabLst>
                <a:tab pos="2743200" algn="l"/>
              </a:tabLst>
            </a:pPr>
            <a:r>
              <a:rPr lang="en-US" sz="1200" b="1" dirty="0">
                <a:solidFill>
                  <a:schemeClr val="bg1"/>
                </a:solidFill>
                <a:latin typeface="Glacial Indifference" charset="0"/>
                <a:ea typeface="Glacial Indifference" charset="0"/>
                <a:cs typeface="Glacial Indifference" charset="0"/>
                <a:sym typeface="Montserrat"/>
              </a:rPr>
              <a:t>Gyms face</a:t>
            </a:r>
            <a:r>
              <a:rPr lang="is-IS" sz="1200" b="1" dirty="0">
                <a:solidFill>
                  <a:schemeClr val="bg1"/>
                </a:solidFill>
                <a:latin typeface="Glacial Indifference" charset="0"/>
                <a:ea typeface="Glacial Indifference" charset="0"/>
                <a:cs typeface="Glacial Indifference" charset="0"/>
                <a:sym typeface="Montserrat"/>
              </a:rPr>
              <a:t>…</a:t>
            </a:r>
            <a:endParaRPr lang="en-US" sz="1200" b="1" dirty="0">
              <a:solidFill>
                <a:schemeClr val="bg1"/>
              </a:solidFill>
              <a:latin typeface="Glacial Indifference" charset="0"/>
              <a:ea typeface="Glacial Indifference" charset="0"/>
              <a:cs typeface="Glacial Indifference" charset="0"/>
              <a:sym typeface="Montserrat"/>
            </a:endParaRPr>
          </a:p>
          <a:p>
            <a:pPr>
              <a:tabLst>
                <a:tab pos="2743200" algn="l"/>
              </a:tabLst>
            </a:pPr>
            <a:endParaRPr lang="en-US" sz="1200" b="1" dirty="0">
              <a:solidFill>
                <a:schemeClr val="bg1"/>
              </a:solidFill>
              <a:latin typeface="Glacial Indifference" charset="0"/>
              <a:ea typeface="Glacial Indifference" charset="0"/>
              <a:cs typeface="Glacial Indifference" charset="0"/>
              <a:sym typeface="Montserrat"/>
            </a:endParaRPr>
          </a:p>
          <a:p>
            <a:pPr>
              <a:tabLst>
                <a:tab pos="2743200" algn="l"/>
              </a:tabLst>
            </a:pPr>
            <a:r>
              <a:rPr lang="en" sz="1200" b="1" dirty="0">
                <a:solidFill>
                  <a:schemeClr val="bg1"/>
                </a:solidFill>
                <a:latin typeface="Glacial Indifference" charset="0"/>
                <a:ea typeface="Glacial Indifference" charset="0"/>
                <a:cs typeface="Glacial Indifference" charset="0"/>
                <a:sym typeface="Montserrat"/>
              </a:rPr>
              <a:t>High costs to launch and operate </a:t>
            </a:r>
            <a:r>
              <a:rPr lang="en" sz="1200" dirty="0">
                <a:solidFill>
                  <a:schemeClr val="bg1"/>
                </a:solidFill>
                <a:latin typeface="Glacial Indifference" charset="0"/>
                <a:ea typeface="Glacial Indifference" charset="0"/>
                <a:cs typeface="Glacial Indifference" charset="0"/>
                <a:sym typeface="Montserrat"/>
              </a:rPr>
              <a:t>facilities</a:t>
            </a:r>
            <a:r>
              <a:rPr lang="en-US" sz="1200" dirty="0">
                <a:solidFill>
                  <a:schemeClr val="bg1"/>
                </a:solidFill>
                <a:latin typeface="Glacial Indifference" charset="0"/>
                <a:ea typeface="Glacial Indifference" charset="0"/>
                <a:cs typeface="Glacial Indifference" charset="0"/>
                <a:sym typeface="Montserrat"/>
              </a:rPr>
              <a:t>,</a:t>
            </a:r>
            <a:r>
              <a:rPr lang="en" sz="1200" dirty="0">
                <a:solidFill>
                  <a:schemeClr val="bg1"/>
                </a:solidFill>
                <a:latin typeface="Glacial Indifference" charset="0"/>
                <a:ea typeface="Glacial Indifference" charset="0"/>
                <a:cs typeface="Glacial Indifference" charset="0"/>
                <a:sym typeface="Montserrat"/>
              </a:rPr>
              <a:t> </a:t>
            </a:r>
            <a:r>
              <a:rPr lang="en-US" sz="1200" dirty="0">
                <a:solidFill>
                  <a:schemeClr val="bg1"/>
                </a:solidFill>
                <a:latin typeface="Glacial Indifference" charset="0"/>
                <a:ea typeface="Glacial Indifference" charset="0"/>
                <a:cs typeface="Glacial Indifference" charset="0"/>
                <a:sym typeface="Montserrat"/>
              </a:rPr>
              <a:t>making it difficult to attract and retain profitable customers </a:t>
            </a:r>
            <a:endParaRPr lang="en" sz="1200" dirty="0">
              <a:solidFill>
                <a:schemeClr val="bg1"/>
              </a:solidFill>
              <a:latin typeface="Glacial Indifference" charset="0"/>
              <a:ea typeface="Glacial Indifference" charset="0"/>
              <a:cs typeface="Glacial Indifference" charset="0"/>
              <a:sym typeface="Montserrat"/>
            </a:endParaRPr>
          </a:p>
          <a:p>
            <a:pPr>
              <a:tabLst>
                <a:tab pos="2743200" algn="l"/>
              </a:tabLst>
            </a:pPr>
            <a:endParaRPr lang="en-US" sz="1200" b="1" dirty="0">
              <a:solidFill>
                <a:schemeClr val="bg1"/>
              </a:solidFill>
              <a:latin typeface="Glacial Indifference" charset="0"/>
              <a:ea typeface="Glacial Indifference" charset="0"/>
              <a:cs typeface="Glacial Indifference" charset="0"/>
              <a:sym typeface="Montserrat"/>
            </a:endParaRPr>
          </a:p>
          <a:p>
            <a:pPr>
              <a:tabLst>
                <a:tab pos="2743200" algn="l"/>
              </a:tabLst>
            </a:pPr>
            <a:r>
              <a:rPr lang="en-US" sz="1200" b="1" dirty="0">
                <a:solidFill>
                  <a:schemeClr val="bg1"/>
                </a:solidFill>
                <a:latin typeface="Glacial Indifference" charset="0"/>
                <a:ea typeface="Glacial Indifference" charset="0"/>
                <a:cs typeface="Glacial Indifference" charset="0"/>
                <a:sym typeface="Montserrat"/>
              </a:rPr>
              <a:t>Adversity to long term-commitment </a:t>
            </a:r>
            <a:r>
              <a:rPr lang="en-US" sz="1200" dirty="0">
                <a:solidFill>
                  <a:schemeClr val="bg1"/>
                </a:solidFill>
                <a:latin typeface="Glacial Indifference" charset="0"/>
                <a:ea typeface="Glacial Indifference" charset="0"/>
                <a:cs typeface="Glacial Indifference" charset="0"/>
                <a:sym typeface="Montserrat"/>
              </a:rPr>
              <a:t>requiring alternative revenue streams</a:t>
            </a:r>
            <a:endParaRPr lang="en-US" sz="1200" b="1" dirty="0">
              <a:solidFill>
                <a:schemeClr val="bg1"/>
              </a:solidFill>
              <a:latin typeface="Glacial Indifference" charset="0"/>
              <a:ea typeface="Glacial Indifference" charset="0"/>
              <a:cs typeface="Glacial Indifference" charset="0"/>
              <a:sym typeface="Montserrat"/>
            </a:endParaRPr>
          </a:p>
          <a:p>
            <a:pPr>
              <a:tabLst>
                <a:tab pos="2743200" algn="l"/>
              </a:tabLst>
            </a:pPr>
            <a:endParaRPr lang="en-US" sz="1200" b="1" dirty="0">
              <a:solidFill>
                <a:schemeClr val="bg1"/>
              </a:solidFill>
              <a:latin typeface="Glacial Indifference" charset="0"/>
              <a:ea typeface="Glacial Indifference" charset="0"/>
              <a:cs typeface="Glacial Indifference" charset="0"/>
              <a:sym typeface="Montserrat"/>
            </a:endParaRPr>
          </a:p>
          <a:p>
            <a:pPr>
              <a:tabLst>
                <a:tab pos="2743200" algn="l"/>
              </a:tabLst>
            </a:pPr>
            <a:r>
              <a:rPr lang="en" sz="1200" b="1" dirty="0">
                <a:solidFill>
                  <a:schemeClr val="bg1"/>
                </a:solidFill>
                <a:latin typeface="Glacial Indifference" charset="0"/>
                <a:ea typeface="Glacial Indifference" charset="0"/>
                <a:cs typeface="Glacial Indifference" charset="0"/>
                <a:sym typeface="Montserrat"/>
              </a:rPr>
              <a:t>Proliferation of </a:t>
            </a:r>
            <a:r>
              <a:rPr lang="en-US" sz="1200" b="1" dirty="0">
                <a:solidFill>
                  <a:schemeClr val="bg1"/>
                </a:solidFill>
                <a:latin typeface="Glacial Indifference" charset="0"/>
                <a:ea typeface="Glacial Indifference" charset="0"/>
                <a:cs typeface="Glacial Indifference" charset="0"/>
                <a:sym typeface="Montserrat"/>
              </a:rPr>
              <a:t>facilities, including boutique studios, </a:t>
            </a:r>
            <a:r>
              <a:rPr lang="en-US" sz="1200" dirty="0">
                <a:solidFill>
                  <a:schemeClr val="bg1"/>
                </a:solidFill>
                <a:latin typeface="Glacial Indifference" charset="0"/>
                <a:ea typeface="Glacial Indifference" charset="0"/>
                <a:cs typeface="Glacial Indifference" charset="0"/>
                <a:sym typeface="Montserrat"/>
              </a:rPr>
              <a:t>that have stolen market-share</a:t>
            </a:r>
          </a:p>
          <a:p>
            <a:pPr>
              <a:tabLst>
                <a:tab pos="2743200" algn="l"/>
              </a:tabLst>
            </a:pPr>
            <a:endParaRPr lang="en-US" sz="1200" dirty="0">
              <a:solidFill>
                <a:schemeClr val="bg1"/>
              </a:solidFill>
              <a:latin typeface="Glacial Indifference" charset="0"/>
              <a:ea typeface="Glacial Indifference" charset="0"/>
              <a:cs typeface="Glacial Indifference" charset="0"/>
              <a:sym typeface="Montserrat"/>
            </a:endParaRPr>
          </a:p>
          <a:p>
            <a:pPr>
              <a:tabLst>
                <a:tab pos="2743200" algn="l"/>
              </a:tabLst>
            </a:pPr>
            <a:r>
              <a:rPr lang="en-US" sz="1200" b="1" dirty="0">
                <a:solidFill>
                  <a:schemeClr val="bg1"/>
                </a:solidFill>
                <a:latin typeface="Glacial Indifference" charset="0"/>
                <a:ea typeface="Glacial Indifference" charset="0"/>
                <a:cs typeface="Glacial Indifference" charset="0"/>
                <a:sym typeface="Montserrat"/>
              </a:rPr>
              <a:t>Transient customer-bases </a:t>
            </a:r>
            <a:r>
              <a:rPr lang="en-US" sz="1200" dirty="0">
                <a:solidFill>
                  <a:schemeClr val="bg1"/>
                </a:solidFill>
                <a:latin typeface="Glacial Indifference" charset="0"/>
                <a:ea typeface="Glacial Indifference" charset="0"/>
                <a:cs typeface="Glacial Indifference" charset="0"/>
                <a:sym typeface="Montserrat"/>
              </a:rPr>
              <a:t>that require broad-reach to capture the available market</a:t>
            </a:r>
          </a:p>
          <a:p>
            <a:pPr>
              <a:tabLst>
                <a:tab pos="2743200" algn="l"/>
              </a:tabLst>
            </a:pPr>
            <a:endParaRPr lang="en-US" sz="1200" b="1" dirty="0">
              <a:solidFill>
                <a:schemeClr val="bg1"/>
              </a:solidFill>
              <a:latin typeface="Glacial Indifference" charset="0"/>
              <a:ea typeface="Glacial Indifference" charset="0"/>
              <a:cs typeface="Glacial Indifference" charset="0"/>
              <a:sym typeface="Montserrat"/>
            </a:endParaRPr>
          </a:p>
          <a:p>
            <a:pPr>
              <a:tabLst>
                <a:tab pos="2743200" algn="l"/>
              </a:tabLst>
            </a:pPr>
            <a:r>
              <a:rPr lang="en-US" sz="1200" b="1" dirty="0">
                <a:solidFill>
                  <a:schemeClr val="bg1"/>
                </a:solidFill>
                <a:latin typeface="Glacial Indifference" charset="0"/>
                <a:ea typeface="Glacial Indifference" charset="0"/>
                <a:cs typeface="Glacial Indifference" charset="0"/>
                <a:sym typeface="Montserrat"/>
              </a:rPr>
              <a:t>Demanding customers </a:t>
            </a:r>
            <a:r>
              <a:rPr lang="en-US" sz="1200" dirty="0">
                <a:solidFill>
                  <a:schemeClr val="bg1"/>
                </a:solidFill>
                <a:latin typeface="Glacial Indifference" charset="0"/>
                <a:ea typeface="Glacial Indifference" charset="0"/>
                <a:cs typeface="Glacial Indifference" charset="0"/>
                <a:sym typeface="Montserrat"/>
              </a:rPr>
              <a:t>that desire personalization that is too costly to provide at scale</a:t>
            </a:r>
            <a:endParaRPr lang="en" sz="1200" dirty="0">
              <a:solidFill>
                <a:schemeClr val="bg1"/>
              </a:solidFill>
              <a:latin typeface="Glacial Indifference" charset="0"/>
              <a:ea typeface="Glacial Indifference" charset="0"/>
              <a:cs typeface="Glacial Indifference" charset="0"/>
              <a:sym typeface="Montserrat"/>
            </a:endParaRPr>
          </a:p>
          <a:p>
            <a:pPr>
              <a:tabLst>
                <a:tab pos="2743200" algn="l"/>
              </a:tabLst>
            </a:pPr>
            <a:endParaRPr lang="en" sz="1200" b="1" dirty="0">
              <a:solidFill>
                <a:schemeClr val="bg1"/>
              </a:solidFill>
              <a:latin typeface="Glacial Indifference" charset="0"/>
              <a:ea typeface="Glacial Indifference" charset="0"/>
              <a:cs typeface="Glacial Indifference" charset="0"/>
              <a:sym typeface="Montserrat"/>
            </a:endParaRPr>
          </a:p>
          <a:p>
            <a:pPr>
              <a:tabLst>
                <a:tab pos="2743200" algn="l"/>
              </a:tabLst>
            </a:pPr>
            <a:r>
              <a:rPr lang="en-US" sz="1200" b="1" dirty="0">
                <a:solidFill>
                  <a:schemeClr val="bg1"/>
                </a:solidFill>
                <a:latin typeface="Glacial Indifference" charset="0"/>
                <a:ea typeface="Glacial Indifference" charset="0"/>
                <a:cs typeface="Glacial Indifference" charset="0"/>
                <a:sym typeface="Montserrat"/>
              </a:rPr>
              <a:t>Tech-savvy customers </a:t>
            </a:r>
            <a:r>
              <a:rPr lang="en-US" sz="1200" dirty="0">
                <a:solidFill>
                  <a:schemeClr val="bg1"/>
                </a:solidFill>
                <a:latin typeface="Glacial Indifference" charset="0"/>
                <a:ea typeface="Glacial Indifference" charset="0"/>
                <a:cs typeface="Glacial Indifference" charset="0"/>
                <a:sym typeface="Montserrat"/>
              </a:rPr>
              <a:t>that expect a digitally connected </a:t>
            </a:r>
            <a:r>
              <a:rPr lang="en-US" sz="1200" dirty="0" smtClean="0">
                <a:solidFill>
                  <a:schemeClr val="bg1"/>
                </a:solidFill>
                <a:latin typeface="Glacial Indifference" charset="0"/>
                <a:ea typeface="Glacial Indifference" charset="0"/>
                <a:cs typeface="Glacial Indifference" charset="0"/>
                <a:sym typeface="Montserrat"/>
              </a:rPr>
              <a:t>experience</a:t>
            </a:r>
            <a:endParaRPr lang="en-US" sz="1200" b="1" dirty="0">
              <a:solidFill>
                <a:schemeClr val="bg1"/>
              </a:solidFill>
              <a:latin typeface="Glacial Indifference" charset="0"/>
              <a:ea typeface="Glacial Indifference" charset="0"/>
              <a:cs typeface="Glacial Indifference" charset="0"/>
              <a:sym typeface="Montserrat"/>
            </a:endParaRPr>
          </a:p>
        </p:txBody>
      </p:sp>
      <p:sp>
        <p:nvSpPr>
          <p:cNvPr id="10" name="TextBox 9"/>
          <p:cNvSpPr txBox="1"/>
          <p:nvPr/>
        </p:nvSpPr>
        <p:spPr>
          <a:xfrm>
            <a:off x="7342556" y="91440"/>
            <a:ext cx="2194560" cy="200055"/>
          </a:xfrm>
          <a:prstGeom prst="rect">
            <a:avLst/>
          </a:prstGeom>
          <a:noFill/>
        </p:spPr>
        <p:txBody>
          <a:bodyPr wrap="square" rtlCol="0">
            <a:spAutoFit/>
          </a:bodyPr>
          <a:lstStyle/>
          <a:p>
            <a:r>
              <a:rPr lang="en-US" sz="700" b="1" dirty="0" smtClean="0">
                <a:solidFill>
                  <a:schemeClr val="bg1"/>
                </a:solidFill>
                <a:latin typeface="Glacial Indifference" charset="0"/>
                <a:ea typeface="Glacial Indifference" charset="0"/>
                <a:cs typeface="Glacial Indifference" charset="0"/>
              </a:rPr>
              <a:t>OPPORTUNITY</a:t>
            </a:r>
            <a:r>
              <a:rPr lang="en-US" sz="700" dirty="0" smtClean="0">
                <a:solidFill>
                  <a:schemeClr val="bg1"/>
                </a:solidFill>
                <a:latin typeface="Glacial Indifference" charset="0"/>
                <a:ea typeface="Glacial Indifference" charset="0"/>
                <a:cs typeface="Glacial Indifference" charset="0"/>
              </a:rPr>
              <a:t> | SOLUTION | BUSINESS</a:t>
            </a:r>
            <a:endParaRPr lang="en-US" sz="700" dirty="0">
              <a:solidFill>
                <a:schemeClr val="bg1"/>
              </a:solidFill>
              <a:latin typeface="Glacial Indifference" charset="0"/>
              <a:ea typeface="Glacial Indifference" charset="0"/>
              <a:cs typeface="Glacial Indifference" charset="0"/>
            </a:endParaRPr>
          </a:p>
        </p:txBody>
      </p:sp>
      <p:pic>
        <p:nvPicPr>
          <p:cNvPr id="13"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9895" y="138733"/>
            <a:ext cx="883015" cy="98845"/>
          </a:xfrm>
          <a:prstGeom prst="rect">
            <a:avLst/>
          </a:prstGeom>
        </p:spPr>
      </p:pic>
      <p:sp>
        <p:nvSpPr>
          <p:cNvPr id="15" name="TextBox 14"/>
          <p:cNvSpPr txBox="1"/>
          <p:nvPr/>
        </p:nvSpPr>
        <p:spPr>
          <a:xfrm>
            <a:off x="469075" y="409700"/>
            <a:ext cx="3770416" cy="2308324"/>
          </a:xfrm>
          <a:prstGeom prst="rect">
            <a:avLst/>
          </a:prstGeom>
          <a:noFill/>
        </p:spPr>
        <p:txBody>
          <a:bodyPr wrap="square" rtlCol="0">
            <a:spAutoFit/>
          </a:bodyPr>
          <a:lstStyle/>
          <a:p>
            <a:pPr lvl="0"/>
            <a:r>
              <a:rPr lang="en-US" sz="2400" b="1" dirty="0">
                <a:solidFill>
                  <a:schemeClr val="bg1"/>
                </a:solidFill>
                <a:latin typeface="Glacial Indifference" charset="0"/>
                <a:ea typeface="Glacial Indifference" charset="0"/>
                <a:cs typeface="Glacial Indifference" charset="0"/>
                <a:sym typeface="Montserrat Medium"/>
              </a:rPr>
              <a:t>Gyms face significant challenges in meeting their customers’ needs while navigating an increasingly competitive landscape</a:t>
            </a:r>
          </a:p>
        </p:txBody>
      </p:sp>
    </p:spTree>
    <p:extLst>
      <p:ext uri="{BB962C8B-B14F-4D97-AF65-F5344CB8AC3E}">
        <p14:creationId xmlns:p14="http://schemas.microsoft.com/office/powerpoint/2010/main" val="19171467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00"/>
        <p:cNvGrpSpPr/>
        <p:nvPr/>
      </p:nvGrpSpPr>
      <p:grpSpPr>
        <a:xfrm>
          <a:off x="0" y="0"/>
          <a:ext cx="0" cy="0"/>
          <a:chOff x="0" y="0"/>
          <a:chExt cx="0" cy="0"/>
        </a:xfrm>
      </p:grpSpPr>
      <p:pic>
        <p:nvPicPr>
          <p:cNvPr id="20" name="Picture 19"/>
          <p:cNvPicPr>
            <a:picLocks noChangeAspect="1"/>
          </p:cNvPicPr>
          <p:nvPr/>
        </p:nvPicPr>
        <p:blipFill rotWithShape="1">
          <a:blip r:embed="rId3"/>
          <a:srcRect t="10710" r="642" b="6073"/>
          <a:stretch/>
        </p:blipFill>
        <p:spPr>
          <a:xfrm flipH="1">
            <a:off x="0" y="0"/>
            <a:ext cx="9159498" cy="5143500"/>
          </a:xfrm>
          <a:prstGeom prst="rect">
            <a:avLst/>
          </a:prstGeom>
        </p:spPr>
      </p:pic>
      <p:sp>
        <p:nvSpPr>
          <p:cNvPr id="15" name="Rounded Rectangle 14"/>
          <p:cNvSpPr/>
          <p:nvPr/>
        </p:nvSpPr>
        <p:spPr>
          <a:xfrm>
            <a:off x="4408768" y="-12280"/>
            <a:ext cx="4762500" cy="5155780"/>
          </a:xfrm>
          <a:prstGeom prst="roundRect">
            <a:avLst>
              <a:gd name="adj" fmla="val 0"/>
            </a:avLst>
          </a:prstGeom>
          <a:solidFill>
            <a:srgbClr val="00B4D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Shape 103"/>
          <p:cNvSpPr txBox="1">
            <a:spLocks noGrp="1"/>
          </p:cNvSpPr>
          <p:nvPr>
            <p:ph type="sldNum" idx="12"/>
          </p:nvPr>
        </p:nvSpPr>
        <p:spPr>
          <a:xfrm>
            <a:off x="8686800" y="4800600"/>
            <a:ext cx="365760" cy="23774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bg1"/>
                </a:solidFill>
                <a:latin typeface="Montserrat" charset="0"/>
                <a:ea typeface="Montserrat" charset="0"/>
                <a:cs typeface="Montserrat" charset="0"/>
              </a:rPr>
              <a:t>5</a:t>
            </a:fld>
            <a:endParaRPr dirty="0">
              <a:solidFill>
                <a:schemeClr val="bg1"/>
              </a:solidFill>
              <a:latin typeface="Montserrat" charset="0"/>
              <a:ea typeface="Montserrat" charset="0"/>
              <a:cs typeface="Montserrat" charset="0"/>
            </a:endParaRPr>
          </a:p>
        </p:txBody>
      </p:sp>
      <p:sp>
        <p:nvSpPr>
          <p:cNvPr id="18" name="Rectangle 17"/>
          <p:cNvSpPr/>
          <p:nvPr/>
        </p:nvSpPr>
        <p:spPr>
          <a:xfrm>
            <a:off x="469075" y="409700"/>
            <a:ext cx="3678373" cy="830997"/>
          </a:xfrm>
          <a:prstGeom prst="rect">
            <a:avLst/>
          </a:prstGeom>
        </p:spPr>
        <p:txBody>
          <a:bodyPr wrap="square">
            <a:spAutoFit/>
          </a:bodyPr>
          <a:lstStyle/>
          <a:p>
            <a:pPr lvl="0"/>
            <a:r>
              <a:rPr lang="en-US" sz="2400" b="1" dirty="0" smtClean="0">
                <a:solidFill>
                  <a:schemeClr val="bg1"/>
                </a:solidFill>
                <a:latin typeface="Glacial Indifference" charset="0"/>
                <a:ea typeface="Glacial Indifference" charset="0"/>
                <a:cs typeface="Glacial Indifference" charset="0"/>
                <a:sym typeface="Montserrat Light"/>
              </a:rPr>
              <a:t>The industry is taking notice</a:t>
            </a:r>
            <a:endParaRPr lang="en" sz="2400" b="1" dirty="0">
              <a:solidFill>
                <a:schemeClr val="bg1"/>
              </a:solidFill>
              <a:latin typeface="Glacial Indifference" charset="0"/>
              <a:ea typeface="Glacial Indifference" charset="0"/>
              <a:cs typeface="Glacial Indifference" charset="0"/>
              <a:sym typeface="Montserrat Light"/>
            </a:endParaRPr>
          </a:p>
        </p:txBody>
      </p:sp>
      <p:grpSp>
        <p:nvGrpSpPr>
          <p:cNvPr id="2" name="Group 1"/>
          <p:cNvGrpSpPr/>
          <p:nvPr/>
        </p:nvGrpSpPr>
        <p:grpSpPr>
          <a:xfrm>
            <a:off x="4993643" y="1501696"/>
            <a:ext cx="3578858" cy="2593596"/>
            <a:chOff x="4993643" y="1299816"/>
            <a:chExt cx="3578858" cy="2593596"/>
          </a:xfrm>
        </p:grpSpPr>
        <p:sp>
          <p:nvSpPr>
            <p:cNvPr id="16" name="TextBox 15"/>
            <p:cNvSpPr txBox="1"/>
            <p:nvPr/>
          </p:nvSpPr>
          <p:spPr>
            <a:xfrm>
              <a:off x="4993643" y="1299816"/>
              <a:ext cx="3578858" cy="2000548"/>
            </a:xfrm>
            <a:prstGeom prst="rect">
              <a:avLst/>
            </a:prstGeom>
            <a:noFill/>
          </p:spPr>
          <p:txBody>
            <a:bodyPr wrap="square" rtlCol="0">
              <a:spAutoFit/>
            </a:bodyPr>
            <a:lstStyle/>
            <a:p>
              <a:r>
                <a:rPr lang="en-US" sz="1100" dirty="0" smtClean="0">
                  <a:solidFill>
                    <a:schemeClr val="bg1"/>
                  </a:solidFill>
                  <a:latin typeface="Glacial Indifference" charset="0"/>
                  <a:ea typeface="Glacial Indifference" charset="0"/>
                  <a:cs typeface="Glacial Indifference" charset="0"/>
                </a:rPr>
                <a:t>… People, especially millennials, are searching for </a:t>
              </a:r>
              <a:r>
                <a:rPr lang="en-US" b="1" dirty="0" smtClean="0">
                  <a:solidFill>
                    <a:schemeClr val="bg1"/>
                  </a:solidFill>
                  <a:latin typeface="Glacial Indifference" charset="0"/>
                  <a:ea typeface="Glacial Indifference" charset="0"/>
                  <a:cs typeface="Glacial Indifference" charset="0"/>
                </a:rPr>
                <a:t>personalized experiences</a:t>
              </a:r>
              <a:r>
                <a:rPr lang="en-US" sz="1100" b="1" dirty="0" smtClean="0">
                  <a:solidFill>
                    <a:schemeClr val="bg1"/>
                  </a:solidFill>
                  <a:latin typeface="Glacial Indifference" charset="0"/>
                  <a:ea typeface="Glacial Indifference" charset="0"/>
                  <a:cs typeface="Glacial Indifference" charset="0"/>
                </a:rPr>
                <a:t> </a:t>
              </a:r>
              <a:r>
                <a:rPr lang="en-US" b="1" dirty="0" smtClean="0">
                  <a:solidFill>
                    <a:schemeClr val="bg1"/>
                  </a:solidFill>
                  <a:latin typeface="Glacial Indifference" charset="0"/>
                  <a:ea typeface="Glacial Indifference" charset="0"/>
                  <a:cs typeface="Glacial Indifference" charset="0"/>
                </a:rPr>
                <a:t>everywhere they go</a:t>
              </a:r>
              <a:r>
                <a:rPr lang="en-US" sz="1100" b="1" dirty="0" smtClean="0">
                  <a:solidFill>
                    <a:schemeClr val="bg1"/>
                  </a:solidFill>
                  <a:latin typeface="Glacial Indifference" charset="0"/>
                  <a:ea typeface="Glacial Indifference" charset="0"/>
                  <a:cs typeface="Glacial Indifference" charset="0"/>
                </a:rPr>
                <a:t>,</a:t>
              </a:r>
              <a:r>
                <a:rPr lang="en-US" sz="1100" dirty="0" smtClean="0">
                  <a:solidFill>
                    <a:schemeClr val="bg1"/>
                  </a:solidFill>
                  <a:latin typeface="Glacial Indifference" charset="0"/>
                  <a:ea typeface="Glacial Indifference" charset="0"/>
                  <a:cs typeface="Glacial Indifference" charset="0"/>
                </a:rPr>
                <a:t> and that includes looking for unique fitness and workout experiences with a small group of people they connect with on a personal level. Even if they’re traveling or away from home, they expect to be able to keep that routine by </a:t>
              </a:r>
              <a:r>
                <a:rPr lang="en-US" b="1" dirty="0" smtClean="0">
                  <a:solidFill>
                    <a:schemeClr val="bg1"/>
                  </a:solidFill>
                  <a:latin typeface="Glacial Indifference" charset="0"/>
                  <a:ea typeface="Glacial Indifference" charset="0"/>
                  <a:cs typeface="Glacial Indifference" charset="0"/>
                </a:rPr>
                <a:t>walking into</a:t>
              </a:r>
              <a:r>
                <a:rPr lang="en-US" sz="1100" b="1" dirty="0" smtClean="0">
                  <a:solidFill>
                    <a:schemeClr val="bg1"/>
                  </a:solidFill>
                  <a:latin typeface="Glacial Indifference" charset="0"/>
                  <a:ea typeface="Glacial Indifference" charset="0"/>
                  <a:cs typeface="Glacial Indifference" charset="0"/>
                </a:rPr>
                <a:t> </a:t>
              </a:r>
              <a:r>
                <a:rPr lang="en-US" sz="1100" dirty="0" smtClean="0">
                  <a:solidFill>
                    <a:schemeClr val="bg1"/>
                  </a:solidFill>
                  <a:latin typeface="Glacial Indifference" charset="0"/>
                  <a:ea typeface="Glacial Indifference" charset="0"/>
                  <a:cs typeface="Glacial Indifference" charset="0"/>
                </a:rPr>
                <a:t>a local boutique </a:t>
              </a:r>
              <a:r>
                <a:rPr lang="en-US" sz="1600" b="1" dirty="0" smtClean="0">
                  <a:solidFill>
                    <a:schemeClr val="bg1"/>
                  </a:solidFill>
                  <a:latin typeface="Glacial Indifference" charset="0"/>
                  <a:ea typeface="Glacial Indifference" charset="0"/>
                  <a:cs typeface="Glacial Indifference" charset="0"/>
                </a:rPr>
                <a:t>gym</a:t>
              </a:r>
              <a:r>
                <a:rPr lang="en-US" sz="1100" dirty="0" smtClean="0">
                  <a:solidFill>
                    <a:schemeClr val="bg1"/>
                  </a:solidFill>
                  <a:latin typeface="Glacial Indifference" charset="0"/>
                  <a:ea typeface="Glacial Indifference" charset="0"/>
                  <a:cs typeface="Glacial Indifference" charset="0"/>
                </a:rPr>
                <a:t> </a:t>
              </a:r>
              <a:r>
                <a:rPr lang="en-US" b="1" dirty="0" smtClean="0">
                  <a:solidFill>
                    <a:schemeClr val="bg1"/>
                  </a:solidFill>
                  <a:latin typeface="Glacial Indifference" charset="0"/>
                  <a:ea typeface="Glacial Indifference" charset="0"/>
                  <a:cs typeface="Glacial Indifference" charset="0"/>
                </a:rPr>
                <a:t>on a per-session basis </a:t>
              </a:r>
              <a:r>
                <a:rPr lang="en-US" sz="1100" dirty="0" smtClean="0">
                  <a:solidFill>
                    <a:schemeClr val="bg1"/>
                  </a:solidFill>
                  <a:latin typeface="Glacial Indifference" charset="0"/>
                  <a:ea typeface="Glacial Indifference" charset="0"/>
                  <a:cs typeface="Glacial Indifference" charset="0"/>
                </a:rPr>
                <a:t>or by using a digital fitness app outside, in a hotel </a:t>
              </a:r>
              <a:r>
                <a:rPr lang="mr-IN" sz="1100" dirty="0" smtClean="0">
                  <a:solidFill>
                    <a:schemeClr val="bg1"/>
                  </a:solidFill>
                  <a:latin typeface="Glacial Indifference" charset="0"/>
                  <a:ea typeface="Glacial Indifference" charset="0"/>
                  <a:cs typeface="Glacial Indifference" charset="0"/>
                </a:rPr>
                <a:t>–</a:t>
              </a:r>
              <a:r>
                <a:rPr lang="en-US" sz="1100" dirty="0" smtClean="0">
                  <a:solidFill>
                    <a:schemeClr val="bg1"/>
                  </a:solidFill>
                  <a:latin typeface="Glacial Indifference" charset="0"/>
                  <a:ea typeface="Glacial Indifference" charset="0"/>
                  <a:cs typeface="Glacial Indifference" charset="0"/>
                </a:rPr>
                <a:t> or almost anywhere for that matter ”</a:t>
              </a:r>
              <a:endParaRPr lang="en-US" sz="1100" dirty="0">
                <a:solidFill>
                  <a:schemeClr val="bg1"/>
                </a:solidFill>
                <a:latin typeface="Glacial Indifference" charset="0"/>
                <a:ea typeface="Glacial Indifference" charset="0"/>
                <a:cs typeface="Glacial Indifference" charset="0"/>
              </a:endParaRPr>
            </a:p>
          </p:txBody>
        </p:sp>
        <p:sp>
          <p:nvSpPr>
            <p:cNvPr id="17" name="Shape 75"/>
            <p:cNvSpPr txBox="1"/>
            <p:nvPr/>
          </p:nvSpPr>
          <p:spPr>
            <a:xfrm>
              <a:off x="4998453" y="3554675"/>
              <a:ext cx="3146700" cy="338737"/>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000" dirty="0">
                  <a:solidFill>
                    <a:schemeClr val="bg1"/>
                  </a:solidFill>
                  <a:latin typeface="Glacial Indifference" charset="0"/>
                  <a:ea typeface="Glacial Indifference" charset="0"/>
                  <a:cs typeface="Glacial Indifference" charset="0"/>
                  <a:sym typeface="Montserrat Light"/>
                </a:rPr>
                <a:t>Adam Zeitsiff, CIO - Gold’s Gym International</a:t>
              </a:r>
              <a:endParaRPr sz="1000" dirty="0">
                <a:solidFill>
                  <a:schemeClr val="bg1"/>
                </a:solidFill>
                <a:latin typeface="Glacial Indifference" charset="0"/>
                <a:ea typeface="Glacial Indifference" charset="0"/>
                <a:cs typeface="Glacial Indifference" charset="0"/>
                <a:sym typeface="Montserrat Light"/>
              </a:endParaRPr>
            </a:p>
            <a:p>
              <a:pPr marL="0" lvl="0" indent="0">
                <a:spcBef>
                  <a:spcPts val="0"/>
                </a:spcBef>
                <a:spcAft>
                  <a:spcPts val="0"/>
                </a:spcAft>
                <a:buNone/>
              </a:pPr>
              <a:r>
                <a:rPr lang="en" sz="600" dirty="0">
                  <a:solidFill>
                    <a:schemeClr val="bg1"/>
                  </a:solidFill>
                  <a:latin typeface="Glacial Indifference" charset="0"/>
                  <a:ea typeface="Glacial Indifference" charset="0"/>
                  <a:cs typeface="Glacial Indifference" charset="0"/>
                  <a:sym typeface="Montserrat Light"/>
                </a:rPr>
                <a:t>January 2018</a:t>
              </a:r>
              <a:endParaRPr sz="600" dirty="0">
                <a:solidFill>
                  <a:schemeClr val="bg1"/>
                </a:solidFill>
                <a:latin typeface="Glacial Indifference" charset="0"/>
                <a:ea typeface="Glacial Indifference" charset="0"/>
                <a:cs typeface="Glacial Indifference" charset="0"/>
                <a:sym typeface="Montserrat Light"/>
              </a:endParaRPr>
            </a:p>
          </p:txBody>
        </p:sp>
      </p:grpSp>
      <p:sp>
        <p:nvSpPr>
          <p:cNvPr id="12" name="TextBox 11"/>
          <p:cNvSpPr txBox="1"/>
          <p:nvPr/>
        </p:nvSpPr>
        <p:spPr>
          <a:xfrm>
            <a:off x="7342556" y="91440"/>
            <a:ext cx="1697901" cy="200055"/>
          </a:xfrm>
          <a:prstGeom prst="rect">
            <a:avLst/>
          </a:prstGeom>
          <a:noFill/>
        </p:spPr>
        <p:txBody>
          <a:bodyPr wrap="none" rtlCol="0">
            <a:spAutoFit/>
          </a:bodyPr>
          <a:lstStyle/>
          <a:p>
            <a:r>
              <a:rPr lang="en-US" sz="700" b="1" dirty="0" smtClean="0">
                <a:solidFill>
                  <a:schemeClr val="bg1"/>
                </a:solidFill>
                <a:latin typeface="Glacial Indifference" charset="0"/>
                <a:ea typeface="Glacial Indifference" charset="0"/>
                <a:cs typeface="Glacial Indifference" charset="0"/>
              </a:rPr>
              <a:t>OPPORTUNITY</a:t>
            </a:r>
            <a:r>
              <a:rPr lang="en-US" sz="700" dirty="0" smtClean="0">
                <a:solidFill>
                  <a:schemeClr val="bg1"/>
                </a:solidFill>
                <a:latin typeface="Glacial Indifference" charset="0"/>
                <a:ea typeface="Glacial Indifference" charset="0"/>
                <a:cs typeface="Glacial Indifference" charset="0"/>
              </a:rPr>
              <a:t> | SOLUTION | BUSINESS</a:t>
            </a:r>
            <a:endParaRPr lang="en-US" sz="700" dirty="0">
              <a:solidFill>
                <a:schemeClr val="bg1"/>
              </a:solidFill>
              <a:latin typeface="Glacial Indifference" charset="0"/>
              <a:ea typeface="Glacial Indifference" charset="0"/>
              <a:cs typeface="Glacial Indifference"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895" y="138733"/>
            <a:ext cx="883015" cy="98845"/>
          </a:xfrm>
          <a:prstGeom prst="rect">
            <a:avLst/>
          </a:prstGeom>
        </p:spPr>
      </p:pic>
      <p:pic>
        <p:nvPicPr>
          <p:cNvPr id="3" name="Picture 2"/>
          <p:cNvPicPr>
            <a:picLocks noChangeAspect="1"/>
          </p:cNvPicPr>
          <p:nvPr/>
        </p:nvPicPr>
        <p:blipFill>
          <a:blip r:embed="rId5"/>
          <a:stretch>
            <a:fillRect/>
          </a:stretch>
        </p:blipFill>
        <p:spPr>
          <a:xfrm rot="10569321">
            <a:off x="4743875" y="1127964"/>
            <a:ext cx="440432" cy="359371"/>
          </a:xfrm>
          <a:prstGeom prst="rect">
            <a:avLst/>
          </a:prstGeom>
        </p:spPr>
      </p:pic>
    </p:spTree>
    <p:extLst>
      <p:ext uri="{BB962C8B-B14F-4D97-AF65-F5344CB8AC3E}">
        <p14:creationId xmlns:p14="http://schemas.microsoft.com/office/powerpoint/2010/main" val="9160827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srcRect t="10710" r="642" b="6073"/>
          <a:stretch/>
        </p:blipFill>
        <p:spPr>
          <a:xfrm flipH="1">
            <a:off x="0" y="0"/>
            <a:ext cx="9159498" cy="5143500"/>
          </a:xfrm>
          <a:prstGeom prst="rect">
            <a:avLst/>
          </a:prstGeom>
        </p:spPr>
      </p:pic>
      <p:sp>
        <p:nvSpPr>
          <p:cNvPr id="8" name="Rounded Rectangle 7"/>
          <p:cNvSpPr/>
          <p:nvPr/>
        </p:nvSpPr>
        <p:spPr>
          <a:xfrm>
            <a:off x="0" y="410024"/>
            <a:ext cx="9171268" cy="1038004"/>
          </a:xfrm>
          <a:prstGeom prst="roundRect">
            <a:avLst>
              <a:gd name="adj" fmla="val 0"/>
            </a:avLst>
          </a:prstGeom>
          <a:solidFill>
            <a:srgbClr val="00B4D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idx="12"/>
          </p:nvPr>
        </p:nvSpPr>
        <p:spPr>
          <a:xfrm>
            <a:off x="8498096" y="4723039"/>
            <a:ext cx="548700" cy="393600"/>
          </a:xfrm>
        </p:spPr>
        <p:txBody>
          <a:bodyPr/>
          <a:lstStyle/>
          <a:p>
            <a:pPr marL="0" lvl="0" indent="0">
              <a:spcBef>
                <a:spcPts val="0"/>
              </a:spcBef>
              <a:spcAft>
                <a:spcPts val="0"/>
              </a:spcAft>
              <a:buNone/>
            </a:pPr>
            <a:fld id="{00000000-1234-1234-1234-123412341234}" type="slidenum">
              <a:rPr lang="uk-UA" smtClean="0">
                <a:solidFill>
                  <a:schemeClr val="bg1"/>
                </a:solidFill>
                <a:latin typeface="Montserrat" charset="0"/>
                <a:ea typeface="Montserrat" charset="0"/>
                <a:cs typeface="Montserrat" charset="0"/>
              </a:rPr>
              <a:t>6</a:t>
            </a:fld>
            <a:endParaRPr lang="uk-UA" dirty="0">
              <a:solidFill>
                <a:schemeClr val="bg1"/>
              </a:solidFill>
              <a:latin typeface="Montserrat" charset="0"/>
              <a:ea typeface="Montserrat" charset="0"/>
              <a:cs typeface="Montserrat" charset="0"/>
            </a:endParaRPr>
          </a:p>
        </p:txBody>
      </p:sp>
      <p:sp>
        <p:nvSpPr>
          <p:cNvPr id="2" name="TextBox 1"/>
          <p:cNvSpPr txBox="1"/>
          <p:nvPr/>
        </p:nvSpPr>
        <p:spPr>
          <a:xfrm>
            <a:off x="478030" y="611905"/>
            <a:ext cx="2371241" cy="584775"/>
          </a:xfrm>
          <a:prstGeom prst="rect">
            <a:avLst/>
          </a:prstGeom>
          <a:noFill/>
        </p:spPr>
        <p:txBody>
          <a:bodyPr wrap="square" rtlCol="0">
            <a:spAutoFit/>
          </a:bodyPr>
          <a:lstStyle/>
          <a:p>
            <a:r>
              <a:rPr lang="en-US" sz="3200" b="1" dirty="0" smtClean="0">
                <a:solidFill>
                  <a:schemeClr val="bg1"/>
                </a:solidFill>
                <a:latin typeface="Glacial Indifference" charset="0"/>
                <a:ea typeface="Glacial Indifference" charset="0"/>
                <a:cs typeface="Glacial Indifference" charset="0"/>
              </a:rPr>
              <a:t>What if…</a:t>
            </a:r>
            <a:endParaRPr lang="en-US" sz="3200" b="1" dirty="0">
              <a:solidFill>
                <a:schemeClr val="bg1"/>
              </a:solidFill>
              <a:latin typeface="Glacial Indifference" charset="0"/>
              <a:ea typeface="Glacial Indifference" charset="0"/>
              <a:cs typeface="Glacial Indifference" charset="0"/>
            </a:endParaRPr>
          </a:p>
        </p:txBody>
      </p:sp>
      <p:sp>
        <p:nvSpPr>
          <p:cNvPr id="5" name="Rectangle 4"/>
          <p:cNvSpPr/>
          <p:nvPr/>
        </p:nvSpPr>
        <p:spPr>
          <a:xfrm>
            <a:off x="1836549" y="2187460"/>
            <a:ext cx="5486400" cy="1015663"/>
          </a:xfrm>
          <a:prstGeom prst="rect">
            <a:avLst/>
          </a:prstGeom>
        </p:spPr>
        <p:txBody>
          <a:bodyPr wrap="square">
            <a:spAutoFit/>
          </a:bodyPr>
          <a:lstStyle/>
          <a:p>
            <a:pPr algn="ctr"/>
            <a:r>
              <a:rPr lang="en-US" sz="2000" dirty="0">
                <a:solidFill>
                  <a:schemeClr val="bg1"/>
                </a:solidFill>
                <a:latin typeface="Glacial Indifference" charset="0"/>
                <a:ea typeface="Glacial Indifference" charset="0"/>
                <a:cs typeface="Glacial Indifference" charset="0"/>
              </a:rPr>
              <a:t>there </a:t>
            </a:r>
            <a:r>
              <a:rPr lang="en-US" sz="2000" dirty="0" smtClean="0">
                <a:solidFill>
                  <a:schemeClr val="bg1"/>
                </a:solidFill>
                <a:latin typeface="Glacial Indifference" charset="0"/>
                <a:ea typeface="Glacial Indifference" charset="0"/>
                <a:cs typeface="Glacial Indifference" charset="0"/>
              </a:rPr>
              <a:t>were a solution </a:t>
            </a:r>
            <a:r>
              <a:rPr lang="en-US" sz="2000" dirty="0">
                <a:solidFill>
                  <a:schemeClr val="bg1"/>
                </a:solidFill>
                <a:latin typeface="Glacial Indifference" charset="0"/>
                <a:ea typeface="Glacial Indifference" charset="0"/>
                <a:cs typeface="Glacial Indifference" charset="0"/>
              </a:rPr>
              <a:t>that offered consumers the flexibility they expect while enabling facilities to deliver profitably?</a:t>
            </a:r>
          </a:p>
        </p:txBody>
      </p:sp>
      <p:sp>
        <p:nvSpPr>
          <p:cNvPr id="14" name="TextBox 13"/>
          <p:cNvSpPr txBox="1"/>
          <p:nvPr/>
        </p:nvSpPr>
        <p:spPr>
          <a:xfrm>
            <a:off x="7342556" y="91440"/>
            <a:ext cx="1816942" cy="200055"/>
          </a:xfrm>
          <a:prstGeom prst="rect">
            <a:avLst/>
          </a:prstGeom>
          <a:noFill/>
        </p:spPr>
        <p:txBody>
          <a:bodyPr wrap="square" rtlCol="0">
            <a:spAutoFit/>
          </a:bodyPr>
          <a:lstStyle/>
          <a:p>
            <a:r>
              <a:rPr lang="en-US" sz="700" b="1" dirty="0" smtClean="0">
                <a:solidFill>
                  <a:schemeClr val="bg1"/>
                </a:solidFill>
                <a:latin typeface="Glacial Indifference" charset="0"/>
                <a:ea typeface="Glacial Indifference" charset="0"/>
                <a:cs typeface="Glacial Indifference" charset="0"/>
              </a:rPr>
              <a:t>OPPORTUNITY</a:t>
            </a:r>
            <a:r>
              <a:rPr lang="en-US" sz="700" dirty="0" smtClean="0">
                <a:solidFill>
                  <a:schemeClr val="bg1"/>
                </a:solidFill>
                <a:latin typeface="Glacial Indifference" charset="0"/>
                <a:ea typeface="Glacial Indifference" charset="0"/>
                <a:cs typeface="Glacial Indifference" charset="0"/>
              </a:rPr>
              <a:t> | SOLUTION | BUSINESS</a:t>
            </a:r>
            <a:endParaRPr lang="en-US" sz="700" dirty="0">
              <a:solidFill>
                <a:schemeClr val="bg1"/>
              </a:solidFill>
              <a:latin typeface="Glacial Indifference" charset="0"/>
              <a:ea typeface="Glacial Indifference" charset="0"/>
              <a:cs typeface="Glacial Indifference" charset="0"/>
            </a:endParaRP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895" y="138733"/>
            <a:ext cx="883015" cy="98845"/>
          </a:xfrm>
          <a:prstGeom prst="rect">
            <a:avLst/>
          </a:prstGeom>
        </p:spPr>
      </p:pic>
      <p:pic>
        <p:nvPicPr>
          <p:cNvPr id="10" name="Picture 9"/>
          <p:cNvPicPr>
            <a:picLocks/>
          </p:cNvPicPr>
          <p:nvPr/>
        </p:nvPicPr>
        <p:blipFill>
          <a:blip r:embed="rId5">
            <a:extLst>
              <a:ext uri="{28A0092B-C50C-407E-A947-70E740481C1C}">
                <a14:useLocalDpi xmlns:a14="http://schemas.microsoft.com/office/drawing/2010/main" val="0"/>
              </a:ext>
            </a:extLst>
          </a:blip>
          <a:stretch>
            <a:fillRect/>
          </a:stretch>
        </p:blipFill>
        <p:spPr>
          <a:xfrm>
            <a:off x="2976501" y="3793063"/>
            <a:ext cx="3206496" cy="18288"/>
          </a:xfrm>
          <a:prstGeom prst="rect">
            <a:avLst/>
          </a:prstGeom>
        </p:spPr>
      </p:pic>
    </p:spTree>
    <p:extLst>
      <p:ext uri="{BB962C8B-B14F-4D97-AF65-F5344CB8AC3E}">
        <p14:creationId xmlns:p14="http://schemas.microsoft.com/office/powerpoint/2010/main" val="8117415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97"/>
        <p:cNvGrpSpPr/>
        <p:nvPr/>
      </p:nvGrpSpPr>
      <p:grpSpPr>
        <a:xfrm>
          <a:off x="0" y="0"/>
          <a:ext cx="0" cy="0"/>
          <a:chOff x="0" y="0"/>
          <a:chExt cx="0" cy="0"/>
        </a:xfrm>
      </p:grpSpPr>
      <p:pic>
        <p:nvPicPr>
          <p:cNvPr id="36" name="Picture 35"/>
          <p:cNvPicPr>
            <a:picLocks noChangeAspect="1"/>
          </p:cNvPicPr>
          <p:nvPr/>
        </p:nvPicPr>
        <p:blipFill rotWithShape="1">
          <a:blip r:embed="rId3"/>
          <a:srcRect t="10710" r="642" b="6073"/>
          <a:stretch/>
        </p:blipFill>
        <p:spPr>
          <a:xfrm flipH="1">
            <a:off x="0" y="0"/>
            <a:ext cx="9159498" cy="5143500"/>
          </a:xfrm>
          <a:prstGeom prst="rect">
            <a:avLst/>
          </a:prstGeom>
        </p:spPr>
      </p:pic>
      <p:cxnSp>
        <p:nvCxnSpPr>
          <p:cNvPr id="42" name="Straight Connector 41"/>
          <p:cNvCxnSpPr/>
          <p:nvPr/>
        </p:nvCxnSpPr>
        <p:spPr>
          <a:xfrm flipV="1">
            <a:off x="-435429" y="2571750"/>
            <a:ext cx="10119360" cy="975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Shape 416"/>
          <p:cNvSpPr txBox="1"/>
          <p:nvPr/>
        </p:nvSpPr>
        <p:spPr>
          <a:xfrm>
            <a:off x="8705196" y="-895820"/>
            <a:ext cx="8326010" cy="846775"/>
          </a:xfrm>
          <a:prstGeom prst="rect">
            <a:avLst/>
          </a:prstGeom>
          <a:noFill/>
          <a:ln>
            <a:noFill/>
          </a:ln>
        </p:spPr>
        <p:txBody>
          <a:bodyPr spcFirstLastPara="1" wrap="square" lIns="91425" tIns="91425" rIns="91425" bIns="91425" anchor="t" anchorCtr="0">
            <a:noAutofit/>
          </a:bodyPr>
          <a:lstStyle/>
          <a:p>
            <a:pPr lvl="0"/>
            <a:r>
              <a:rPr lang="en-US" sz="3600" b="1" dirty="0" smtClean="0">
                <a:solidFill>
                  <a:schemeClr val="tx1"/>
                </a:solidFill>
                <a:latin typeface="Alternate Gothic No3 D" charset="0"/>
                <a:ea typeface="Alternate Gothic No3 D" charset="0"/>
                <a:cs typeface="Alternate Gothic No3 D" charset="0"/>
                <a:sym typeface="Montserrat Medium"/>
              </a:rPr>
              <a:t>The</a:t>
            </a:r>
            <a:r>
              <a:rPr lang="en-US" sz="3200" b="1" dirty="0" smtClean="0">
                <a:solidFill>
                  <a:schemeClr val="tx1"/>
                </a:solidFill>
                <a:latin typeface="Avenir Book" charset="0"/>
                <a:ea typeface="Avenir Book" charset="0"/>
                <a:cs typeface="Avenir Book" charset="0"/>
                <a:sym typeface="Montserrat Medium"/>
              </a:rPr>
              <a:t> </a:t>
            </a:r>
            <a:r>
              <a:rPr lang="en-US" sz="4000" b="1" dirty="0" smtClean="0">
                <a:solidFill>
                  <a:schemeClr val="bg1"/>
                </a:solidFill>
                <a:latin typeface="MuseoSans" charset="0"/>
                <a:ea typeface="MuseoSans" charset="0"/>
                <a:cs typeface="MuseoSans" charset="0"/>
                <a:sym typeface="Montserrat Medium"/>
              </a:rPr>
              <a:t>Flex</a:t>
            </a:r>
            <a:r>
              <a:rPr lang="en-US" sz="4000" dirty="0" smtClean="0">
                <a:solidFill>
                  <a:schemeClr val="bg1"/>
                </a:solidFill>
                <a:latin typeface="MuseoSans" charset="0"/>
                <a:ea typeface="MuseoSans" charset="0"/>
                <a:cs typeface="MuseoSans" charset="0"/>
                <a:sym typeface="Montserrat Medium"/>
              </a:rPr>
              <a:t>It</a:t>
            </a:r>
            <a:r>
              <a:rPr lang="en-US" sz="3200" b="1" dirty="0" smtClean="0">
                <a:solidFill>
                  <a:schemeClr val="bg1"/>
                </a:solidFill>
                <a:latin typeface="MuseoSans" charset="0"/>
                <a:ea typeface="MuseoSans" charset="0"/>
                <a:cs typeface="MuseoSans" charset="0"/>
                <a:sym typeface="Montserrat Medium"/>
              </a:rPr>
              <a:t> </a:t>
            </a:r>
            <a:r>
              <a:rPr lang="en-US" sz="3600" b="1" dirty="0" smtClean="0">
                <a:solidFill>
                  <a:schemeClr val="tx1"/>
                </a:solidFill>
                <a:latin typeface="Alternate Gothic No3 D" charset="0"/>
                <a:ea typeface="Alternate Gothic No3 D" charset="0"/>
                <a:cs typeface="Alternate Gothic No3 D" charset="0"/>
                <a:sym typeface="Montserrat Medium"/>
              </a:rPr>
              <a:t>Customer Solution</a:t>
            </a:r>
            <a:endParaRPr lang="en-US" sz="3600" b="1" dirty="0">
              <a:solidFill>
                <a:schemeClr val="tx1"/>
              </a:solidFill>
              <a:latin typeface="Alternate Gothic No3 D" charset="0"/>
              <a:ea typeface="Alternate Gothic No3 D" charset="0"/>
              <a:cs typeface="Alternate Gothic No3 D" charset="0"/>
              <a:sym typeface="Montserrat Medium"/>
            </a:endParaRPr>
          </a:p>
        </p:txBody>
      </p:sp>
      <p:sp>
        <p:nvSpPr>
          <p:cNvPr id="206" name="Shape 206"/>
          <p:cNvSpPr txBox="1"/>
          <p:nvPr/>
        </p:nvSpPr>
        <p:spPr>
          <a:xfrm>
            <a:off x="446813" y="-664101"/>
            <a:ext cx="8586000" cy="2748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dirty="0">
                <a:solidFill>
                  <a:schemeClr val="dk1"/>
                </a:solidFill>
                <a:latin typeface="Montserrat"/>
                <a:ea typeface="Montserrat"/>
                <a:cs typeface="Montserrat"/>
                <a:sym typeface="Montserrat"/>
              </a:rPr>
              <a:t>An a-la-carte, non-membership solution to access health &amp; fitness clubs wherever, whenever</a:t>
            </a:r>
            <a:endParaRPr dirty="0">
              <a:solidFill>
                <a:schemeClr val="dk1"/>
              </a:solidFill>
              <a:latin typeface="Montserrat"/>
              <a:ea typeface="Montserrat"/>
              <a:cs typeface="Montserrat"/>
              <a:sym typeface="Montserrat"/>
            </a:endParaRPr>
          </a:p>
          <a:p>
            <a:pPr marL="0" lvl="0" indent="0" rtl="0">
              <a:spcBef>
                <a:spcPts val="0"/>
              </a:spcBef>
              <a:spcAft>
                <a:spcPts val="0"/>
              </a:spcAft>
              <a:buNone/>
            </a:pPr>
            <a:endParaRPr dirty="0">
              <a:latin typeface="Montserrat"/>
              <a:ea typeface="Montserrat"/>
              <a:cs typeface="Montserrat"/>
              <a:sym typeface="Montserrat"/>
            </a:endParaRPr>
          </a:p>
        </p:txBody>
      </p:sp>
      <p:cxnSp>
        <p:nvCxnSpPr>
          <p:cNvPr id="43" name="Straight Connector 42"/>
          <p:cNvCxnSpPr/>
          <p:nvPr/>
        </p:nvCxnSpPr>
        <p:spPr>
          <a:xfrm flipH="1">
            <a:off x="1385315" y="-1246551"/>
            <a:ext cx="3479362" cy="7223"/>
          </a:xfrm>
          <a:prstGeom prst="line">
            <a:avLst/>
          </a:prstGeom>
          <a:ln w="19050" cmpd="sng">
            <a:solidFill>
              <a:srgbClr val="0081AF"/>
            </a:solidFill>
            <a:prstDash val="sysDash"/>
            <a:tailEnd type="triangle" w="med" len="med"/>
          </a:ln>
        </p:spPr>
        <p:style>
          <a:lnRef idx="1">
            <a:schemeClr val="accent1"/>
          </a:lnRef>
          <a:fillRef idx="0">
            <a:schemeClr val="accent1"/>
          </a:fillRef>
          <a:effectRef idx="0">
            <a:schemeClr val="accent1"/>
          </a:effectRef>
          <a:fontRef idx="minor">
            <a:schemeClr val="tx1"/>
          </a:fontRef>
        </p:style>
      </p:cxnSp>
      <p:grpSp>
        <p:nvGrpSpPr>
          <p:cNvPr id="70" name="Group 69"/>
          <p:cNvGrpSpPr/>
          <p:nvPr/>
        </p:nvGrpSpPr>
        <p:grpSpPr>
          <a:xfrm>
            <a:off x="3992077" y="1093185"/>
            <a:ext cx="3318122" cy="2869190"/>
            <a:chOff x="3924634" y="1075767"/>
            <a:chExt cx="3410990" cy="2869190"/>
          </a:xfrm>
        </p:grpSpPr>
        <p:cxnSp>
          <p:nvCxnSpPr>
            <p:cNvPr id="57" name="Straight Arrow Connector 56"/>
            <p:cNvCxnSpPr/>
            <p:nvPr/>
          </p:nvCxnSpPr>
          <p:spPr>
            <a:xfrm>
              <a:off x="4042025" y="1075767"/>
              <a:ext cx="1071590" cy="17418"/>
            </a:xfrm>
            <a:prstGeom prst="straightConnector1">
              <a:avLst/>
            </a:prstGeom>
            <a:ln w="1047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H="1" flipV="1">
              <a:off x="3924634" y="3923458"/>
              <a:ext cx="1072416" cy="21499"/>
            </a:xfrm>
            <a:prstGeom prst="straightConnector1">
              <a:avLst/>
            </a:prstGeom>
            <a:ln w="1047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flipH="1">
              <a:off x="7334097" y="2169106"/>
              <a:ext cx="1527" cy="895902"/>
            </a:xfrm>
            <a:prstGeom prst="straightConnector1">
              <a:avLst/>
            </a:prstGeom>
            <a:ln w="104775">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pic>
        <p:nvPicPr>
          <p:cNvPr id="85" name="Picture 84"/>
          <p:cNvPicPr>
            <a:picLocks noChangeAspect="1"/>
          </p:cNvPicPr>
          <p:nvPr/>
        </p:nvPicPr>
        <p:blipFill>
          <a:blip r:embed="rId4"/>
          <a:stretch>
            <a:fillRect/>
          </a:stretch>
        </p:blipFill>
        <p:spPr>
          <a:xfrm>
            <a:off x="4513686" y="-1085568"/>
            <a:ext cx="4097059" cy="456995"/>
          </a:xfrm>
          <a:prstGeom prst="rect">
            <a:avLst/>
          </a:prstGeom>
        </p:spPr>
      </p:pic>
      <p:grpSp>
        <p:nvGrpSpPr>
          <p:cNvPr id="6" name="Group 5"/>
          <p:cNvGrpSpPr/>
          <p:nvPr/>
        </p:nvGrpSpPr>
        <p:grpSpPr>
          <a:xfrm>
            <a:off x="1666896" y="164828"/>
            <a:ext cx="1956226" cy="1148042"/>
            <a:chOff x="1543294" y="161811"/>
            <a:chExt cx="1956226" cy="1148042"/>
          </a:xfrm>
        </p:grpSpPr>
        <p:sp>
          <p:nvSpPr>
            <p:cNvPr id="201" name="Shape 201"/>
            <p:cNvSpPr txBox="1"/>
            <p:nvPr/>
          </p:nvSpPr>
          <p:spPr>
            <a:xfrm>
              <a:off x="1543294" y="161811"/>
              <a:ext cx="1920424" cy="328866"/>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200" b="1" dirty="0" smtClean="0">
                  <a:solidFill>
                    <a:schemeClr val="bg1"/>
                  </a:solidFill>
                  <a:latin typeface="Glacial Indifference" charset="0"/>
                  <a:ea typeface="Glacial Indifference" charset="0"/>
                  <a:cs typeface="Glacial Indifference" charset="0"/>
                  <a:sym typeface="Montserrat Medium"/>
                </a:rPr>
                <a:t>Discover</a:t>
              </a:r>
              <a:endParaRPr sz="3200" b="1" dirty="0">
                <a:solidFill>
                  <a:schemeClr val="bg1"/>
                </a:solidFill>
                <a:latin typeface="Glacial Indifference" charset="0"/>
                <a:ea typeface="Glacial Indifference" charset="0"/>
                <a:cs typeface="Glacial Indifference" charset="0"/>
                <a:sym typeface="Montserrat Medium"/>
              </a:endParaRPr>
            </a:p>
          </p:txBody>
        </p:sp>
        <p:sp>
          <p:nvSpPr>
            <p:cNvPr id="76" name="TextBox 75"/>
            <p:cNvSpPr txBox="1"/>
            <p:nvPr/>
          </p:nvSpPr>
          <p:spPr>
            <a:xfrm>
              <a:off x="1601052" y="786633"/>
              <a:ext cx="1898468" cy="523220"/>
            </a:xfrm>
            <a:prstGeom prst="rect">
              <a:avLst/>
            </a:prstGeom>
            <a:noFill/>
          </p:spPr>
          <p:txBody>
            <a:bodyPr wrap="square" rtlCol="0">
              <a:spAutoFit/>
            </a:bodyPr>
            <a:lstStyle/>
            <a:p>
              <a:r>
                <a:rPr lang="en-US" dirty="0" smtClean="0">
                  <a:solidFill>
                    <a:schemeClr val="bg1"/>
                  </a:solidFill>
                  <a:latin typeface="Glacial Indifference" charset="0"/>
                  <a:ea typeface="Glacial Indifference" charset="0"/>
                  <a:cs typeface="Glacial Indifference" charset="0"/>
                </a:rPr>
                <a:t>gyms in your community</a:t>
              </a:r>
              <a:endParaRPr lang="en-US" dirty="0">
                <a:solidFill>
                  <a:schemeClr val="bg1"/>
                </a:solidFill>
                <a:latin typeface="Glacial Indifference" charset="0"/>
                <a:ea typeface="Glacial Indifference" charset="0"/>
                <a:cs typeface="Glacial Indifference" charset="0"/>
              </a:endParaRPr>
            </a:p>
          </p:txBody>
        </p:sp>
      </p:grpSp>
      <p:grpSp>
        <p:nvGrpSpPr>
          <p:cNvPr id="5" name="Group 4"/>
          <p:cNvGrpSpPr/>
          <p:nvPr/>
        </p:nvGrpSpPr>
        <p:grpSpPr>
          <a:xfrm>
            <a:off x="5286573" y="172406"/>
            <a:ext cx="2227983" cy="1117916"/>
            <a:chOff x="5286573" y="172406"/>
            <a:chExt cx="2227983" cy="1117916"/>
          </a:xfrm>
        </p:grpSpPr>
        <p:sp>
          <p:nvSpPr>
            <p:cNvPr id="202" name="Shape 202"/>
            <p:cNvSpPr txBox="1"/>
            <p:nvPr/>
          </p:nvSpPr>
          <p:spPr>
            <a:xfrm>
              <a:off x="5286573" y="172406"/>
              <a:ext cx="2227983" cy="318271"/>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200" b="1" dirty="0">
                  <a:solidFill>
                    <a:schemeClr val="bg1"/>
                  </a:solidFill>
                  <a:latin typeface="Glacial Indifference" charset="0"/>
                  <a:ea typeface="Glacial Indifference" charset="0"/>
                  <a:cs typeface="Glacial Indifference" charset="0"/>
                  <a:sym typeface="Montserrat Medium"/>
                </a:rPr>
                <a:t>Check-in</a:t>
              </a:r>
              <a:endParaRPr sz="3200" b="1" dirty="0">
                <a:solidFill>
                  <a:schemeClr val="bg1"/>
                </a:solidFill>
                <a:latin typeface="Glacial Indifference" charset="0"/>
                <a:ea typeface="Glacial Indifference" charset="0"/>
                <a:cs typeface="Glacial Indifference" charset="0"/>
                <a:sym typeface="Montserrat Medium"/>
              </a:endParaRPr>
            </a:p>
          </p:txBody>
        </p:sp>
        <p:sp>
          <p:nvSpPr>
            <p:cNvPr id="90" name="TextBox 89"/>
            <p:cNvSpPr txBox="1"/>
            <p:nvPr/>
          </p:nvSpPr>
          <p:spPr>
            <a:xfrm>
              <a:off x="5507898" y="767102"/>
              <a:ext cx="1898468" cy="523220"/>
            </a:xfrm>
            <a:prstGeom prst="rect">
              <a:avLst/>
            </a:prstGeom>
            <a:noFill/>
          </p:spPr>
          <p:txBody>
            <a:bodyPr wrap="square" rtlCol="0">
              <a:spAutoFit/>
            </a:bodyPr>
            <a:lstStyle/>
            <a:p>
              <a:r>
                <a:rPr lang="en-US" dirty="0" smtClean="0">
                  <a:solidFill>
                    <a:schemeClr val="bg1"/>
                  </a:solidFill>
                  <a:latin typeface="Glacial Indifference" charset="0"/>
                  <a:ea typeface="Glacial Indifference" charset="0"/>
                  <a:cs typeface="Glacial Indifference" charset="0"/>
                </a:rPr>
                <a:t>with a quick and easy scan</a:t>
              </a:r>
              <a:endParaRPr lang="en-US" dirty="0">
                <a:solidFill>
                  <a:schemeClr val="bg1"/>
                </a:solidFill>
                <a:latin typeface="Glacial Indifference" charset="0"/>
                <a:ea typeface="Glacial Indifference" charset="0"/>
                <a:cs typeface="Glacial Indifference" charset="0"/>
              </a:endParaRPr>
            </a:p>
          </p:txBody>
        </p:sp>
      </p:grpSp>
      <p:grpSp>
        <p:nvGrpSpPr>
          <p:cNvPr id="4" name="Group 3"/>
          <p:cNvGrpSpPr/>
          <p:nvPr/>
        </p:nvGrpSpPr>
        <p:grpSpPr>
          <a:xfrm>
            <a:off x="5321419" y="3619450"/>
            <a:ext cx="2063290" cy="871270"/>
            <a:chOff x="5507898" y="3560414"/>
            <a:chExt cx="2063290" cy="871270"/>
          </a:xfrm>
        </p:grpSpPr>
        <p:sp>
          <p:nvSpPr>
            <p:cNvPr id="61" name="Shape 204"/>
            <p:cNvSpPr txBox="1"/>
            <p:nvPr/>
          </p:nvSpPr>
          <p:spPr>
            <a:xfrm>
              <a:off x="5507898" y="3560414"/>
              <a:ext cx="1766918" cy="338771"/>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200" b="1" dirty="0" smtClean="0">
                  <a:solidFill>
                    <a:schemeClr val="bg1"/>
                  </a:solidFill>
                  <a:latin typeface="Glacial Indifference" charset="0"/>
                  <a:ea typeface="Glacial Indifference" charset="0"/>
                  <a:cs typeface="Glacial Indifference" charset="0"/>
                  <a:sym typeface="Montserrat Medium"/>
                </a:rPr>
                <a:t>FLEXIT</a:t>
              </a:r>
              <a:endParaRPr sz="3200" b="1" dirty="0">
                <a:solidFill>
                  <a:schemeClr val="bg1"/>
                </a:solidFill>
                <a:latin typeface="Glacial Indifference" charset="0"/>
                <a:ea typeface="Glacial Indifference" charset="0"/>
                <a:cs typeface="Glacial Indifference" charset="0"/>
                <a:sym typeface="Montserrat Medium"/>
              </a:endParaRPr>
            </a:p>
          </p:txBody>
        </p:sp>
        <p:sp>
          <p:nvSpPr>
            <p:cNvPr id="91" name="TextBox 90"/>
            <p:cNvSpPr txBox="1"/>
            <p:nvPr/>
          </p:nvSpPr>
          <p:spPr>
            <a:xfrm>
              <a:off x="5672720" y="4123907"/>
              <a:ext cx="1898468" cy="307777"/>
            </a:xfrm>
            <a:prstGeom prst="rect">
              <a:avLst/>
            </a:prstGeom>
            <a:noFill/>
          </p:spPr>
          <p:txBody>
            <a:bodyPr wrap="square" rtlCol="0">
              <a:spAutoFit/>
            </a:bodyPr>
            <a:lstStyle/>
            <a:p>
              <a:r>
                <a:rPr lang="en-US" dirty="0" smtClean="0">
                  <a:solidFill>
                    <a:schemeClr val="bg1"/>
                  </a:solidFill>
                  <a:latin typeface="Glacial Indifference" charset="0"/>
                  <a:ea typeface="Glacial Indifference" charset="0"/>
                  <a:cs typeface="Glacial Indifference" charset="0"/>
                </a:rPr>
                <a:t>using the mobile app</a:t>
              </a:r>
              <a:endParaRPr lang="en-US" dirty="0">
                <a:solidFill>
                  <a:schemeClr val="bg1"/>
                </a:solidFill>
                <a:latin typeface="Glacial Indifference" charset="0"/>
                <a:ea typeface="Glacial Indifference" charset="0"/>
                <a:cs typeface="Glacial Indifference" charset="0"/>
              </a:endParaRPr>
            </a:p>
          </p:txBody>
        </p:sp>
      </p:grpSp>
      <p:grpSp>
        <p:nvGrpSpPr>
          <p:cNvPr id="3" name="Group 2"/>
          <p:cNvGrpSpPr/>
          <p:nvPr/>
        </p:nvGrpSpPr>
        <p:grpSpPr>
          <a:xfrm>
            <a:off x="1529592" y="3618455"/>
            <a:ext cx="2076957" cy="1051947"/>
            <a:chOff x="1442245" y="3588875"/>
            <a:chExt cx="2076957" cy="1051947"/>
          </a:xfrm>
        </p:grpSpPr>
        <p:sp>
          <p:nvSpPr>
            <p:cNvPr id="203" name="Shape 203"/>
            <p:cNvSpPr txBox="1"/>
            <p:nvPr/>
          </p:nvSpPr>
          <p:spPr>
            <a:xfrm>
              <a:off x="1442245" y="3588875"/>
              <a:ext cx="1804283" cy="34593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200" b="1" dirty="0" smtClean="0">
                  <a:solidFill>
                    <a:schemeClr val="bg1"/>
                  </a:solidFill>
                  <a:latin typeface="Glacial Indifference" charset="0"/>
                  <a:ea typeface="Glacial Indifference" charset="0"/>
                  <a:cs typeface="Glacial Indifference" charset="0"/>
                  <a:sym typeface="Montserrat Medium"/>
                </a:rPr>
                <a:t>Review</a:t>
              </a:r>
              <a:endParaRPr sz="3200" b="1" dirty="0">
                <a:solidFill>
                  <a:schemeClr val="bg1"/>
                </a:solidFill>
                <a:latin typeface="Glacial Indifference" charset="0"/>
                <a:ea typeface="Glacial Indifference" charset="0"/>
                <a:cs typeface="Glacial Indifference" charset="0"/>
                <a:sym typeface="Montserrat Medium"/>
              </a:endParaRPr>
            </a:p>
          </p:txBody>
        </p:sp>
        <p:sp>
          <p:nvSpPr>
            <p:cNvPr id="92" name="TextBox 91"/>
            <p:cNvSpPr txBox="1"/>
            <p:nvPr/>
          </p:nvSpPr>
          <p:spPr>
            <a:xfrm>
              <a:off x="1620734" y="4117602"/>
              <a:ext cx="1898468" cy="523220"/>
            </a:xfrm>
            <a:prstGeom prst="rect">
              <a:avLst/>
            </a:prstGeom>
            <a:noFill/>
          </p:spPr>
          <p:txBody>
            <a:bodyPr wrap="square" rtlCol="0">
              <a:spAutoFit/>
            </a:bodyPr>
            <a:lstStyle/>
            <a:p>
              <a:r>
                <a:rPr lang="en-US" dirty="0" smtClean="0">
                  <a:solidFill>
                    <a:schemeClr val="bg1"/>
                  </a:solidFill>
                  <a:latin typeface="Glacial Indifference" charset="0"/>
                  <a:ea typeface="Glacial Indifference" charset="0"/>
                  <a:cs typeface="Glacial Indifference" charset="0"/>
                </a:rPr>
                <a:t>your activity and progress</a:t>
              </a:r>
              <a:endParaRPr lang="en-US" dirty="0">
                <a:solidFill>
                  <a:schemeClr val="bg1"/>
                </a:solidFill>
                <a:latin typeface="Glacial Indifference" charset="0"/>
                <a:ea typeface="Glacial Indifference" charset="0"/>
                <a:cs typeface="Glacial Indifference" charset="0"/>
              </a:endParaRPr>
            </a:p>
          </p:txBody>
        </p:sp>
      </p:grpSp>
      <p:cxnSp>
        <p:nvCxnSpPr>
          <p:cNvPr id="84" name="Straight Connector 83"/>
          <p:cNvCxnSpPr/>
          <p:nvPr/>
        </p:nvCxnSpPr>
        <p:spPr>
          <a:xfrm>
            <a:off x="4572000" y="-53346"/>
            <a:ext cx="0" cy="5722626"/>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73" name="Shape 414"/>
          <p:cNvSpPr/>
          <p:nvPr/>
        </p:nvSpPr>
        <p:spPr>
          <a:xfrm rot="10800000" flipH="1">
            <a:off x="2226228" y="1575322"/>
            <a:ext cx="4691539" cy="1925992"/>
          </a:xfrm>
          <a:prstGeom prst="round2SameRect">
            <a:avLst>
              <a:gd name="adj1" fmla="val 9318"/>
              <a:gd name="adj2" fmla="val 10649"/>
            </a:avLst>
          </a:prstGeom>
          <a:solidFill>
            <a:schemeClr val="tx1"/>
          </a:solidFill>
          <a:ln w="22225">
            <a:solidFill>
              <a:srgbClr val="00B4D2">
                <a:alpha val="70000"/>
              </a:srgbClr>
            </a:solidFill>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86930" y="306388"/>
            <a:ext cx="2255894" cy="2255894"/>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5431" y="291425"/>
            <a:ext cx="2302447" cy="2280325"/>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6872" y="2721776"/>
            <a:ext cx="2316566" cy="2316566"/>
          </a:xfrm>
          <a:prstGeom prst="rect">
            <a:avLst/>
          </a:prstGeom>
        </p:spPr>
      </p:pic>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31742" y="2709775"/>
            <a:ext cx="2328567" cy="2328567"/>
          </a:xfrm>
          <a:prstGeom prst="rect">
            <a:avLst/>
          </a:prstGeom>
        </p:spPr>
      </p:pic>
      <p:sp>
        <p:nvSpPr>
          <p:cNvPr id="199" name="Shape 199"/>
          <p:cNvSpPr txBox="1">
            <a:spLocks noGrp="1"/>
          </p:cNvSpPr>
          <p:nvPr>
            <p:ph type="sldNum" idx="12"/>
          </p:nvPr>
        </p:nvSpPr>
        <p:spPr>
          <a:xfrm>
            <a:off x="8686800" y="4800600"/>
            <a:ext cx="365760" cy="23774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bg1"/>
                </a:solidFill>
                <a:latin typeface="Montserrat"/>
                <a:ea typeface="Montserrat"/>
                <a:cs typeface="Montserrat"/>
                <a:sym typeface="Montserrat"/>
              </a:rPr>
              <a:t>7</a:t>
            </a:fld>
            <a:endParaRPr dirty="0">
              <a:solidFill>
                <a:schemeClr val="bg1"/>
              </a:solidFill>
              <a:latin typeface="Montserrat"/>
              <a:ea typeface="Montserrat"/>
              <a:cs typeface="Montserrat"/>
              <a:sym typeface="Montserrat"/>
            </a:endParaRPr>
          </a:p>
        </p:txBody>
      </p:sp>
      <p:sp>
        <p:nvSpPr>
          <p:cNvPr id="10" name="TextBox 9"/>
          <p:cNvSpPr txBox="1"/>
          <p:nvPr/>
        </p:nvSpPr>
        <p:spPr>
          <a:xfrm>
            <a:off x="2427039" y="2762739"/>
            <a:ext cx="4289915" cy="338554"/>
          </a:xfrm>
          <a:prstGeom prst="rect">
            <a:avLst/>
          </a:prstGeom>
          <a:noFill/>
        </p:spPr>
        <p:txBody>
          <a:bodyPr wrap="square" rtlCol="0">
            <a:spAutoFit/>
          </a:bodyPr>
          <a:lstStyle/>
          <a:p>
            <a:pPr algn="ctr"/>
            <a:r>
              <a:rPr lang="en-US" sz="800" dirty="0" smtClean="0">
                <a:solidFill>
                  <a:schemeClr val="bg1"/>
                </a:solidFill>
                <a:latin typeface="Glacial Indifference" charset="0"/>
              </a:rPr>
              <a:t>THE A-LA-CARTE FITNESS SOLUTION THAT ALLOWS USERS TO WORK-OUT </a:t>
            </a:r>
          </a:p>
          <a:p>
            <a:pPr algn="ctr"/>
            <a:r>
              <a:rPr lang="en-US" sz="800" dirty="0" smtClean="0">
                <a:solidFill>
                  <a:schemeClr val="bg1"/>
                </a:solidFill>
                <a:latin typeface="Glacial Indifference" charset="0"/>
              </a:rPr>
              <a:t>WHERE THEY WANT, WHEN THEY WANT AND PAY ONLY FOR THE TIME THEY USE</a:t>
            </a:r>
            <a:endParaRPr lang="en-US" sz="800" dirty="0">
              <a:solidFill>
                <a:schemeClr val="bg1"/>
              </a:solidFill>
              <a:latin typeface="Glacial Indifference" charset="0"/>
            </a:endParaRPr>
          </a:p>
        </p:txBody>
      </p:sp>
      <p:pic>
        <p:nvPicPr>
          <p:cNvPr id="14" name="Pictur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693398" y="2095729"/>
            <a:ext cx="3895237" cy="436033"/>
          </a:xfrm>
          <a:prstGeom prst="rect">
            <a:avLst/>
          </a:prstGeom>
        </p:spPr>
      </p:pic>
      <p:sp>
        <p:nvSpPr>
          <p:cNvPr id="37" name="TextBox 36"/>
          <p:cNvSpPr txBox="1"/>
          <p:nvPr/>
        </p:nvSpPr>
        <p:spPr>
          <a:xfrm>
            <a:off x="7342556" y="91440"/>
            <a:ext cx="1816942" cy="200055"/>
          </a:xfrm>
          <a:prstGeom prst="rect">
            <a:avLst/>
          </a:prstGeom>
          <a:noFill/>
        </p:spPr>
        <p:txBody>
          <a:bodyPr wrap="square" rtlCol="0">
            <a:spAutoFit/>
          </a:bodyPr>
          <a:lstStyle/>
          <a:p>
            <a:r>
              <a:rPr lang="en-US" sz="700" dirty="0" smtClean="0">
                <a:solidFill>
                  <a:schemeClr val="bg1"/>
                </a:solidFill>
                <a:latin typeface="Glacial Indifference" charset="0"/>
                <a:ea typeface="Glacial Indifference" charset="0"/>
                <a:cs typeface="Glacial Indifference" charset="0"/>
              </a:rPr>
              <a:t>OPPORTUNITY | </a:t>
            </a:r>
            <a:r>
              <a:rPr lang="en-US" sz="700" b="1" dirty="0" smtClean="0">
                <a:solidFill>
                  <a:schemeClr val="bg1"/>
                </a:solidFill>
                <a:latin typeface="Glacial Indifference" charset="0"/>
                <a:ea typeface="Glacial Indifference" charset="0"/>
                <a:cs typeface="Glacial Indifference" charset="0"/>
              </a:rPr>
              <a:t>SOLUTION</a:t>
            </a:r>
            <a:r>
              <a:rPr lang="en-US" sz="700" dirty="0" smtClean="0">
                <a:solidFill>
                  <a:schemeClr val="bg1"/>
                </a:solidFill>
                <a:latin typeface="Glacial Indifference" charset="0"/>
                <a:ea typeface="Glacial Indifference" charset="0"/>
                <a:cs typeface="Glacial Indifference" charset="0"/>
              </a:rPr>
              <a:t> | BUSINESS</a:t>
            </a:r>
            <a:endParaRPr lang="en-US" sz="700" dirty="0">
              <a:solidFill>
                <a:schemeClr val="bg1"/>
              </a:solidFill>
              <a:latin typeface="Glacial Indifference" charset="0"/>
              <a:ea typeface="Glacial Indifference" charset="0"/>
              <a:cs typeface="Glacial Indifference" charset="0"/>
            </a:endParaRPr>
          </a:p>
        </p:txBody>
      </p:sp>
      <p:pic>
        <p:nvPicPr>
          <p:cNvPr id="38" name="Picture 3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9895" y="138733"/>
            <a:ext cx="883015" cy="98845"/>
          </a:xfrm>
          <a:prstGeom prst="rect">
            <a:avLst/>
          </a:prstGeom>
        </p:spPr>
      </p:pic>
    </p:spTree>
    <p:extLst>
      <p:ext uri="{BB962C8B-B14F-4D97-AF65-F5344CB8AC3E}">
        <p14:creationId xmlns:p14="http://schemas.microsoft.com/office/powerpoint/2010/main" val="18107309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46" name="Picture 45"/>
          <p:cNvPicPr>
            <a:picLocks noChangeAspect="1"/>
          </p:cNvPicPr>
          <p:nvPr/>
        </p:nvPicPr>
        <p:blipFill rotWithShape="1">
          <a:blip r:embed="rId5"/>
          <a:srcRect t="10710" r="642" b="6073"/>
          <a:stretch/>
        </p:blipFill>
        <p:spPr>
          <a:xfrm flipH="1">
            <a:off x="0" y="0"/>
            <a:ext cx="9159498" cy="5143500"/>
          </a:xfrm>
          <a:prstGeom prst="rect">
            <a:avLst/>
          </a:prstGeom>
        </p:spPr>
      </p:pic>
      <p:sp>
        <p:nvSpPr>
          <p:cNvPr id="44" name="Oval 43"/>
          <p:cNvSpPr/>
          <p:nvPr/>
        </p:nvSpPr>
        <p:spPr>
          <a:xfrm>
            <a:off x="3508789" y="2087545"/>
            <a:ext cx="2154352" cy="2151031"/>
          </a:xfrm>
          <a:prstGeom prst="ellipse">
            <a:avLst/>
          </a:prstGeom>
          <a:solidFill>
            <a:srgbClr val="444445">
              <a:alpha val="70000"/>
            </a:srgb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3270971" y="1849859"/>
            <a:ext cx="2602626" cy="2598614"/>
          </a:xfrm>
          <a:prstGeom prst="ellipse">
            <a:avLst/>
          </a:prstGeom>
          <a:noFill/>
          <a:ln w="76200">
            <a:solidFill>
              <a:srgbClr val="444445">
                <a:alpha val="7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p:cNvGrpSpPr/>
          <p:nvPr/>
        </p:nvGrpSpPr>
        <p:grpSpPr>
          <a:xfrm>
            <a:off x="1301095" y="1593502"/>
            <a:ext cx="6522444" cy="3085138"/>
            <a:chOff x="538268" y="2115599"/>
            <a:chExt cx="9588395" cy="4535343"/>
          </a:xfrm>
        </p:grpSpPr>
        <p:sp>
          <p:nvSpPr>
            <p:cNvPr id="15" name="Rectangle 14"/>
            <p:cNvSpPr/>
            <p:nvPr/>
          </p:nvSpPr>
          <p:spPr bwMode="ltGray">
            <a:xfrm>
              <a:off x="538268" y="5977640"/>
              <a:ext cx="3664227" cy="673302"/>
            </a:xfrm>
            <a:prstGeom prst="rect">
              <a:avLst/>
            </a:prstGeom>
            <a:solidFill>
              <a:srgbClr val="B5B5B6">
                <a:alpha val="70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48978" tIns="48978" rIns="48978" bIns="48978" rtlCol="0" anchor="ctr" anchorCtr="0"/>
            <a:lstStyle/>
            <a:p>
              <a:pPr defTabSz="693004">
                <a:buClrTx/>
              </a:pPr>
              <a:r>
                <a:rPr lang="en-GB" sz="1100" b="1" kern="1200" dirty="0">
                  <a:solidFill>
                    <a:srgbClr val="FFFFFF"/>
                  </a:solidFill>
                  <a:latin typeface="Glacial Indifference" charset="0"/>
                  <a:ea typeface="Glacial Indifference" charset="0"/>
                  <a:cs typeface="Glacial Indifference" charset="0"/>
                </a:rPr>
                <a:t>Mobile-based solution that </a:t>
              </a:r>
            </a:p>
            <a:p>
              <a:pPr defTabSz="693004">
                <a:buClrTx/>
              </a:pPr>
              <a:r>
                <a:rPr lang="en-GB" sz="1100" b="1" kern="1200" dirty="0">
                  <a:solidFill>
                    <a:srgbClr val="FFFFFF"/>
                  </a:solidFill>
                  <a:latin typeface="Glacial Indifference" charset="0"/>
                  <a:ea typeface="Glacial Indifference" charset="0"/>
                  <a:cs typeface="Glacial Indifference" charset="0"/>
                </a:rPr>
                <a:t>enables a frictionless </a:t>
              </a:r>
              <a:r>
                <a:rPr lang="en-GB" sz="1100" b="1" kern="1200" dirty="0" smtClean="0">
                  <a:solidFill>
                    <a:srgbClr val="FFFFFF"/>
                  </a:solidFill>
                  <a:latin typeface="Glacial Indifference" charset="0"/>
                  <a:ea typeface="Glacial Indifference" charset="0"/>
                  <a:cs typeface="Glacial Indifference" charset="0"/>
                </a:rPr>
                <a:t>experience</a:t>
              </a:r>
              <a:endParaRPr lang="en-GB" sz="1100" b="1" kern="1200" dirty="0">
                <a:solidFill>
                  <a:srgbClr val="FFFFFF"/>
                </a:solidFill>
                <a:latin typeface="Glacial Indifference" charset="0"/>
                <a:ea typeface="Glacial Indifference" charset="0"/>
                <a:cs typeface="Glacial Indifference" charset="0"/>
              </a:endParaRPr>
            </a:p>
          </p:txBody>
        </p:sp>
        <p:sp>
          <p:nvSpPr>
            <p:cNvPr id="17" name="Rectangle 16"/>
            <p:cNvSpPr/>
            <p:nvPr/>
          </p:nvSpPr>
          <p:spPr bwMode="ltGray">
            <a:xfrm>
              <a:off x="538268" y="5075491"/>
              <a:ext cx="2895838" cy="673302"/>
            </a:xfrm>
            <a:prstGeom prst="rect">
              <a:avLst/>
            </a:prstGeom>
            <a:solidFill>
              <a:srgbClr val="B5B5B6">
                <a:alpha val="70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48978" tIns="48978" rIns="48978" bIns="48978" rtlCol="0" anchor="ctr" anchorCtr="0"/>
            <a:lstStyle/>
            <a:p>
              <a:pPr defTabSz="693004">
                <a:buClrTx/>
              </a:pPr>
              <a:r>
                <a:rPr lang="en-US" sz="1100" b="1" dirty="0" smtClean="0">
                  <a:solidFill>
                    <a:schemeClr val="bg1"/>
                  </a:solidFill>
                  <a:latin typeface="Glacial Indifference" charset="0"/>
                  <a:ea typeface="Glacial Indifference" charset="0"/>
                  <a:cs typeface="Glacial Indifference" charset="0"/>
                  <a:sym typeface="Montserrat"/>
                </a:rPr>
                <a:t>Try before you buy</a:t>
              </a:r>
              <a:endParaRPr lang="en-US" sz="1100" b="1" dirty="0">
                <a:solidFill>
                  <a:schemeClr val="bg1"/>
                </a:solidFill>
                <a:latin typeface="Glacial Indifference" charset="0"/>
                <a:ea typeface="Glacial Indifference" charset="0"/>
                <a:cs typeface="Glacial Indifference" charset="0"/>
                <a:sym typeface="Montserrat"/>
              </a:endParaRPr>
            </a:p>
          </p:txBody>
        </p:sp>
        <p:sp>
          <p:nvSpPr>
            <p:cNvPr id="21" name="Rectangle 20"/>
            <p:cNvSpPr/>
            <p:nvPr/>
          </p:nvSpPr>
          <p:spPr bwMode="ltGray">
            <a:xfrm>
              <a:off x="538268" y="4078300"/>
              <a:ext cx="2895838" cy="673302"/>
            </a:xfrm>
            <a:prstGeom prst="rect">
              <a:avLst/>
            </a:prstGeom>
            <a:solidFill>
              <a:srgbClr val="B5B5B6">
                <a:alpha val="70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48978" tIns="48978" rIns="48978" bIns="48978" rtlCol="0" anchor="t" anchorCtr="0"/>
            <a:lstStyle/>
            <a:p>
              <a:pPr defTabSz="693004">
                <a:buClrTx/>
              </a:pPr>
              <a:r>
                <a:rPr lang="en" sz="1100" b="1" dirty="0">
                  <a:solidFill>
                    <a:schemeClr val="bg1"/>
                  </a:solidFill>
                  <a:latin typeface="Glacial Indifference" charset="0"/>
                  <a:ea typeface="Glacial Indifference" charset="0"/>
                  <a:cs typeface="Glacial Indifference" charset="0"/>
                  <a:sym typeface="Montserrat"/>
                </a:rPr>
                <a:t>No long-term </a:t>
              </a:r>
              <a:endParaRPr lang="en-US" sz="1100" b="1" dirty="0" smtClean="0">
                <a:solidFill>
                  <a:schemeClr val="bg1"/>
                </a:solidFill>
                <a:latin typeface="Glacial Indifference" charset="0"/>
                <a:ea typeface="Glacial Indifference" charset="0"/>
                <a:cs typeface="Glacial Indifference" charset="0"/>
                <a:sym typeface="Montserrat"/>
              </a:endParaRPr>
            </a:p>
            <a:p>
              <a:pPr defTabSz="693004">
                <a:buClrTx/>
              </a:pPr>
              <a:r>
                <a:rPr lang="en" sz="1100" b="1" dirty="0" smtClean="0">
                  <a:solidFill>
                    <a:schemeClr val="bg1"/>
                  </a:solidFill>
                  <a:latin typeface="Glacial Indifference" charset="0"/>
                  <a:ea typeface="Glacial Indifference" charset="0"/>
                  <a:cs typeface="Glacial Indifference" charset="0"/>
                  <a:sym typeface="Montserrat"/>
                </a:rPr>
                <a:t>commitments</a:t>
              </a:r>
              <a:endParaRPr lang="en-US" sz="1100" b="1" dirty="0">
                <a:solidFill>
                  <a:schemeClr val="bg1"/>
                </a:solidFill>
                <a:latin typeface="Glacial Indifference" charset="0"/>
                <a:ea typeface="Glacial Indifference" charset="0"/>
                <a:cs typeface="Glacial Indifference" charset="0"/>
                <a:sym typeface="Montserrat"/>
              </a:endParaRPr>
            </a:p>
            <a:p>
              <a:pPr defTabSz="693004">
                <a:buClrTx/>
              </a:pPr>
              <a:endParaRPr lang="en-GB" sz="1050" b="1" i="1" kern="1200" dirty="0" err="1">
                <a:solidFill>
                  <a:srgbClr val="FFFFFF"/>
                </a:solidFill>
                <a:latin typeface="Glacial Indifference" charset="0"/>
                <a:ea typeface="Glacial Indifference" charset="0"/>
                <a:cs typeface="Glacial Indifference" charset="0"/>
              </a:endParaRPr>
            </a:p>
          </p:txBody>
        </p:sp>
        <p:sp>
          <p:nvSpPr>
            <p:cNvPr id="22" name="Rectangle 21"/>
            <p:cNvSpPr/>
            <p:nvPr/>
          </p:nvSpPr>
          <p:spPr bwMode="ltGray">
            <a:xfrm>
              <a:off x="538268" y="3049429"/>
              <a:ext cx="2895838" cy="673302"/>
            </a:xfrm>
            <a:prstGeom prst="rect">
              <a:avLst/>
            </a:prstGeom>
            <a:solidFill>
              <a:srgbClr val="B5B5B6">
                <a:alpha val="70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48978" tIns="48978" rIns="48978" bIns="48978" rtlCol="0" anchor="t" anchorCtr="0"/>
            <a:lstStyle/>
            <a:p>
              <a:pPr defTabSz="693004">
                <a:buClrTx/>
              </a:pPr>
              <a:r>
                <a:rPr lang="en-US" sz="1100" b="1" dirty="0">
                  <a:solidFill>
                    <a:schemeClr val="bg1"/>
                  </a:solidFill>
                  <a:latin typeface="Glacial Indifference" charset="0"/>
                  <a:ea typeface="Glacial Indifference" charset="0"/>
                  <a:cs typeface="Glacial Indifference" charset="0"/>
                  <a:sym typeface="Montserrat"/>
                </a:rPr>
                <a:t>Pay only for what </a:t>
              </a:r>
              <a:endParaRPr lang="en-US" sz="1100" b="1" dirty="0" smtClean="0">
                <a:solidFill>
                  <a:schemeClr val="bg1"/>
                </a:solidFill>
                <a:latin typeface="Glacial Indifference" charset="0"/>
                <a:ea typeface="Glacial Indifference" charset="0"/>
                <a:cs typeface="Glacial Indifference" charset="0"/>
                <a:sym typeface="Montserrat"/>
              </a:endParaRPr>
            </a:p>
            <a:p>
              <a:pPr defTabSz="693004">
                <a:buClrTx/>
              </a:pPr>
              <a:r>
                <a:rPr lang="en-US" sz="1100" b="1" dirty="0">
                  <a:solidFill>
                    <a:schemeClr val="bg1"/>
                  </a:solidFill>
                  <a:latin typeface="Glacial Indifference" charset="0"/>
                  <a:ea typeface="Glacial Indifference" charset="0"/>
                  <a:cs typeface="Glacial Indifference" charset="0"/>
                  <a:sym typeface="Montserrat"/>
                </a:rPr>
                <a:t>y</a:t>
              </a:r>
              <a:r>
                <a:rPr lang="en-US" sz="1100" b="1" dirty="0" smtClean="0">
                  <a:solidFill>
                    <a:schemeClr val="bg1"/>
                  </a:solidFill>
                  <a:latin typeface="Glacial Indifference" charset="0"/>
                  <a:ea typeface="Glacial Indifference" charset="0"/>
                  <a:cs typeface="Glacial Indifference" charset="0"/>
                  <a:sym typeface="Montserrat"/>
                </a:rPr>
                <a:t>ou use</a:t>
              </a:r>
              <a:endParaRPr lang="en-US" sz="1100" b="1" dirty="0">
                <a:solidFill>
                  <a:schemeClr val="bg1"/>
                </a:solidFill>
                <a:latin typeface="Glacial Indifference" charset="0"/>
                <a:ea typeface="Glacial Indifference" charset="0"/>
                <a:cs typeface="Glacial Indifference" charset="0"/>
                <a:sym typeface="Montserrat"/>
              </a:endParaRPr>
            </a:p>
          </p:txBody>
        </p:sp>
        <p:sp>
          <p:nvSpPr>
            <p:cNvPr id="23" name="Rectangle 22"/>
            <p:cNvSpPr/>
            <p:nvPr/>
          </p:nvSpPr>
          <p:spPr bwMode="ltGray">
            <a:xfrm>
              <a:off x="538268" y="2115599"/>
              <a:ext cx="3586137" cy="673302"/>
            </a:xfrm>
            <a:prstGeom prst="rect">
              <a:avLst/>
            </a:prstGeom>
            <a:solidFill>
              <a:srgbClr val="B5B5B6">
                <a:alpha val="70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48978" tIns="48978" rIns="48978" bIns="48978" rtlCol="0" anchor="t" anchorCtr="0"/>
            <a:lstStyle/>
            <a:p>
              <a:pPr defTabSz="693004">
                <a:buClrTx/>
              </a:pPr>
              <a:r>
                <a:rPr lang="en-US" sz="1100" b="1" dirty="0">
                  <a:solidFill>
                    <a:schemeClr val="bg1"/>
                  </a:solidFill>
                  <a:latin typeface="Glacial Indifference" charset="0"/>
                  <a:ea typeface="Glacial Indifference" charset="0"/>
                  <a:cs typeface="Glacial Indifference" charset="0"/>
                  <a:sym typeface="Montserrat"/>
                </a:rPr>
                <a:t>Access to a nation-wide </a:t>
              </a:r>
              <a:endParaRPr lang="en-US" sz="1100" b="1" dirty="0" smtClean="0">
                <a:solidFill>
                  <a:schemeClr val="bg1"/>
                </a:solidFill>
                <a:latin typeface="Glacial Indifference" charset="0"/>
                <a:ea typeface="Glacial Indifference" charset="0"/>
                <a:cs typeface="Glacial Indifference" charset="0"/>
                <a:sym typeface="Montserrat"/>
              </a:endParaRPr>
            </a:p>
            <a:p>
              <a:pPr defTabSz="693004">
                <a:buClrTx/>
              </a:pPr>
              <a:r>
                <a:rPr lang="en-US" sz="1100" b="1" dirty="0" smtClean="0">
                  <a:solidFill>
                    <a:schemeClr val="bg1"/>
                  </a:solidFill>
                  <a:latin typeface="Glacial Indifference" charset="0"/>
                  <a:ea typeface="Glacial Indifference" charset="0"/>
                  <a:cs typeface="Glacial Indifference" charset="0"/>
                  <a:sym typeface="Montserrat"/>
                </a:rPr>
                <a:t>network </a:t>
              </a:r>
              <a:r>
                <a:rPr lang="en-US" sz="1100" b="1" dirty="0">
                  <a:solidFill>
                    <a:schemeClr val="bg1"/>
                  </a:solidFill>
                  <a:latin typeface="Glacial Indifference" charset="0"/>
                  <a:ea typeface="Glacial Indifference" charset="0"/>
                  <a:cs typeface="Glacial Indifference" charset="0"/>
                  <a:sym typeface="Montserrat"/>
                </a:rPr>
                <a:t>of facilities</a:t>
              </a:r>
            </a:p>
            <a:p>
              <a:pPr defTabSz="693004">
                <a:buClrTx/>
              </a:pPr>
              <a:endParaRPr lang="en-US" sz="1100" b="1" dirty="0">
                <a:solidFill>
                  <a:schemeClr val="bg1"/>
                </a:solidFill>
                <a:latin typeface="Glacial Indifference" charset="0"/>
                <a:ea typeface="Glacial Indifference" charset="0"/>
                <a:cs typeface="Glacial Indifference" charset="0"/>
                <a:sym typeface="Montserrat"/>
              </a:endParaRPr>
            </a:p>
          </p:txBody>
        </p:sp>
        <p:sp>
          <p:nvSpPr>
            <p:cNvPr id="24" name="Rectangle 23"/>
            <p:cNvSpPr/>
            <p:nvPr/>
          </p:nvSpPr>
          <p:spPr bwMode="ltGray">
            <a:xfrm>
              <a:off x="6462436" y="5977640"/>
              <a:ext cx="3664227" cy="673302"/>
            </a:xfrm>
            <a:prstGeom prst="rect">
              <a:avLst/>
            </a:prstGeom>
            <a:solidFill>
              <a:srgbClr val="00B4D2">
                <a:alpha val="70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48978" tIns="48978" rIns="48978" bIns="48978" rtlCol="0" anchor="t" anchorCtr="0"/>
            <a:lstStyle/>
            <a:p>
              <a:pPr algn="r" defTabSz="693004">
                <a:buClrTx/>
              </a:pPr>
              <a:r>
                <a:rPr lang="en-US" sz="1100" b="1" dirty="0">
                  <a:solidFill>
                    <a:schemeClr val="bg1"/>
                  </a:solidFill>
                  <a:latin typeface="Glacial Indifference" charset="0"/>
                  <a:ea typeface="Glacial Indifference" charset="0"/>
                  <a:cs typeface="Glacial Indifference" charset="0"/>
                  <a:sym typeface="Montserrat"/>
                </a:rPr>
                <a:t>Organic cross promotion and marketing</a:t>
              </a:r>
            </a:p>
            <a:p>
              <a:pPr algn="r" defTabSz="693004">
                <a:buClrTx/>
              </a:pPr>
              <a:endParaRPr lang="en-US" sz="1100" b="1" dirty="0">
                <a:solidFill>
                  <a:schemeClr val="bg1"/>
                </a:solidFill>
                <a:latin typeface="Glacial Indifference" charset="0"/>
                <a:ea typeface="Glacial Indifference" charset="0"/>
                <a:cs typeface="Glacial Indifference" charset="0"/>
                <a:sym typeface="Montserrat"/>
              </a:endParaRPr>
            </a:p>
          </p:txBody>
        </p:sp>
        <p:sp>
          <p:nvSpPr>
            <p:cNvPr id="25" name="Rectangle 24"/>
            <p:cNvSpPr/>
            <p:nvPr/>
          </p:nvSpPr>
          <p:spPr bwMode="ltGray">
            <a:xfrm>
              <a:off x="7230825" y="5075491"/>
              <a:ext cx="2895838" cy="673302"/>
            </a:xfrm>
            <a:prstGeom prst="rect">
              <a:avLst/>
            </a:prstGeom>
            <a:solidFill>
              <a:srgbClr val="00B4D2">
                <a:alpha val="70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48978" tIns="48978" rIns="48978" bIns="48978" rtlCol="0" anchor="ctr" anchorCtr="0"/>
            <a:lstStyle/>
            <a:p>
              <a:pPr algn="r" defTabSz="693004">
                <a:buClrTx/>
              </a:pPr>
              <a:r>
                <a:rPr lang="en-US" sz="1100" b="1" dirty="0">
                  <a:solidFill>
                    <a:schemeClr val="bg1"/>
                  </a:solidFill>
                  <a:latin typeface="Glacial Indifference" charset="0"/>
                  <a:ea typeface="Glacial Indifference" charset="0"/>
                  <a:cs typeface="Glacial Indifference" charset="0"/>
                  <a:sym typeface="Montserrat"/>
                </a:rPr>
                <a:t>Increased foot traffic</a:t>
              </a:r>
            </a:p>
          </p:txBody>
        </p:sp>
        <p:sp>
          <p:nvSpPr>
            <p:cNvPr id="26" name="Rectangle 25"/>
            <p:cNvSpPr/>
            <p:nvPr/>
          </p:nvSpPr>
          <p:spPr bwMode="ltGray">
            <a:xfrm>
              <a:off x="7230825" y="4078300"/>
              <a:ext cx="2895838" cy="673302"/>
            </a:xfrm>
            <a:prstGeom prst="rect">
              <a:avLst/>
            </a:prstGeom>
            <a:solidFill>
              <a:srgbClr val="00B4D2">
                <a:alpha val="70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48978" tIns="48978" rIns="48978" bIns="48978" rtlCol="0" anchor="ctr" anchorCtr="0"/>
            <a:lstStyle/>
            <a:p>
              <a:pPr algn="r" defTabSz="693004">
                <a:buClrTx/>
              </a:pPr>
              <a:r>
                <a:rPr lang="en-US" sz="1100" b="1" dirty="0">
                  <a:solidFill>
                    <a:schemeClr val="bg1"/>
                  </a:solidFill>
                  <a:latin typeface="Glacial Indifference" charset="0"/>
                  <a:ea typeface="Glacial Indifference" charset="0"/>
                  <a:cs typeface="Glacial Indifference" charset="0"/>
                  <a:sym typeface="Montserrat"/>
                </a:rPr>
                <a:t>Membership upticks</a:t>
              </a:r>
            </a:p>
          </p:txBody>
        </p:sp>
        <p:sp>
          <p:nvSpPr>
            <p:cNvPr id="27" name="Rectangle 26"/>
            <p:cNvSpPr/>
            <p:nvPr/>
          </p:nvSpPr>
          <p:spPr bwMode="ltGray">
            <a:xfrm>
              <a:off x="7230825" y="3049428"/>
              <a:ext cx="2895838" cy="673301"/>
            </a:xfrm>
            <a:prstGeom prst="rect">
              <a:avLst/>
            </a:prstGeom>
            <a:solidFill>
              <a:srgbClr val="00B4D2">
                <a:alpha val="70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48978" tIns="48978" rIns="48978" bIns="48978" rtlCol="0" anchor="t" anchorCtr="0"/>
            <a:lstStyle/>
            <a:p>
              <a:pPr algn="r" defTabSz="693004">
                <a:buClrTx/>
              </a:pPr>
              <a:r>
                <a:rPr lang="en-US" sz="1100" b="1" dirty="0">
                  <a:solidFill>
                    <a:schemeClr val="bg1"/>
                  </a:solidFill>
                  <a:latin typeface="Glacial Indifference" charset="0"/>
                  <a:ea typeface="Glacial Indifference" charset="0"/>
                  <a:cs typeface="Glacial Indifference" charset="0"/>
                  <a:sym typeface="Montserrat"/>
                </a:rPr>
                <a:t>New prospective </a:t>
              </a:r>
              <a:r>
                <a:rPr lang="en-US" sz="1100" b="1" dirty="0" err="1">
                  <a:solidFill>
                    <a:schemeClr val="bg1"/>
                  </a:solidFill>
                  <a:latin typeface="Glacial Indifference" charset="0"/>
                  <a:ea typeface="Glacial Indifference" charset="0"/>
                  <a:cs typeface="Glacial Indifference" charset="0"/>
                  <a:sym typeface="Montserrat"/>
                </a:rPr>
                <a:t>touchpoints</a:t>
              </a:r>
              <a:endParaRPr lang="en-US" sz="1100" b="1" dirty="0">
                <a:solidFill>
                  <a:schemeClr val="bg1"/>
                </a:solidFill>
                <a:latin typeface="Glacial Indifference" charset="0"/>
                <a:ea typeface="Glacial Indifference" charset="0"/>
                <a:cs typeface="Glacial Indifference" charset="0"/>
                <a:sym typeface="Montserrat"/>
              </a:endParaRPr>
            </a:p>
            <a:p>
              <a:pPr algn="r" defTabSz="693004">
                <a:buClrTx/>
              </a:pPr>
              <a:endParaRPr lang="en-US" sz="1100" b="1" dirty="0">
                <a:solidFill>
                  <a:schemeClr val="bg1"/>
                </a:solidFill>
                <a:latin typeface="Glacial Indifference" charset="0"/>
                <a:ea typeface="Glacial Indifference" charset="0"/>
                <a:cs typeface="Glacial Indifference" charset="0"/>
                <a:sym typeface="Montserrat"/>
              </a:endParaRPr>
            </a:p>
          </p:txBody>
        </p:sp>
        <p:sp>
          <p:nvSpPr>
            <p:cNvPr id="28" name="Rectangle 27"/>
            <p:cNvSpPr/>
            <p:nvPr/>
          </p:nvSpPr>
          <p:spPr bwMode="ltGray">
            <a:xfrm>
              <a:off x="6540526" y="2115599"/>
              <a:ext cx="3586137" cy="673302"/>
            </a:xfrm>
            <a:prstGeom prst="rect">
              <a:avLst/>
            </a:prstGeom>
            <a:solidFill>
              <a:srgbClr val="00B4D2">
                <a:alpha val="70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48978" tIns="48978" rIns="48978" bIns="48978" rtlCol="0" anchor="ctr" anchorCtr="0"/>
            <a:lstStyle/>
            <a:p>
              <a:pPr algn="r" defTabSz="693004">
                <a:buClrTx/>
              </a:pPr>
              <a:r>
                <a:rPr lang="en-US" sz="1100" b="1" dirty="0">
                  <a:solidFill>
                    <a:schemeClr val="bg1"/>
                  </a:solidFill>
                  <a:latin typeface="Glacial Indifference" charset="0"/>
                  <a:ea typeface="Glacial Indifference" charset="0"/>
                  <a:cs typeface="Glacial Indifference" charset="0"/>
                  <a:sym typeface="Montserrat"/>
                </a:rPr>
                <a:t>Increased revenue (via rev share</a:t>
              </a:r>
              <a:r>
                <a:rPr lang="en-US" sz="1100" b="1" dirty="0" smtClean="0">
                  <a:solidFill>
                    <a:schemeClr val="bg1"/>
                  </a:solidFill>
                  <a:latin typeface="Glacial Indifference" charset="0"/>
                  <a:ea typeface="Glacial Indifference" charset="0"/>
                  <a:cs typeface="Glacial Indifference" charset="0"/>
                  <a:sym typeface="Montserrat"/>
                </a:rPr>
                <a:t>)</a:t>
              </a:r>
              <a:endParaRPr lang="en-US" sz="1100" b="1" dirty="0">
                <a:solidFill>
                  <a:schemeClr val="bg1"/>
                </a:solidFill>
                <a:latin typeface="Glacial Indifference" charset="0"/>
                <a:ea typeface="Glacial Indifference" charset="0"/>
                <a:cs typeface="Glacial Indifference" charset="0"/>
                <a:sym typeface="Montserrat"/>
              </a:endParaRPr>
            </a:p>
          </p:txBody>
        </p:sp>
      </p:grpSp>
      <p:graphicFrame>
        <p:nvGraphicFramePr>
          <p:cNvPr id="3" name="Object 2"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211"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103" name="Shape 103"/>
          <p:cNvSpPr txBox="1">
            <a:spLocks noGrp="1"/>
          </p:cNvSpPr>
          <p:nvPr>
            <p:ph type="sldNum" idx="12"/>
          </p:nvPr>
        </p:nvSpPr>
        <p:spPr>
          <a:xfrm>
            <a:off x="8686800" y="4800600"/>
            <a:ext cx="365760" cy="23774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bg1"/>
                </a:solidFill>
                <a:latin typeface="Montserrat" charset="0"/>
                <a:ea typeface="Montserrat" charset="0"/>
                <a:cs typeface="Montserrat" charset="0"/>
              </a:rPr>
              <a:t>8</a:t>
            </a:fld>
            <a:endParaRPr dirty="0">
              <a:solidFill>
                <a:schemeClr val="bg1"/>
              </a:solidFill>
              <a:latin typeface="Montserrat" charset="0"/>
              <a:ea typeface="Montserrat" charset="0"/>
              <a:cs typeface="Montserrat" charset="0"/>
            </a:endParaRPr>
          </a:p>
        </p:txBody>
      </p:sp>
      <p:grpSp>
        <p:nvGrpSpPr>
          <p:cNvPr id="5" name="Group 4"/>
          <p:cNvGrpSpPr/>
          <p:nvPr/>
        </p:nvGrpSpPr>
        <p:grpSpPr>
          <a:xfrm>
            <a:off x="2789343" y="1574280"/>
            <a:ext cx="1329914" cy="3149584"/>
            <a:chOff x="2789343" y="1419902"/>
            <a:chExt cx="1329914" cy="3149584"/>
          </a:xfrm>
        </p:grpSpPr>
        <p:sp>
          <p:nvSpPr>
            <p:cNvPr id="4" name="Oval 3"/>
            <p:cNvSpPr/>
            <p:nvPr/>
          </p:nvSpPr>
          <p:spPr>
            <a:xfrm>
              <a:off x="3527586" y="3978727"/>
              <a:ext cx="591671" cy="590759"/>
            </a:xfrm>
            <a:prstGeom prst="ellipse">
              <a:avLst/>
            </a:prstGeom>
            <a:solidFill>
              <a:schemeClr val="bg1"/>
            </a:solidFill>
            <a:ln>
              <a:solidFill>
                <a:srgbClr val="B5B5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2989321" y="3439459"/>
              <a:ext cx="591671" cy="590759"/>
            </a:xfrm>
            <a:prstGeom prst="ellipse">
              <a:avLst/>
            </a:prstGeom>
            <a:solidFill>
              <a:schemeClr val="bg1"/>
            </a:solidFill>
            <a:ln>
              <a:solidFill>
                <a:srgbClr val="B5B5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2789343" y="2711948"/>
              <a:ext cx="591671" cy="590759"/>
            </a:xfrm>
            <a:prstGeom prst="ellipse">
              <a:avLst/>
            </a:prstGeom>
            <a:solidFill>
              <a:schemeClr val="bg1"/>
            </a:solidFill>
            <a:ln>
              <a:solidFill>
                <a:srgbClr val="B5B5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2989321" y="1971324"/>
              <a:ext cx="591671" cy="590759"/>
            </a:xfrm>
            <a:prstGeom prst="ellipse">
              <a:avLst/>
            </a:prstGeom>
            <a:solidFill>
              <a:schemeClr val="bg1"/>
            </a:solidFill>
            <a:ln>
              <a:solidFill>
                <a:srgbClr val="B5B5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497826" y="1419902"/>
              <a:ext cx="591671" cy="590759"/>
            </a:xfrm>
            <a:prstGeom prst="ellipse">
              <a:avLst/>
            </a:prstGeom>
            <a:solidFill>
              <a:schemeClr val="bg1"/>
            </a:solidFill>
            <a:ln>
              <a:solidFill>
                <a:srgbClr val="B5B5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p:cNvGrpSpPr/>
          <p:nvPr/>
        </p:nvGrpSpPr>
        <p:grpSpPr>
          <a:xfrm flipH="1">
            <a:off x="4992266" y="1581062"/>
            <a:ext cx="1343025" cy="3138485"/>
            <a:chOff x="2798799" y="1431001"/>
            <a:chExt cx="1343025" cy="3138485"/>
          </a:xfrm>
        </p:grpSpPr>
        <p:sp>
          <p:nvSpPr>
            <p:cNvPr id="37" name="Oval 36"/>
            <p:cNvSpPr/>
            <p:nvPr/>
          </p:nvSpPr>
          <p:spPr>
            <a:xfrm>
              <a:off x="3527586" y="3978727"/>
              <a:ext cx="591671" cy="590759"/>
            </a:xfrm>
            <a:prstGeom prst="ellipse">
              <a:avLst/>
            </a:prstGeom>
            <a:solidFill>
              <a:schemeClr val="bg1"/>
            </a:solidFill>
            <a:ln>
              <a:solidFill>
                <a:srgbClr val="00B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2989321" y="3439459"/>
              <a:ext cx="591671" cy="590759"/>
            </a:xfrm>
            <a:prstGeom prst="ellipse">
              <a:avLst/>
            </a:prstGeom>
            <a:solidFill>
              <a:schemeClr val="bg1"/>
            </a:solidFill>
            <a:ln>
              <a:solidFill>
                <a:srgbClr val="00B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2798799" y="2690241"/>
              <a:ext cx="591671" cy="590759"/>
            </a:xfrm>
            <a:prstGeom prst="ellipse">
              <a:avLst/>
            </a:prstGeom>
            <a:solidFill>
              <a:schemeClr val="bg1"/>
            </a:solidFill>
            <a:ln>
              <a:solidFill>
                <a:srgbClr val="00B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2989321" y="1971324"/>
              <a:ext cx="591671" cy="590759"/>
            </a:xfrm>
            <a:prstGeom prst="ellipse">
              <a:avLst/>
            </a:prstGeom>
            <a:solidFill>
              <a:schemeClr val="bg1"/>
            </a:solidFill>
            <a:ln>
              <a:solidFill>
                <a:srgbClr val="00B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3550153" y="1431001"/>
              <a:ext cx="591671" cy="590759"/>
            </a:xfrm>
            <a:prstGeom prst="ellipse">
              <a:avLst/>
            </a:prstGeom>
            <a:solidFill>
              <a:schemeClr val="bg1"/>
            </a:solidFill>
            <a:ln>
              <a:solidFill>
                <a:srgbClr val="00B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Shape 416"/>
          <p:cNvSpPr txBox="1"/>
          <p:nvPr/>
        </p:nvSpPr>
        <p:spPr>
          <a:xfrm>
            <a:off x="466344" y="410724"/>
            <a:ext cx="7871012" cy="569662"/>
          </a:xfrm>
          <a:prstGeom prst="rect">
            <a:avLst/>
          </a:prstGeom>
          <a:noFill/>
          <a:ln>
            <a:noFill/>
          </a:ln>
        </p:spPr>
        <p:txBody>
          <a:bodyPr spcFirstLastPara="1" wrap="square" lIns="91425" tIns="45720" rIns="91425" bIns="45720" anchor="t" anchorCtr="0">
            <a:noAutofit/>
          </a:bodyPr>
          <a:lstStyle/>
          <a:p>
            <a:pPr lvl="0"/>
            <a:r>
              <a:rPr lang="en-US" sz="2400" b="1" dirty="0" smtClean="0">
                <a:solidFill>
                  <a:schemeClr val="bg1"/>
                </a:solidFill>
                <a:latin typeface="Glacial Indifference" charset="0"/>
                <a:ea typeface="Glacial Indifference" charset="0"/>
                <a:cs typeface="Glacial Indifference" charset="0"/>
                <a:sym typeface="Montserrat Medium"/>
              </a:rPr>
              <a:t>FLEXIT provides solutions to both</a:t>
            </a:r>
            <a:endParaRPr lang="en-US" sz="2400" b="1" dirty="0">
              <a:solidFill>
                <a:schemeClr val="bg1"/>
              </a:solidFill>
              <a:latin typeface="Glacial Indifference" charset="0"/>
              <a:ea typeface="Glacial Indifference" charset="0"/>
              <a:cs typeface="Glacial Indifference" charset="0"/>
              <a:sym typeface="Montserrat Medium"/>
            </a:endParaRPr>
          </a:p>
        </p:txBody>
      </p:sp>
      <p:sp>
        <p:nvSpPr>
          <p:cNvPr id="6" name="Rectangle 5"/>
          <p:cNvSpPr/>
          <p:nvPr/>
        </p:nvSpPr>
        <p:spPr>
          <a:xfrm>
            <a:off x="1820441" y="1141336"/>
            <a:ext cx="1396537" cy="369332"/>
          </a:xfrm>
          <a:prstGeom prst="rect">
            <a:avLst/>
          </a:prstGeom>
        </p:spPr>
        <p:txBody>
          <a:bodyPr wrap="none">
            <a:spAutoFit/>
          </a:bodyPr>
          <a:lstStyle/>
          <a:p>
            <a:pPr algn="ctr"/>
            <a:r>
              <a:rPr lang="en-US" sz="1800" b="1" dirty="0" smtClean="0">
                <a:solidFill>
                  <a:schemeClr val="bg1"/>
                </a:solidFill>
                <a:latin typeface="Glacial Indifference" charset="0"/>
                <a:ea typeface="Glacial Indifference" charset="0"/>
                <a:cs typeface="Glacial Indifference" charset="0"/>
                <a:sym typeface="Montserrat"/>
              </a:rPr>
              <a:t>Consumers</a:t>
            </a:r>
            <a:endParaRPr lang="en-US" sz="1800" dirty="0">
              <a:latin typeface="Glacial Indifference" charset="0"/>
              <a:ea typeface="Glacial Indifference" charset="0"/>
              <a:cs typeface="Glacial Indifference" charset="0"/>
            </a:endParaRPr>
          </a:p>
        </p:txBody>
      </p:sp>
      <p:sp>
        <p:nvSpPr>
          <p:cNvPr id="48" name="Rectangle 47"/>
          <p:cNvSpPr/>
          <p:nvPr/>
        </p:nvSpPr>
        <p:spPr>
          <a:xfrm>
            <a:off x="6197555" y="1141336"/>
            <a:ext cx="792205" cy="369332"/>
          </a:xfrm>
          <a:prstGeom prst="rect">
            <a:avLst/>
          </a:prstGeom>
        </p:spPr>
        <p:txBody>
          <a:bodyPr wrap="none">
            <a:spAutoFit/>
          </a:bodyPr>
          <a:lstStyle/>
          <a:p>
            <a:pPr algn="ctr"/>
            <a:r>
              <a:rPr lang="en-US" sz="1800" b="1" dirty="0" smtClean="0">
                <a:solidFill>
                  <a:schemeClr val="bg1"/>
                </a:solidFill>
                <a:latin typeface="Glacial Indifference" charset="0"/>
                <a:ea typeface="Glacial Indifference" charset="0"/>
                <a:cs typeface="Glacial Indifference" charset="0"/>
                <a:sym typeface="Montserrat"/>
              </a:rPr>
              <a:t>Gyms</a:t>
            </a:r>
            <a:endParaRPr lang="en-US" sz="1800" dirty="0">
              <a:latin typeface="Glacial Indifference" charset="0"/>
              <a:ea typeface="Glacial Indifference" charset="0"/>
              <a:cs typeface="Glacial Indifference" charset="0"/>
            </a:endParaRPr>
          </a:p>
        </p:txBody>
      </p:sp>
      <p:pic>
        <p:nvPicPr>
          <p:cNvPr id="53" name="Shape 185"/>
          <p:cNvPicPr preferRelativeResize="0"/>
          <p:nvPr/>
        </p:nvPicPr>
        <p:blipFill rotWithShape="1">
          <a:blip r:embed="rId8">
            <a:alphaModFix/>
            <a:duotone>
              <a:prstClr val="black"/>
              <a:schemeClr val="accent5">
                <a:tint val="45000"/>
                <a:satMod val="400000"/>
              </a:schemeClr>
            </a:duotone>
          </a:blip>
          <a:srcRect b="14900"/>
          <a:stretch/>
        </p:blipFill>
        <p:spPr>
          <a:xfrm>
            <a:off x="4656891" y="-2590818"/>
            <a:ext cx="1043286" cy="887793"/>
          </a:xfrm>
          <a:prstGeom prst="rect">
            <a:avLst/>
          </a:prstGeom>
          <a:noFill/>
          <a:ln>
            <a:noFill/>
          </a:ln>
        </p:spPr>
      </p:pic>
      <p:pic>
        <p:nvPicPr>
          <p:cNvPr id="54" name="Shape 188"/>
          <p:cNvPicPr preferRelativeResize="0"/>
          <p:nvPr/>
        </p:nvPicPr>
        <p:blipFill rotWithShape="1">
          <a:blip r:embed="rId9">
            <a:alphaModFix/>
            <a:duotone>
              <a:prstClr val="black"/>
              <a:schemeClr val="accent5">
                <a:tint val="45000"/>
                <a:satMod val="400000"/>
              </a:schemeClr>
            </a:duotone>
          </a:blip>
          <a:srcRect b="14900"/>
          <a:stretch/>
        </p:blipFill>
        <p:spPr>
          <a:xfrm>
            <a:off x="7585821" y="-2988085"/>
            <a:ext cx="1777886" cy="1512906"/>
          </a:xfrm>
          <a:prstGeom prst="rect">
            <a:avLst/>
          </a:prstGeom>
          <a:noFill/>
          <a:ln>
            <a:noFill/>
          </a:ln>
        </p:spPr>
      </p:pic>
      <p:pic>
        <p:nvPicPr>
          <p:cNvPr id="55" name="Shape 187"/>
          <p:cNvPicPr preferRelativeResize="0"/>
          <p:nvPr/>
        </p:nvPicPr>
        <p:blipFill rotWithShape="1">
          <a:blip r:embed="rId10">
            <a:alphaModFix/>
            <a:duotone>
              <a:prstClr val="black"/>
              <a:schemeClr val="accent5">
                <a:tint val="45000"/>
                <a:satMod val="400000"/>
              </a:schemeClr>
            </a:duotone>
          </a:blip>
          <a:srcRect b="14900"/>
          <a:stretch/>
        </p:blipFill>
        <p:spPr>
          <a:xfrm>
            <a:off x="6144769" y="-1099017"/>
            <a:ext cx="1056688" cy="899197"/>
          </a:xfrm>
          <a:prstGeom prst="rect">
            <a:avLst/>
          </a:prstGeom>
          <a:noFill/>
          <a:ln>
            <a:noFill/>
          </a:ln>
        </p:spPr>
      </p:pic>
      <p:pic>
        <p:nvPicPr>
          <p:cNvPr id="57" name="Shape 186"/>
          <p:cNvPicPr preferRelativeResize="0"/>
          <p:nvPr/>
        </p:nvPicPr>
        <p:blipFill rotWithShape="1">
          <a:blip r:embed="rId11">
            <a:alphaModFix/>
            <a:duotone>
              <a:prstClr val="black"/>
              <a:schemeClr val="accent5">
                <a:tint val="45000"/>
                <a:satMod val="400000"/>
              </a:schemeClr>
            </a:duotone>
          </a:blip>
          <a:srcRect b="14900"/>
          <a:stretch/>
        </p:blipFill>
        <p:spPr>
          <a:xfrm>
            <a:off x="6111395" y="-4197293"/>
            <a:ext cx="1235751" cy="1051573"/>
          </a:xfrm>
          <a:prstGeom prst="rect">
            <a:avLst/>
          </a:prstGeom>
          <a:noFill/>
          <a:ln>
            <a:noFill/>
          </a:ln>
        </p:spPr>
      </p:pic>
      <p:pic>
        <p:nvPicPr>
          <p:cNvPr id="58" name="Shape 123"/>
          <p:cNvPicPr preferRelativeResize="0"/>
          <p:nvPr/>
        </p:nvPicPr>
        <p:blipFill rotWithShape="1">
          <a:blip r:embed="rId12">
            <a:alphaModFix/>
            <a:duotone>
              <a:prstClr val="black"/>
              <a:schemeClr val="accent5">
                <a:tint val="45000"/>
                <a:satMod val="400000"/>
              </a:schemeClr>
            </a:duotone>
          </a:blip>
          <a:srcRect b="14900"/>
          <a:stretch/>
        </p:blipFill>
        <p:spPr>
          <a:xfrm>
            <a:off x="-1594282" y="-1391591"/>
            <a:ext cx="1139098" cy="969325"/>
          </a:xfrm>
          <a:prstGeom prst="rect">
            <a:avLst/>
          </a:prstGeom>
          <a:noFill/>
          <a:ln>
            <a:noFill/>
          </a:ln>
        </p:spPr>
      </p:pic>
      <p:pic>
        <p:nvPicPr>
          <p:cNvPr id="59" name="Shape 124"/>
          <p:cNvPicPr preferRelativeResize="0"/>
          <p:nvPr/>
        </p:nvPicPr>
        <p:blipFill rotWithShape="1">
          <a:blip r:embed="rId13">
            <a:duotone>
              <a:schemeClr val="accent5">
                <a:shade val="45000"/>
                <a:satMod val="135000"/>
              </a:schemeClr>
              <a:prstClr val="white"/>
            </a:duotone>
            <a:lum bright="50000"/>
            <a:alphaModFix/>
          </a:blip>
          <a:srcRect b="14900"/>
          <a:stretch/>
        </p:blipFill>
        <p:spPr>
          <a:xfrm>
            <a:off x="-665891" y="-4613055"/>
            <a:ext cx="1139098" cy="969325"/>
          </a:xfrm>
          <a:prstGeom prst="rect">
            <a:avLst/>
          </a:prstGeom>
          <a:noFill/>
          <a:ln>
            <a:noFill/>
          </a:ln>
        </p:spPr>
      </p:pic>
      <p:pic>
        <p:nvPicPr>
          <p:cNvPr id="60" name="Shape 126"/>
          <p:cNvPicPr preferRelativeResize="0"/>
          <p:nvPr/>
        </p:nvPicPr>
        <p:blipFill rotWithShape="1">
          <a:blip r:embed="rId14">
            <a:duotone>
              <a:schemeClr val="accent5">
                <a:shade val="45000"/>
                <a:satMod val="135000"/>
              </a:schemeClr>
              <a:prstClr val="white"/>
            </a:duotone>
            <a:alphaModFix/>
            <a:lum bright="55000"/>
          </a:blip>
          <a:srcRect b="14900"/>
          <a:stretch/>
        </p:blipFill>
        <p:spPr>
          <a:xfrm>
            <a:off x="954791" y="-3465778"/>
            <a:ext cx="1139098" cy="969325"/>
          </a:xfrm>
          <a:prstGeom prst="rect">
            <a:avLst/>
          </a:prstGeom>
          <a:noFill/>
          <a:ln>
            <a:noFill/>
          </a:ln>
        </p:spPr>
      </p:pic>
      <p:pic>
        <p:nvPicPr>
          <p:cNvPr id="61" name="Shape 127"/>
          <p:cNvPicPr preferRelativeResize="0"/>
          <p:nvPr/>
        </p:nvPicPr>
        <p:blipFill rotWithShape="1">
          <a:blip r:embed="rId15">
            <a:alphaModFix amt="91000"/>
            <a:duotone>
              <a:prstClr val="black"/>
              <a:schemeClr val="accent5">
                <a:tint val="45000"/>
                <a:satMod val="400000"/>
              </a:schemeClr>
            </a:duotone>
          </a:blip>
          <a:srcRect b="14900"/>
          <a:stretch/>
        </p:blipFill>
        <p:spPr>
          <a:xfrm>
            <a:off x="216712" y="-1459119"/>
            <a:ext cx="1139098" cy="969325"/>
          </a:xfrm>
          <a:prstGeom prst="rect">
            <a:avLst/>
          </a:prstGeom>
          <a:noFill/>
          <a:ln>
            <a:noFill/>
          </a:ln>
        </p:spPr>
      </p:pic>
      <p:pic>
        <p:nvPicPr>
          <p:cNvPr id="62" name="Shape 125"/>
          <p:cNvPicPr preferRelativeResize="0"/>
          <p:nvPr/>
        </p:nvPicPr>
        <p:blipFill rotWithShape="1">
          <a:blip r:embed="rId16">
            <a:duotone>
              <a:schemeClr val="accent5">
                <a:shade val="45000"/>
                <a:satMod val="135000"/>
              </a:schemeClr>
              <a:prstClr val="white"/>
            </a:duotone>
            <a:lum bright="54000"/>
            <a:alphaModFix/>
          </a:blip>
          <a:srcRect b="17389"/>
          <a:stretch/>
        </p:blipFill>
        <p:spPr>
          <a:xfrm>
            <a:off x="-2370557" y="-3181155"/>
            <a:ext cx="1139098" cy="941013"/>
          </a:xfrm>
          <a:prstGeom prst="rect">
            <a:avLst/>
          </a:prstGeom>
          <a:noFill/>
          <a:ln>
            <a:noFill/>
          </a:ln>
        </p:spPr>
      </p:pic>
      <p:sp>
        <p:nvSpPr>
          <p:cNvPr id="63" name="TextBox 62"/>
          <p:cNvSpPr txBox="1"/>
          <p:nvPr/>
        </p:nvSpPr>
        <p:spPr>
          <a:xfrm>
            <a:off x="7342556" y="91440"/>
            <a:ext cx="1816942" cy="200055"/>
          </a:xfrm>
          <a:prstGeom prst="rect">
            <a:avLst/>
          </a:prstGeom>
          <a:noFill/>
        </p:spPr>
        <p:txBody>
          <a:bodyPr wrap="square" rtlCol="0">
            <a:spAutoFit/>
          </a:bodyPr>
          <a:lstStyle/>
          <a:p>
            <a:r>
              <a:rPr lang="en-US" sz="700" dirty="0" smtClean="0">
                <a:solidFill>
                  <a:schemeClr val="bg1"/>
                </a:solidFill>
                <a:latin typeface="Glacial Indifference" charset="0"/>
                <a:ea typeface="Glacial Indifference" charset="0"/>
                <a:cs typeface="Glacial Indifference" charset="0"/>
              </a:rPr>
              <a:t>OPPORTUNITY | </a:t>
            </a:r>
            <a:r>
              <a:rPr lang="en-US" sz="700" b="1" dirty="0" smtClean="0">
                <a:solidFill>
                  <a:schemeClr val="bg1"/>
                </a:solidFill>
                <a:latin typeface="Glacial Indifference" charset="0"/>
                <a:ea typeface="Glacial Indifference" charset="0"/>
                <a:cs typeface="Glacial Indifference" charset="0"/>
              </a:rPr>
              <a:t>SOLUTION</a:t>
            </a:r>
            <a:r>
              <a:rPr lang="en-US" sz="700" dirty="0" smtClean="0">
                <a:solidFill>
                  <a:schemeClr val="bg1"/>
                </a:solidFill>
                <a:latin typeface="Glacial Indifference" charset="0"/>
                <a:ea typeface="Glacial Indifference" charset="0"/>
                <a:cs typeface="Glacial Indifference" charset="0"/>
              </a:rPr>
              <a:t> | BUSINESS</a:t>
            </a:r>
            <a:endParaRPr lang="en-US" sz="700" dirty="0">
              <a:solidFill>
                <a:schemeClr val="bg1"/>
              </a:solidFill>
              <a:latin typeface="Glacial Indifference" charset="0"/>
              <a:ea typeface="Glacial Indifference" charset="0"/>
              <a:cs typeface="Glacial Indifference" charset="0"/>
            </a:endParaRPr>
          </a:p>
        </p:txBody>
      </p:sp>
      <p:pic>
        <p:nvPicPr>
          <p:cNvPr id="64" name="Picture 6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49895" y="138733"/>
            <a:ext cx="883015" cy="98845"/>
          </a:xfrm>
          <a:prstGeom prst="rect">
            <a:avLst/>
          </a:prstGeom>
        </p:spPr>
      </p:pic>
      <p:pic>
        <p:nvPicPr>
          <p:cNvPr id="65" name="Picture 64"/>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823421" y="3063772"/>
            <a:ext cx="1525701" cy="170787"/>
          </a:xfrm>
          <a:prstGeom prst="rect">
            <a:avLst/>
          </a:prstGeom>
        </p:spPr>
      </p:pic>
    </p:spTree>
    <p:extLst>
      <p:ext uri="{BB962C8B-B14F-4D97-AF65-F5344CB8AC3E}">
        <p14:creationId xmlns:p14="http://schemas.microsoft.com/office/powerpoint/2010/main" val="15895058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pic>
        <p:nvPicPr>
          <p:cNvPr id="18" name="Picture 17"/>
          <p:cNvPicPr>
            <a:picLocks noChangeAspect="1"/>
          </p:cNvPicPr>
          <p:nvPr/>
        </p:nvPicPr>
        <p:blipFill rotWithShape="1">
          <a:blip r:embed="rId3"/>
          <a:srcRect t="10710" r="642" b="6073"/>
          <a:stretch/>
        </p:blipFill>
        <p:spPr>
          <a:xfrm flipH="1">
            <a:off x="0" y="0"/>
            <a:ext cx="9159498" cy="5143500"/>
          </a:xfrm>
          <a:prstGeom prst="rect">
            <a:avLst/>
          </a:prstGeom>
        </p:spPr>
      </p:pic>
      <p:graphicFrame>
        <p:nvGraphicFramePr>
          <p:cNvPr id="23" name="Diagram 22"/>
          <p:cNvGraphicFramePr/>
          <p:nvPr>
            <p:extLst>
              <p:ext uri="{D42A27DB-BD31-4B8C-83A1-F6EECF244321}">
                <p14:modId xmlns:p14="http://schemas.microsoft.com/office/powerpoint/2010/main" val="1314210141"/>
              </p:ext>
            </p:extLst>
          </p:nvPr>
        </p:nvGraphicFramePr>
        <p:xfrm>
          <a:off x="3858633" y="1231047"/>
          <a:ext cx="5383718" cy="361470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38" name="Shape 238"/>
          <p:cNvSpPr txBox="1">
            <a:spLocks noGrp="1"/>
          </p:cNvSpPr>
          <p:nvPr>
            <p:ph type="sldNum" idx="12"/>
          </p:nvPr>
        </p:nvSpPr>
        <p:spPr>
          <a:xfrm>
            <a:off x="8686800" y="4800600"/>
            <a:ext cx="365760" cy="237744"/>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chemeClr val="bg1"/>
                </a:solidFill>
                <a:latin typeface="Montserrat"/>
                <a:ea typeface="Montserrat"/>
                <a:cs typeface="Montserrat"/>
                <a:sym typeface="Montserrat"/>
              </a:rPr>
              <a:t>9</a:t>
            </a:fld>
            <a:endParaRPr dirty="0">
              <a:solidFill>
                <a:schemeClr val="bg1"/>
              </a:solidFill>
              <a:latin typeface="Montserrat"/>
              <a:ea typeface="Montserrat"/>
              <a:cs typeface="Montserrat"/>
              <a:sym typeface="Montserrat"/>
            </a:endParaRPr>
          </a:p>
        </p:txBody>
      </p:sp>
      <p:sp>
        <p:nvSpPr>
          <p:cNvPr id="246" name="Shape 246"/>
          <p:cNvSpPr txBox="1"/>
          <p:nvPr/>
        </p:nvSpPr>
        <p:spPr>
          <a:xfrm>
            <a:off x="533399" y="2061380"/>
            <a:ext cx="3325233" cy="535481"/>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dirty="0" smtClean="0">
                <a:solidFill>
                  <a:schemeClr val="bg1"/>
                </a:solidFill>
                <a:latin typeface="Glacial Indifference" charset="0"/>
                <a:ea typeface="Glacial Indifference" charset="0"/>
                <a:cs typeface="Glacial Indifference" charset="0"/>
                <a:sym typeface="Montserrat Light"/>
              </a:rPr>
              <a:t>Serviceable </a:t>
            </a:r>
            <a:r>
              <a:rPr lang="en-US" dirty="0" smtClean="0">
                <a:solidFill>
                  <a:schemeClr val="bg1"/>
                </a:solidFill>
                <a:latin typeface="Glacial Indifference" charset="0"/>
                <a:ea typeface="Glacial Indifference" charset="0"/>
                <a:cs typeface="Glacial Indifference" charset="0"/>
                <a:sym typeface="Montserrat Light"/>
              </a:rPr>
              <a:t>addressable </a:t>
            </a:r>
            <a:r>
              <a:rPr lang="en" dirty="0" smtClean="0">
                <a:solidFill>
                  <a:schemeClr val="bg1"/>
                </a:solidFill>
                <a:latin typeface="Glacial Indifference" charset="0"/>
                <a:ea typeface="Glacial Indifference" charset="0"/>
                <a:cs typeface="Glacial Indifference" charset="0"/>
                <a:sym typeface="Montserrat Light"/>
              </a:rPr>
              <a:t>market</a:t>
            </a:r>
            <a:r>
              <a:rPr lang="en-US" dirty="0" smtClean="0">
                <a:solidFill>
                  <a:schemeClr val="bg1"/>
                </a:solidFill>
                <a:latin typeface="Glacial Indifference" charset="0"/>
                <a:ea typeface="Glacial Indifference" charset="0"/>
                <a:cs typeface="Glacial Indifference" charset="0"/>
                <a:sym typeface="Montserrat Light"/>
              </a:rPr>
              <a:t> (SAM)</a:t>
            </a:r>
            <a:r>
              <a:rPr lang="en" dirty="0" smtClean="0">
                <a:solidFill>
                  <a:schemeClr val="bg1"/>
                </a:solidFill>
                <a:latin typeface="Glacial Indifference" charset="0"/>
                <a:ea typeface="Glacial Indifference" charset="0"/>
                <a:cs typeface="Glacial Indifference" charset="0"/>
                <a:sym typeface="Montserrat Light"/>
              </a:rPr>
              <a:t>:</a:t>
            </a:r>
            <a:r>
              <a:rPr lang="en-US" dirty="0" smtClean="0">
                <a:solidFill>
                  <a:schemeClr val="bg1"/>
                </a:solidFill>
                <a:latin typeface="Glacial Indifference" charset="0"/>
                <a:ea typeface="Glacial Indifference" charset="0"/>
                <a:cs typeface="Glacial Indifference" charset="0"/>
                <a:sym typeface="Montserrat Light"/>
              </a:rPr>
              <a:t> Adults who work out 2x/week</a:t>
            </a:r>
          </a:p>
          <a:p>
            <a:pPr marL="0" lvl="0" indent="0" rtl="0">
              <a:spcBef>
                <a:spcPts val="0"/>
              </a:spcBef>
              <a:spcAft>
                <a:spcPts val="0"/>
              </a:spcAft>
              <a:buNone/>
            </a:pPr>
            <a:endParaRPr dirty="0">
              <a:solidFill>
                <a:schemeClr val="bg1"/>
              </a:solidFill>
              <a:latin typeface="Gill Sans Light" charset="0"/>
              <a:ea typeface="Gill Sans Light" charset="0"/>
              <a:cs typeface="Gill Sans Light" charset="0"/>
              <a:sym typeface="Montserrat Light"/>
            </a:endParaRPr>
          </a:p>
        </p:txBody>
      </p:sp>
      <p:sp>
        <p:nvSpPr>
          <p:cNvPr id="247" name="Shape 247"/>
          <p:cNvSpPr txBox="1"/>
          <p:nvPr/>
        </p:nvSpPr>
        <p:spPr>
          <a:xfrm>
            <a:off x="533400" y="1429414"/>
            <a:ext cx="2567287" cy="631965"/>
          </a:xfrm>
          <a:prstGeom prst="rect">
            <a:avLst/>
          </a:prstGeom>
          <a:noFill/>
          <a:ln>
            <a:noFill/>
          </a:ln>
        </p:spPr>
        <p:txBody>
          <a:bodyPr spcFirstLastPara="1" wrap="square" lIns="91425" tIns="91425" rIns="91425" bIns="91425" anchor="t" anchorCtr="0">
            <a:noAutofit/>
          </a:bodyPr>
          <a:lstStyle/>
          <a:p>
            <a:r>
              <a:rPr lang="en" dirty="0" smtClean="0">
                <a:solidFill>
                  <a:schemeClr val="bg1"/>
                </a:solidFill>
                <a:latin typeface="Glacial Indifference" charset="0"/>
                <a:ea typeface="Glacial Indifference" charset="0"/>
                <a:cs typeface="Glacial Indifference" charset="0"/>
                <a:sym typeface="Montserrat Light"/>
              </a:rPr>
              <a:t>Total </a:t>
            </a:r>
            <a:r>
              <a:rPr lang="en" dirty="0">
                <a:solidFill>
                  <a:schemeClr val="bg1"/>
                </a:solidFill>
                <a:latin typeface="Glacial Indifference" charset="0"/>
                <a:ea typeface="Glacial Indifference" charset="0"/>
                <a:cs typeface="Glacial Indifference" charset="0"/>
                <a:sym typeface="Montserrat Light"/>
              </a:rPr>
              <a:t>available </a:t>
            </a:r>
            <a:r>
              <a:rPr lang="en" dirty="0" smtClean="0">
                <a:solidFill>
                  <a:schemeClr val="bg1"/>
                </a:solidFill>
                <a:latin typeface="Glacial Indifference" charset="0"/>
                <a:ea typeface="Glacial Indifference" charset="0"/>
                <a:cs typeface="Glacial Indifference" charset="0"/>
                <a:sym typeface="Montserrat Light"/>
              </a:rPr>
              <a:t>market</a:t>
            </a:r>
            <a:r>
              <a:rPr lang="en-US" dirty="0">
                <a:solidFill>
                  <a:schemeClr val="bg1"/>
                </a:solidFill>
                <a:latin typeface="Glacial Indifference" charset="0"/>
                <a:ea typeface="Glacial Indifference" charset="0"/>
                <a:cs typeface="Glacial Indifference" charset="0"/>
                <a:sym typeface="Montserrat Light"/>
              </a:rPr>
              <a:t> (TAM</a:t>
            </a:r>
            <a:r>
              <a:rPr lang="en-US" dirty="0" smtClean="0">
                <a:solidFill>
                  <a:schemeClr val="bg1"/>
                </a:solidFill>
                <a:latin typeface="Glacial Indifference" charset="0"/>
                <a:ea typeface="Glacial Indifference" charset="0"/>
                <a:cs typeface="Glacial Indifference" charset="0"/>
                <a:sym typeface="Montserrat Light"/>
              </a:rPr>
              <a:t>)</a:t>
            </a:r>
            <a:r>
              <a:rPr lang="en" dirty="0" smtClean="0">
                <a:solidFill>
                  <a:schemeClr val="bg1"/>
                </a:solidFill>
                <a:latin typeface="Glacial Indifference" charset="0"/>
                <a:ea typeface="Glacial Indifference" charset="0"/>
                <a:cs typeface="Glacial Indifference" charset="0"/>
                <a:sym typeface="Montserrat Light"/>
              </a:rPr>
              <a:t>:</a:t>
            </a:r>
            <a:r>
              <a:rPr lang="en-US" dirty="0" smtClean="0">
                <a:solidFill>
                  <a:schemeClr val="bg1"/>
                </a:solidFill>
                <a:latin typeface="Glacial Indifference" charset="0"/>
                <a:ea typeface="Glacial Indifference" charset="0"/>
                <a:cs typeface="Glacial Indifference" charset="0"/>
                <a:sym typeface="Montserrat Light"/>
              </a:rPr>
              <a:t> </a:t>
            </a:r>
          </a:p>
          <a:p>
            <a:pPr marL="0" lvl="0" indent="0" rtl="0">
              <a:spcBef>
                <a:spcPts val="0"/>
              </a:spcBef>
              <a:spcAft>
                <a:spcPts val="0"/>
              </a:spcAft>
              <a:buNone/>
            </a:pPr>
            <a:r>
              <a:rPr lang="en-US" dirty="0" smtClean="0">
                <a:solidFill>
                  <a:schemeClr val="bg1"/>
                </a:solidFill>
                <a:latin typeface="Glacial Indifference" charset="0"/>
                <a:ea typeface="Glacial Indifference" charset="0"/>
                <a:cs typeface="Glacial Indifference" charset="0"/>
                <a:sym typeface="Montserrat Light"/>
              </a:rPr>
              <a:t>US Population 18-65</a:t>
            </a:r>
            <a:endParaRPr sz="2000" b="1" dirty="0">
              <a:solidFill>
                <a:schemeClr val="bg1"/>
              </a:solidFill>
              <a:latin typeface="Glacial Indifference" charset="0"/>
              <a:ea typeface="Glacial Indifference" charset="0"/>
              <a:cs typeface="Glacial Indifference" charset="0"/>
              <a:sym typeface="Montserrat Light"/>
            </a:endParaRPr>
          </a:p>
        </p:txBody>
      </p:sp>
      <p:sp>
        <p:nvSpPr>
          <p:cNvPr id="52" name="TextBox 51"/>
          <p:cNvSpPr txBox="1"/>
          <p:nvPr/>
        </p:nvSpPr>
        <p:spPr>
          <a:xfrm>
            <a:off x="469076" y="409700"/>
            <a:ext cx="6251170" cy="830997"/>
          </a:xfrm>
          <a:prstGeom prst="rect">
            <a:avLst/>
          </a:prstGeom>
          <a:noFill/>
        </p:spPr>
        <p:txBody>
          <a:bodyPr wrap="square" rtlCol="0">
            <a:spAutoFit/>
          </a:bodyPr>
          <a:lstStyle/>
          <a:p>
            <a:r>
              <a:rPr lang="en-US" sz="2400" b="1" dirty="0">
                <a:solidFill>
                  <a:schemeClr val="bg1"/>
                </a:solidFill>
                <a:latin typeface="Glacial Indifference" charset="0"/>
                <a:ea typeface="Glacial Indifference" charset="0"/>
                <a:cs typeface="Glacial Indifference" charset="0"/>
                <a:sym typeface="Montserrat Medium"/>
              </a:rPr>
              <a:t>FLEXIT </a:t>
            </a:r>
            <a:r>
              <a:rPr lang="en-US" sz="2400" b="1" dirty="0" smtClean="0">
                <a:solidFill>
                  <a:schemeClr val="bg1"/>
                </a:solidFill>
                <a:latin typeface="Glacial Indifference" charset="0"/>
                <a:ea typeface="Glacial Indifference" charset="0"/>
                <a:cs typeface="Glacial Indifference" charset="0"/>
              </a:rPr>
              <a:t>provides technology to scale for a growing market </a:t>
            </a:r>
            <a:endParaRPr lang="en-US" sz="2400" b="1" dirty="0">
              <a:solidFill>
                <a:schemeClr val="bg1"/>
              </a:solidFill>
              <a:latin typeface="Glacial Indifference" charset="0"/>
              <a:ea typeface="Glacial Indifference" charset="0"/>
              <a:cs typeface="Glacial Indifference" charset="0"/>
            </a:endParaRPr>
          </a:p>
        </p:txBody>
      </p:sp>
      <p:sp>
        <p:nvSpPr>
          <p:cNvPr id="10" name="Rectangle 9"/>
          <p:cNvSpPr/>
          <p:nvPr/>
        </p:nvSpPr>
        <p:spPr>
          <a:xfrm>
            <a:off x="82495" y="4800600"/>
            <a:ext cx="2412022" cy="461665"/>
          </a:xfrm>
          <a:prstGeom prst="rect">
            <a:avLst/>
          </a:prstGeom>
        </p:spPr>
        <p:txBody>
          <a:bodyPr wrap="square">
            <a:spAutoFit/>
          </a:bodyPr>
          <a:lstStyle/>
          <a:p>
            <a:r>
              <a:rPr lang="en-US" sz="800" dirty="0">
                <a:solidFill>
                  <a:schemeClr val="bg1"/>
                </a:solidFill>
                <a:latin typeface="Montserrat" charset="0"/>
                <a:ea typeface="Montserrat" charset="0"/>
                <a:cs typeface="Montserrat" charset="0"/>
              </a:rPr>
              <a:t>Source: </a:t>
            </a:r>
            <a:r>
              <a:rPr lang="en-US" sz="800" dirty="0" err="1">
                <a:solidFill>
                  <a:schemeClr val="bg1"/>
                </a:solidFill>
                <a:latin typeface="Montserrat" charset="0"/>
                <a:ea typeface="Montserrat" charset="0"/>
                <a:cs typeface="Montserrat" charset="0"/>
              </a:rPr>
              <a:t>Statista</a:t>
            </a:r>
            <a:r>
              <a:rPr lang="en-US" sz="800" dirty="0">
                <a:solidFill>
                  <a:schemeClr val="bg1"/>
                </a:solidFill>
                <a:latin typeface="Montserrat" charset="0"/>
                <a:ea typeface="Montserrat" charset="0"/>
                <a:cs typeface="Montserrat" charset="0"/>
              </a:rPr>
              <a:t>, The Statistics Portal - 2016</a:t>
            </a:r>
          </a:p>
          <a:p>
            <a:r>
              <a:rPr lang="en-US" sz="800" dirty="0">
                <a:solidFill>
                  <a:schemeClr val="bg1"/>
                </a:solidFill>
                <a:latin typeface="Montserrat" charset="0"/>
                <a:ea typeface="Montserrat" charset="0"/>
                <a:cs typeface="Montserrat" charset="0"/>
              </a:rPr>
              <a:t/>
            </a:r>
            <a:br>
              <a:rPr lang="en-US" sz="800" dirty="0">
                <a:solidFill>
                  <a:schemeClr val="bg1"/>
                </a:solidFill>
                <a:latin typeface="Montserrat" charset="0"/>
                <a:ea typeface="Montserrat" charset="0"/>
                <a:cs typeface="Montserrat" charset="0"/>
              </a:rPr>
            </a:br>
            <a:endParaRPr lang="en-US" sz="800" dirty="0">
              <a:solidFill>
                <a:schemeClr val="bg1"/>
              </a:solidFill>
              <a:latin typeface="Montserrat" charset="0"/>
              <a:ea typeface="Montserrat" charset="0"/>
              <a:cs typeface="Montserrat" charset="0"/>
            </a:endParaRPr>
          </a:p>
        </p:txBody>
      </p:sp>
      <p:sp>
        <p:nvSpPr>
          <p:cNvPr id="27" name="Rectangle 26"/>
          <p:cNvSpPr/>
          <p:nvPr/>
        </p:nvSpPr>
        <p:spPr>
          <a:xfrm>
            <a:off x="533400" y="2737727"/>
            <a:ext cx="3325233" cy="523220"/>
          </a:xfrm>
          <a:prstGeom prst="rect">
            <a:avLst/>
          </a:prstGeom>
        </p:spPr>
        <p:txBody>
          <a:bodyPr wrap="square">
            <a:spAutoFit/>
          </a:bodyPr>
          <a:lstStyle/>
          <a:p>
            <a:r>
              <a:rPr lang="en-US" dirty="0" smtClean="0">
                <a:solidFill>
                  <a:schemeClr val="bg1"/>
                </a:solidFill>
                <a:latin typeface="Glacial Indifference" charset="0"/>
                <a:ea typeface="Glacial Indifference" charset="0"/>
                <a:cs typeface="Glacial Indifference" charset="0"/>
                <a:sym typeface="Montserrat Light"/>
              </a:rPr>
              <a:t>Serviceable obtainable market (</a:t>
            </a:r>
            <a:r>
              <a:rPr lang="en-US" dirty="0">
                <a:solidFill>
                  <a:schemeClr val="bg1"/>
                </a:solidFill>
                <a:latin typeface="Glacial Indifference" charset="0"/>
                <a:ea typeface="Glacial Indifference" charset="0"/>
                <a:cs typeface="Glacial Indifference" charset="0"/>
                <a:sym typeface="Montserrat Light"/>
              </a:rPr>
              <a:t>SOM</a:t>
            </a:r>
            <a:r>
              <a:rPr lang="en-US" dirty="0" smtClean="0">
                <a:solidFill>
                  <a:schemeClr val="bg1"/>
                </a:solidFill>
                <a:latin typeface="Glacial Indifference" charset="0"/>
                <a:ea typeface="Glacial Indifference" charset="0"/>
                <a:cs typeface="Glacial Indifference" charset="0"/>
                <a:sym typeface="Montserrat Light"/>
              </a:rPr>
              <a:t>):</a:t>
            </a:r>
          </a:p>
          <a:p>
            <a:pPr lvl="0"/>
            <a:r>
              <a:rPr lang="en-US" dirty="0" smtClean="0">
                <a:solidFill>
                  <a:schemeClr val="bg1"/>
                </a:solidFill>
                <a:latin typeface="Glacial Indifference" charset="0"/>
                <a:ea typeface="Glacial Indifference" charset="0"/>
                <a:cs typeface="Glacial Indifference" charset="0"/>
                <a:sym typeface="Montserrat Light"/>
              </a:rPr>
              <a:t>Realistic reach</a:t>
            </a:r>
            <a:endParaRPr lang="en-US" dirty="0">
              <a:solidFill>
                <a:schemeClr val="bg1"/>
              </a:solidFill>
              <a:latin typeface="Glacial Indifference" charset="0"/>
              <a:ea typeface="Glacial Indifference" charset="0"/>
              <a:cs typeface="Glacial Indifference" charset="0"/>
              <a:sym typeface="Montserrat Light"/>
            </a:endParaRPr>
          </a:p>
        </p:txBody>
      </p:sp>
      <p:cxnSp>
        <p:nvCxnSpPr>
          <p:cNvPr id="6" name="Straight Connector 5"/>
          <p:cNvCxnSpPr/>
          <p:nvPr/>
        </p:nvCxnSpPr>
        <p:spPr>
          <a:xfrm>
            <a:off x="3848100" y="3118757"/>
            <a:ext cx="2205093" cy="0"/>
          </a:xfrm>
          <a:prstGeom prst="line">
            <a:avLst/>
          </a:prstGeom>
          <a:ln w="12700">
            <a:solidFill>
              <a:schemeClr val="bg1"/>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3858632" y="2404872"/>
            <a:ext cx="2194561" cy="0"/>
          </a:xfrm>
          <a:prstGeom prst="line">
            <a:avLst/>
          </a:prstGeom>
          <a:ln w="12700">
            <a:solidFill>
              <a:schemeClr val="bg1"/>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848100" y="1695450"/>
            <a:ext cx="2205093" cy="0"/>
          </a:xfrm>
          <a:prstGeom prst="line">
            <a:avLst/>
          </a:prstGeom>
          <a:ln w="12700">
            <a:solidFill>
              <a:schemeClr val="bg1"/>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342556" y="91440"/>
            <a:ext cx="1816942" cy="200055"/>
          </a:xfrm>
          <a:prstGeom prst="rect">
            <a:avLst/>
          </a:prstGeom>
          <a:noFill/>
        </p:spPr>
        <p:txBody>
          <a:bodyPr wrap="square" rtlCol="0">
            <a:spAutoFit/>
          </a:bodyPr>
          <a:lstStyle/>
          <a:p>
            <a:r>
              <a:rPr lang="en-US" sz="700" dirty="0" smtClean="0">
                <a:solidFill>
                  <a:schemeClr val="bg1"/>
                </a:solidFill>
                <a:latin typeface="Glacial Indifference" charset="0"/>
                <a:ea typeface="Glacial Indifference" charset="0"/>
                <a:cs typeface="Glacial Indifference" charset="0"/>
              </a:rPr>
              <a:t>OPPORTUNITY | SOLUTION | </a:t>
            </a:r>
            <a:r>
              <a:rPr lang="en-US" sz="700" b="1" dirty="0" smtClean="0">
                <a:solidFill>
                  <a:schemeClr val="bg1"/>
                </a:solidFill>
                <a:latin typeface="Glacial Indifference" charset="0"/>
                <a:ea typeface="Glacial Indifference" charset="0"/>
                <a:cs typeface="Glacial Indifference" charset="0"/>
              </a:rPr>
              <a:t>BUSINESS</a:t>
            </a:r>
            <a:endParaRPr lang="en-US" sz="700" b="1" dirty="0">
              <a:solidFill>
                <a:schemeClr val="bg1"/>
              </a:solidFill>
              <a:latin typeface="Glacial Indifference" charset="0"/>
              <a:ea typeface="Glacial Indifference" charset="0"/>
              <a:cs typeface="Glacial Indifference" charset="0"/>
            </a:endParaRPr>
          </a:p>
        </p:txBody>
      </p:sp>
      <p:pic>
        <p:nvPicPr>
          <p:cNvPr id="16" name="Picture 1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9895" y="138733"/>
            <a:ext cx="883015" cy="98845"/>
          </a:xfrm>
          <a:prstGeom prst="rect">
            <a:avLst/>
          </a:prstGeom>
        </p:spPr>
      </p:pic>
    </p:spTree>
    <p:extLst>
      <p:ext uri="{BB962C8B-B14F-4D97-AF65-F5344CB8AC3E}">
        <p14:creationId xmlns:p14="http://schemas.microsoft.com/office/powerpoint/2010/main" val="62363629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12824</TotalTime>
  <Words>2508</Words>
  <Application>Microsoft Macintosh PowerPoint</Application>
  <PresentationFormat>On-screen Show (16:9)</PresentationFormat>
  <Paragraphs>531</Paragraphs>
  <Slides>17</Slides>
  <Notes>17</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31" baseType="lpstr">
      <vt:lpstr>Alternate Gothic No3 D</vt:lpstr>
      <vt:lpstr>Avenir Book</vt:lpstr>
      <vt:lpstr>Gill Sans Light</vt:lpstr>
      <vt:lpstr>Glacial Indifference</vt:lpstr>
      <vt:lpstr>Montserrat</vt:lpstr>
      <vt:lpstr>Montserrat ExtraLight</vt:lpstr>
      <vt:lpstr>Montserrat Light</vt:lpstr>
      <vt:lpstr>Montserrat Medium</vt:lpstr>
      <vt:lpstr>Montserrat SemiBold</vt:lpstr>
      <vt:lpstr>MuseoSans</vt:lpstr>
      <vt:lpstr>Wingdings</vt:lpstr>
      <vt:lpstr>Arial</vt:lpstr>
      <vt:lpstr>Simple Light</vt:lpstr>
      <vt:lpstr>think-cell Slide</vt:lpstr>
      <vt:lpstr>WHEREVER, WHENEVER.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WORKOUT WHEREVER, WHENEVER.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Wherever, whenever.</dc:title>
  <dc:creator>Kevin Batista</dc:creator>
  <cp:lastModifiedBy>Jacob Harry Podell</cp:lastModifiedBy>
  <cp:revision>345</cp:revision>
  <cp:lastPrinted>2018-04-17T15:20:29Z</cp:lastPrinted>
  <dcterms:modified xsi:type="dcterms:W3CDTF">2018-04-17T16:54:57Z</dcterms:modified>
</cp:coreProperties>
</file>