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91" r:id="rId2"/>
    <p:sldId id="297" r:id="rId3"/>
    <p:sldId id="324" r:id="rId4"/>
    <p:sldId id="328" r:id="rId5"/>
    <p:sldId id="345" r:id="rId6"/>
    <p:sldId id="348" r:id="rId7"/>
    <p:sldId id="349" r:id="rId8"/>
    <p:sldId id="363" r:id="rId9"/>
    <p:sldId id="368" r:id="rId10"/>
    <p:sldId id="372" r:id="rId11"/>
    <p:sldId id="374" r:id="rId12"/>
    <p:sldId id="377" r:id="rId13"/>
    <p:sldId id="364" r:id="rId14"/>
    <p:sldId id="306" r:id="rId15"/>
    <p:sldId id="323" r:id="rId16"/>
    <p:sldId id="378" r:id="rId17"/>
    <p:sldId id="366" r:id="rId18"/>
  </p:sldIdLst>
  <p:sldSz cx="9144000" cy="5143500" type="screen16x9"/>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8" userDrawn="1">
          <p15:clr>
            <a:srgbClr val="A4A3A4"/>
          </p15:clr>
        </p15:guide>
        <p15:guide id="2" pos="2544" userDrawn="1">
          <p15:clr>
            <a:srgbClr val="A4A3A4"/>
          </p15:clr>
        </p15:guide>
        <p15:guide id="3" pos="216" userDrawn="1">
          <p15:clr>
            <a:srgbClr val="A4A3A4"/>
          </p15:clr>
        </p15:guide>
        <p15:guide id="4" orient="horz" pos="2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Batista" initials="KB" lastIdx="12" clrIdx="0">
    <p:extLst/>
  </p:cmAuthor>
  <p:cmAuthor id="2" name="Jacob Harry Podell" initials="JHP" lastIdx="1" clrIdx="1">
    <p:extLst/>
  </p:cmAuthor>
  <p:cmAuthor id="3" name="Jacob Harry Podell" initials="JHP [2]" lastIdx="1" clrIdx="2">
    <p:extLst/>
  </p:cmAuthor>
  <p:cmAuthor id="4" name="Jacob Harry Podell" initials="JHP [3]" lastIdx="1" clrIdx="3">
    <p:extLst/>
  </p:cmAuthor>
  <p:cmAuthor id="5" name="Jacob Harry Podell" initials="JHP [4]" lastIdx="1" clrIdx="4">
    <p:extLst/>
  </p:cmAuthor>
  <p:cmAuthor id="6" name="Jacob Harry Podell" initials="JHP [5]" lastIdx="1" clrIdx="5">
    <p:extLst/>
  </p:cmAuthor>
  <p:cmAuthor id="7" name="Jacob Harry Podell" initials="JHP [6]" lastIdx="1" clrIdx="6">
    <p:extLst/>
  </p:cmAuthor>
  <p:cmAuthor id="8" name="Jacob Harry Podell" initials="JHP [7]" lastIdx="1" clrIdx="7">
    <p:extLst/>
  </p:cmAuthor>
  <p:cmAuthor id="9" name="Jacob Harry Podell" initials="JHP [8]" lastIdx="1" clrIdx="8">
    <p:extLst/>
  </p:cmAuthor>
  <p:cmAuthor id="10" name="Jacob Harry Podell" initials="JHP [9]" lastIdx="1" clrIdx="9">
    <p:extLst/>
  </p:cmAuthor>
  <p:cmAuthor id="11" name="Jacob Harry Podell" initials="JHP [10]" lastIdx="1" clrIdx="10">
    <p:extLst/>
  </p:cmAuthor>
  <p:cmAuthor id="12" name="Jacob Harry Podell" initials="JHP [11]" lastIdx="1" clrIdx="11">
    <p:extLst/>
  </p:cmAuthor>
  <p:cmAuthor id="13" name="Jacob Harry Podell" initials="JHP [12]" lastIdx="1" clrIdx="12">
    <p:extLst/>
  </p:cmAuthor>
  <p:cmAuthor id="14" name="Jacob Harry Podell" initials="JHP [13]" lastIdx="1" clrIdx="13">
    <p:extLst/>
  </p:cmAuthor>
  <p:cmAuthor id="15" name="Jacob Harry Podell" initials="JHP [14]" lastIdx="1" clrIdx="14">
    <p:extLst/>
  </p:cmAuthor>
  <p:cmAuthor id="16" name="Jacob Harry Podell" initials="JHP [15]"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B4D2"/>
    <a:srgbClr val="B5B5B6"/>
    <a:srgbClr val="252525"/>
    <a:srgbClr val="444445"/>
    <a:srgbClr val="1AA6C9"/>
    <a:srgbClr val="A5A5A6"/>
    <a:srgbClr val="10B5D4"/>
    <a:srgbClr val="B4B4B5"/>
    <a:srgbClr val="70E4F9"/>
    <a:srgbClr val="008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0BEE1-E9ED-4D79-A2C4-AF8B92BEA772}">
  <a:tblStyle styleId="{2410BEE1-E9ED-4D79-A2C4-AF8B92BEA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7026" autoAdjust="0"/>
  </p:normalViewPr>
  <p:slideViewPr>
    <p:cSldViewPr snapToGrid="0" snapToObjects="1">
      <p:cViewPr>
        <p:scale>
          <a:sx n="84" d="100"/>
          <a:sy n="84" d="100"/>
        </p:scale>
        <p:origin x="608" y="1064"/>
      </p:cViewPr>
      <p:guideLst>
        <p:guide orient="horz" pos="2388"/>
        <p:guide pos="2544"/>
        <p:guide pos="216"/>
        <p:guide orient="horz" pos="204"/>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1T12:31:18.787" idx="10">
    <p:pos x="10" y="10"/>
    <p:text>Change the background. Add a question mark graphic</p:text>
    <p:extLst>
      <p:ext uri="{C676402C-5697-4E1C-873F-D02D1690AC5C}">
        <p15:threadingInfo xmlns:p15="http://schemas.microsoft.com/office/powerpoint/2012/main" timeZoneBias="240"/>
      </p:ext>
    </p:extLst>
  </p:cm>
  <p:cm authorId="2" dt="2018-04-01T13:49:56.651" idx="1">
    <p:pos x="106" y="106"/>
    <p:text>gyms and customers have a problem, solution to bridge the ga[ between needs. graphic w/o saying flexit that shows customers and gyms getting along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1T12:31:33.154" idx="11">
    <p:pos x="10" y="10"/>
    <p:text>Can we re do this slide to summarize the Flex-IT solution (showing a customer journey of them using the app. The phone screen shots is too tactical and not consistent with the actual app. A journey map showing how the customer would interact with the app.</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1" dt="2018-04-01T14:00:13.845" idx="1">
    <p:pos x="10" y="10"/>
    <p:text>push people away, and circle us. remove some icons. nays down and to right, crossfire down to functional, peloton closer to soul cycle, orange theory closer to baarys, cp down, zee closer to cp, zee functional. move and pays gym move over.</p:text>
    <p:extLst>
      <p:ext uri="{C676402C-5697-4E1C-873F-D02D1690AC5C}">
        <p15:threadingInfo xmlns:p15="http://schemas.microsoft.com/office/powerpoint/2012/main" timeZoneBias="240"/>
      </p:ext>
    </p:extLst>
  </p:cm>
  <p:cm authorId="12" dt="2018-04-01T14:04:02.154" idx="1">
    <p:pos x="106" y="106"/>
    <p:text>draft the bars thinfg</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6C332-A63F-1442-9389-8468A22AFD07}" type="doc">
      <dgm:prSet loTypeId="urn:microsoft.com/office/officeart/2005/8/layout/venn2" loCatId="" qsTypeId="urn:microsoft.com/office/officeart/2005/8/quickstyle/simple2" qsCatId="simple" csTypeId="urn:microsoft.com/office/officeart/2005/8/colors/accent1_2" csCatId="accent1" phldr="1"/>
      <dgm:spPr/>
      <dgm:t>
        <a:bodyPr/>
        <a:lstStyle/>
        <a:p>
          <a:endParaRPr lang="en-US"/>
        </a:p>
      </dgm:t>
    </dgm:pt>
    <dgm:pt modelId="{A2576D40-7D1D-A643-82CE-1332C1F1DD0D}">
      <dgm:prSet phldrT="[Text]" custT="1"/>
      <dgm:spPr>
        <a:solidFill>
          <a:srgbClr val="444445">
            <a:alpha val="70000"/>
          </a:srgbClr>
        </a:solidFill>
        <a:ln>
          <a:noFill/>
        </a:ln>
        <a:effectLst/>
      </dgm:spPr>
      <dgm:t>
        <a:bodyPr/>
        <a:lstStyle/>
        <a:p>
          <a:pPr algn="ctr"/>
          <a:r>
            <a:rPr lang="en-US" sz="2400" b="1" dirty="0" smtClean="0">
              <a:latin typeface="Glacial Indifference" charset="0"/>
              <a:ea typeface="Glacial Indifference" charset="0"/>
              <a:cs typeface="Glacial Indifference" charset="0"/>
            </a:rPr>
            <a:t> 200M</a:t>
          </a:r>
          <a:endParaRPr lang="en-US" sz="2400" b="1" dirty="0">
            <a:latin typeface="Glacial Indifference" charset="0"/>
            <a:ea typeface="Glacial Indifference" charset="0"/>
            <a:cs typeface="Glacial Indifference" charset="0"/>
          </a:endParaRPr>
        </a:p>
      </dgm:t>
    </dgm:pt>
    <dgm:pt modelId="{C2F9CFC9-983C-6546-9164-C286D8DE419F}" type="parTrans" cxnId="{B2511C24-B322-494F-A85D-2E3AAAB4EED6}">
      <dgm:prSet/>
      <dgm:spPr/>
      <dgm:t>
        <a:bodyPr/>
        <a:lstStyle/>
        <a:p>
          <a:endParaRPr lang="en-US"/>
        </a:p>
      </dgm:t>
    </dgm:pt>
    <dgm:pt modelId="{39CE2ADD-BAF2-5E44-B6B1-D4A75419EF34}" type="sibTrans" cxnId="{B2511C24-B322-494F-A85D-2E3AAAB4EED6}">
      <dgm:prSet/>
      <dgm:spPr/>
      <dgm:t>
        <a:bodyPr/>
        <a:lstStyle/>
        <a:p>
          <a:endParaRPr lang="en-US"/>
        </a:p>
      </dgm:t>
    </dgm:pt>
    <dgm:pt modelId="{789A69E9-6081-FD4C-91B3-F9AABC68CF40}">
      <dgm:prSet phldrT="[Text]" custT="1"/>
      <dgm:spPr>
        <a:solidFill>
          <a:schemeClr val="bg1">
            <a:alpha val="70000"/>
          </a:schemeClr>
        </a:solidFill>
        <a:ln>
          <a:noFill/>
        </a:ln>
        <a:effectLst/>
      </dgm:spPr>
      <dgm:t>
        <a:bodyPr/>
        <a:lstStyle/>
        <a:p>
          <a:pPr algn="ctr"/>
          <a:r>
            <a:rPr lang="en-US" sz="2400" b="1" dirty="0" smtClean="0">
              <a:latin typeface="Glacial Indifference" charset="0"/>
              <a:ea typeface="Glacial Indifference" charset="0"/>
              <a:cs typeface="Glacial Indifference" charset="0"/>
            </a:rPr>
            <a:t>40M</a:t>
          </a:r>
          <a:endParaRPr lang="en-US" sz="2400" b="1" dirty="0">
            <a:latin typeface="Glacial Indifference" charset="0"/>
            <a:ea typeface="Glacial Indifference" charset="0"/>
            <a:cs typeface="Glacial Indifference" charset="0"/>
          </a:endParaRPr>
        </a:p>
      </dgm:t>
    </dgm:pt>
    <dgm:pt modelId="{3592BE1F-6F89-FA47-A577-3660B79341FF}" type="parTrans" cxnId="{1A7D7142-74A4-2F41-B3FF-9E7EC4EEFC68}">
      <dgm:prSet/>
      <dgm:spPr/>
      <dgm:t>
        <a:bodyPr/>
        <a:lstStyle/>
        <a:p>
          <a:endParaRPr lang="en-US"/>
        </a:p>
      </dgm:t>
    </dgm:pt>
    <dgm:pt modelId="{5D26109D-4E72-6348-AB71-5493D1EC5514}" type="sibTrans" cxnId="{1A7D7142-74A4-2F41-B3FF-9E7EC4EEFC68}">
      <dgm:prSet/>
      <dgm:spPr/>
      <dgm:t>
        <a:bodyPr/>
        <a:lstStyle/>
        <a:p>
          <a:endParaRPr lang="en-US"/>
        </a:p>
      </dgm:t>
    </dgm:pt>
    <dgm:pt modelId="{6AFDE59D-C3BD-4D49-AEF3-AB65539773E5}">
      <dgm:prSet phldrT="[Text]" custT="1"/>
      <dgm:spPr>
        <a:solidFill>
          <a:schemeClr val="bg1">
            <a:alpha val="70000"/>
          </a:schemeClr>
        </a:solidFill>
        <a:ln>
          <a:noFill/>
        </a:ln>
        <a:effectLst/>
      </dgm:spPr>
      <dgm:t>
        <a:bodyPr/>
        <a:lstStyle/>
        <a:p>
          <a:pPr algn="ctr"/>
          <a:r>
            <a:rPr lang="en-US" sz="2400" b="1" dirty="0" smtClean="0">
              <a:solidFill>
                <a:srgbClr val="00B4D2"/>
              </a:solidFill>
              <a:latin typeface="Glacial Indifference" charset="0"/>
              <a:ea typeface="Glacial Indifference" charset="0"/>
              <a:cs typeface="Glacial Indifference" charset="0"/>
            </a:rPr>
            <a:t>2M</a:t>
          </a:r>
          <a:endParaRPr lang="en-US" sz="2400" b="1" dirty="0">
            <a:solidFill>
              <a:srgbClr val="00B4D2"/>
            </a:solidFill>
            <a:latin typeface="Glacial Indifference" charset="0"/>
            <a:ea typeface="Glacial Indifference" charset="0"/>
            <a:cs typeface="Glacial Indifference" charset="0"/>
          </a:endParaRPr>
        </a:p>
      </dgm:t>
    </dgm:pt>
    <dgm:pt modelId="{EFD0B028-2B61-6D49-A329-8C71B01B61D7}" type="parTrans" cxnId="{0A21DC7E-318B-BA48-A99D-F0EAB657065C}">
      <dgm:prSet/>
      <dgm:spPr/>
      <dgm:t>
        <a:bodyPr/>
        <a:lstStyle/>
        <a:p>
          <a:endParaRPr lang="en-US"/>
        </a:p>
      </dgm:t>
    </dgm:pt>
    <dgm:pt modelId="{FFED0BFC-CCF7-EE40-92BD-74B794BBCA2E}" type="sibTrans" cxnId="{0A21DC7E-318B-BA48-A99D-F0EAB657065C}">
      <dgm:prSet/>
      <dgm:spPr/>
      <dgm:t>
        <a:bodyPr/>
        <a:lstStyle/>
        <a:p>
          <a:endParaRPr lang="en-US"/>
        </a:p>
      </dgm:t>
    </dgm:pt>
    <dgm:pt modelId="{D6FBE2A2-9C81-CB4F-9A11-8CE4E84E63BF}" type="pres">
      <dgm:prSet presAssocID="{2086C332-A63F-1442-9389-8468A22AFD07}" presName="Name0" presStyleCnt="0">
        <dgm:presLayoutVars>
          <dgm:chMax val="7"/>
          <dgm:resizeHandles val="exact"/>
        </dgm:presLayoutVars>
      </dgm:prSet>
      <dgm:spPr/>
      <dgm:t>
        <a:bodyPr/>
        <a:lstStyle/>
        <a:p>
          <a:endParaRPr lang="en-US"/>
        </a:p>
      </dgm:t>
    </dgm:pt>
    <dgm:pt modelId="{63F4D101-114C-F84F-90E3-507E51C4A95D}" type="pres">
      <dgm:prSet presAssocID="{2086C332-A63F-1442-9389-8468A22AFD07}" presName="comp1" presStyleCnt="0"/>
      <dgm:spPr/>
    </dgm:pt>
    <dgm:pt modelId="{FEB9C500-07DC-2842-BEE2-460EF06E282F}" type="pres">
      <dgm:prSet presAssocID="{2086C332-A63F-1442-9389-8468A22AFD07}" presName="circle1" presStyleLbl="node1" presStyleIdx="0" presStyleCnt="3" custLinFactNeighborX="49" custLinFactNeighborY="-55945"/>
      <dgm:spPr/>
      <dgm:t>
        <a:bodyPr/>
        <a:lstStyle/>
        <a:p>
          <a:endParaRPr lang="en-US"/>
        </a:p>
      </dgm:t>
    </dgm:pt>
    <dgm:pt modelId="{C02C8A99-DD0F-2E44-9905-BDE676005CAD}" type="pres">
      <dgm:prSet presAssocID="{2086C332-A63F-1442-9389-8468A22AFD07}" presName="c1text" presStyleLbl="node1" presStyleIdx="0" presStyleCnt="3">
        <dgm:presLayoutVars>
          <dgm:bulletEnabled val="1"/>
        </dgm:presLayoutVars>
      </dgm:prSet>
      <dgm:spPr/>
      <dgm:t>
        <a:bodyPr/>
        <a:lstStyle/>
        <a:p>
          <a:endParaRPr lang="en-US"/>
        </a:p>
      </dgm:t>
    </dgm:pt>
    <dgm:pt modelId="{323B9A74-4928-3D47-A5B5-BC9A92A96D11}" type="pres">
      <dgm:prSet presAssocID="{2086C332-A63F-1442-9389-8468A22AFD07}" presName="comp2" presStyleCnt="0"/>
      <dgm:spPr/>
    </dgm:pt>
    <dgm:pt modelId="{950AB04F-1AA3-334C-A643-211CB2095440}" type="pres">
      <dgm:prSet presAssocID="{2086C332-A63F-1442-9389-8468A22AFD07}" presName="circle2" presStyleLbl="node1" presStyleIdx="1" presStyleCnt="3" custScaleX="87893" custScaleY="87893" custLinFactNeighborX="-338" custLinFactNeighborY="-13874"/>
      <dgm:spPr/>
      <dgm:t>
        <a:bodyPr/>
        <a:lstStyle/>
        <a:p>
          <a:endParaRPr lang="en-US"/>
        </a:p>
      </dgm:t>
    </dgm:pt>
    <dgm:pt modelId="{E413555E-0046-9E45-BA73-B86B85C68BA2}" type="pres">
      <dgm:prSet presAssocID="{2086C332-A63F-1442-9389-8468A22AFD07}" presName="c2text" presStyleLbl="node1" presStyleIdx="1" presStyleCnt="3">
        <dgm:presLayoutVars>
          <dgm:bulletEnabled val="1"/>
        </dgm:presLayoutVars>
      </dgm:prSet>
      <dgm:spPr/>
      <dgm:t>
        <a:bodyPr/>
        <a:lstStyle/>
        <a:p>
          <a:endParaRPr lang="en-US"/>
        </a:p>
      </dgm:t>
    </dgm:pt>
    <dgm:pt modelId="{7FE207AA-3AEC-674A-8EAC-876E61FB6790}" type="pres">
      <dgm:prSet presAssocID="{2086C332-A63F-1442-9389-8468A22AFD07}" presName="comp3" presStyleCnt="0"/>
      <dgm:spPr/>
    </dgm:pt>
    <dgm:pt modelId="{D3C12166-D028-3345-8ACD-3F7D51F45B70}" type="pres">
      <dgm:prSet presAssocID="{2086C332-A63F-1442-9389-8468A22AFD07}" presName="circle3" presStyleLbl="node1" presStyleIdx="2" presStyleCnt="3" custScaleX="68106" custScaleY="68106" custLinFactNeighborX="71" custLinFactNeighborY="-45060"/>
      <dgm:spPr/>
      <dgm:t>
        <a:bodyPr/>
        <a:lstStyle/>
        <a:p>
          <a:endParaRPr lang="en-US"/>
        </a:p>
      </dgm:t>
    </dgm:pt>
    <dgm:pt modelId="{B5380031-5F08-DC47-BFB3-7000295EFA7F}" type="pres">
      <dgm:prSet presAssocID="{2086C332-A63F-1442-9389-8468A22AFD07}" presName="c3text" presStyleLbl="node1" presStyleIdx="2" presStyleCnt="3">
        <dgm:presLayoutVars>
          <dgm:bulletEnabled val="1"/>
        </dgm:presLayoutVars>
      </dgm:prSet>
      <dgm:spPr/>
      <dgm:t>
        <a:bodyPr/>
        <a:lstStyle/>
        <a:p>
          <a:endParaRPr lang="en-US"/>
        </a:p>
      </dgm:t>
    </dgm:pt>
  </dgm:ptLst>
  <dgm:cxnLst>
    <dgm:cxn modelId="{1A7D7142-74A4-2F41-B3FF-9E7EC4EEFC68}" srcId="{2086C332-A63F-1442-9389-8468A22AFD07}" destId="{789A69E9-6081-FD4C-91B3-F9AABC68CF40}" srcOrd="1" destOrd="0" parTransId="{3592BE1F-6F89-FA47-A577-3660B79341FF}" sibTransId="{5D26109D-4E72-6348-AB71-5493D1EC5514}"/>
    <dgm:cxn modelId="{30CA5261-2763-824C-A07F-A12FAB443D87}" type="presOf" srcId="{6AFDE59D-C3BD-4D49-AEF3-AB65539773E5}" destId="{D3C12166-D028-3345-8ACD-3F7D51F45B70}" srcOrd="0" destOrd="0" presId="urn:microsoft.com/office/officeart/2005/8/layout/venn2"/>
    <dgm:cxn modelId="{2B0AB1A9-2D8B-A74A-A374-16FDA18F46A5}" type="presOf" srcId="{789A69E9-6081-FD4C-91B3-F9AABC68CF40}" destId="{950AB04F-1AA3-334C-A643-211CB2095440}" srcOrd="0" destOrd="0" presId="urn:microsoft.com/office/officeart/2005/8/layout/venn2"/>
    <dgm:cxn modelId="{6362A03F-029D-2D46-9308-7941B15021D5}" type="presOf" srcId="{789A69E9-6081-FD4C-91B3-F9AABC68CF40}" destId="{E413555E-0046-9E45-BA73-B86B85C68BA2}" srcOrd="1" destOrd="0" presId="urn:microsoft.com/office/officeart/2005/8/layout/venn2"/>
    <dgm:cxn modelId="{A1C8E044-55A8-4943-AFB4-D4EBA407636A}" type="presOf" srcId="{A2576D40-7D1D-A643-82CE-1332C1F1DD0D}" destId="{C02C8A99-DD0F-2E44-9905-BDE676005CAD}" srcOrd="1" destOrd="0" presId="urn:microsoft.com/office/officeart/2005/8/layout/venn2"/>
    <dgm:cxn modelId="{E00283EB-351D-E84D-9495-8648DA7C666B}" type="presOf" srcId="{6AFDE59D-C3BD-4D49-AEF3-AB65539773E5}" destId="{B5380031-5F08-DC47-BFB3-7000295EFA7F}" srcOrd="1" destOrd="0" presId="urn:microsoft.com/office/officeart/2005/8/layout/venn2"/>
    <dgm:cxn modelId="{0A21DC7E-318B-BA48-A99D-F0EAB657065C}" srcId="{2086C332-A63F-1442-9389-8468A22AFD07}" destId="{6AFDE59D-C3BD-4D49-AEF3-AB65539773E5}" srcOrd="2" destOrd="0" parTransId="{EFD0B028-2B61-6D49-A329-8C71B01B61D7}" sibTransId="{FFED0BFC-CCF7-EE40-92BD-74B794BBCA2E}"/>
    <dgm:cxn modelId="{26435E07-3982-5A44-A2D7-9AD3E9CE8D63}" type="presOf" srcId="{2086C332-A63F-1442-9389-8468A22AFD07}" destId="{D6FBE2A2-9C81-CB4F-9A11-8CE4E84E63BF}" srcOrd="0" destOrd="0" presId="urn:microsoft.com/office/officeart/2005/8/layout/venn2"/>
    <dgm:cxn modelId="{B2511C24-B322-494F-A85D-2E3AAAB4EED6}" srcId="{2086C332-A63F-1442-9389-8468A22AFD07}" destId="{A2576D40-7D1D-A643-82CE-1332C1F1DD0D}" srcOrd="0" destOrd="0" parTransId="{C2F9CFC9-983C-6546-9164-C286D8DE419F}" sibTransId="{39CE2ADD-BAF2-5E44-B6B1-D4A75419EF34}"/>
    <dgm:cxn modelId="{8CA81464-4DC3-CC4B-9859-810CFBB50587}" type="presOf" srcId="{A2576D40-7D1D-A643-82CE-1332C1F1DD0D}" destId="{FEB9C500-07DC-2842-BEE2-460EF06E282F}" srcOrd="0" destOrd="0" presId="urn:microsoft.com/office/officeart/2005/8/layout/venn2"/>
    <dgm:cxn modelId="{7B028E69-33C2-0946-86E8-54DFAD086D28}" type="presParOf" srcId="{D6FBE2A2-9C81-CB4F-9A11-8CE4E84E63BF}" destId="{63F4D101-114C-F84F-90E3-507E51C4A95D}" srcOrd="0" destOrd="0" presId="urn:microsoft.com/office/officeart/2005/8/layout/venn2"/>
    <dgm:cxn modelId="{270512B5-5179-BB40-9314-7B0AE21115BD}" type="presParOf" srcId="{63F4D101-114C-F84F-90E3-507E51C4A95D}" destId="{FEB9C500-07DC-2842-BEE2-460EF06E282F}" srcOrd="0" destOrd="0" presId="urn:microsoft.com/office/officeart/2005/8/layout/venn2"/>
    <dgm:cxn modelId="{3D6E94C7-B935-B04E-8A9E-75BBC59EE432}" type="presParOf" srcId="{63F4D101-114C-F84F-90E3-507E51C4A95D}" destId="{C02C8A99-DD0F-2E44-9905-BDE676005CAD}" srcOrd="1" destOrd="0" presId="urn:microsoft.com/office/officeart/2005/8/layout/venn2"/>
    <dgm:cxn modelId="{1C908160-73D2-5D4F-B0B9-80A49625B42F}" type="presParOf" srcId="{D6FBE2A2-9C81-CB4F-9A11-8CE4E84E63BF}" destId="{323B9A74-4928-3D47-A5B5-BC9A92A96D11}" srcOrd="1" destOrd="0" presId="urn:microsoft.com/office/officeart/2005/8/layout/venn2"/>
    <dgm:cxn modelId="{E8ED295F-F568-E24A-A3FA-AA84FE7D2DB2}" type="presParOf" srcId="{323B9A74-4928-3D47-A5B5-BC9A92A96D11}" destId="{950AB04F-1AA3-334C-A643-211CB2095440}" srcOrd="0" destOrd="0" presId="urn:microsoft.com/office/officeart/2005/8/layout/venn2"/>
    <dgm:cxn modelId="{8269F662-FB1B-A04C-B39C-C5DA76F721A3}" type="presParOf" srcId="{323B9A74-4928-3D47-A5B5-BC9A92A96D11}" destId="{E413555E-0046-9E45-BA73-B86B85C68BA2}" srcOrd="1" destOrd="0" presId="urn:microsoft.com/office/officeart/2005/8/layout/venn2"/>
    <dgm:cxn modelId="{B7ED1A9E-EA5B-124D-8DE9-EFC3961A03A5}" type="presParOf" srcId="{D6FBE2A2-9C81-CB4F-9A11-8CE4E84E63BF}" destId="{7FE207AA-3AEC-674A-8EAC-876E61FB6790}" srcOrd="2" destOrd="0" presId="urn:microsoft.com/office/officeart/2005/8/layout/venn2"/>
    <dgm:cxn modelId="{3110C670-B990-2B46-A27B-CE9BB711A5AB}" type="presParOf" srcId="{7FE207AA-3AEC-674A-8EAC-876E61FB6790}" destId="{D3C12166-D028-3345-8ACD-3F7D51F45B70}" srcOrd="0" destOrd="0" presId="urn:microsoft.com/office/officeart/2005/8/layout/venn2"/>
    <dgm:cxn modelId="{EB7559D2-AF76-9445-BD9A-B28BF8747EB3}" type="presParOf" srcId="{7FE207AA-3AEC-674A-8EAC-876E61FB6790}" destId="{B5380031-5F08-DC47-BFB3-7000295EFA7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9C500-07DC-2842-BEE2-460EF06E282F}">
      <dsp:nvSpPr>
        <dsp:cNvPr id="0" name=""/>
        <dsp:cNvSpPr/>
      </dsp:nvSpPr>
      <dsp:spPr>
        <a:xfrm>
          <a:off x="886278" y="0"/>
          <a:ext cx="3614704" cy="3614704"/>
        </a:xfrm>
        <a:prstGeom prst="ellipse">
          <a:avLst/>
        </a:prstGeom>
        <a:solidFill>
          <a:srgbClr val="444445">
            <a:alpha val="70000"/>
          </a:srgb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 200M</a:t>
          </a:r>
          <a:endParaRPr lang="en-US" sz="2400" b="1" kern="1200" dirty="0">
            <a:latin typeface="Glacial Indifference" charset="0"/>
            <a:ea typeface="Glacial Indifference" charset="0"/>
            <a:cs typeface="Glacial Indifference" charset="0"/>
          </a:endParaRPr>
        </a:p>
      </dsp:txBody>
      <dsp:txXfrm>
        <a:off x="2061960" y="180735"/>
        <a:ext cx="1263339" cy="542205"/>
      </dsp:txXfrm>
    </dsp:sp>
    <dsp:sp modelId="{950AB04F-1AA3-334C-A643-211CB2095440}">
      <dsp:nvSpPr>
        <dsp:cNvPr id="0" name=""/>
        <dsp:cNvSpPr/>
      </dsp:nvSpPr>
      <dsp:spPr>
        <a:xfrm>
          <a:off x="1491293" y="691660"/>
          <a:ext cx="2382803" cy="2382803"/>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40M</a:t>
          </a:r>
          <a:endParaRPr lang="en-US" sz="2400" b="1" kern="1200" dirty="0">
            <a:latin typeface="Glacial Indifference" charset="0"/>
            <a:ea typeface="Glacial Indifference" charset="0"/>
            <a:cs typeface="Glacial Indifference" charset="0"/>
          </a:endParaRPr>
        </a:p>
      </dsp:txBody>
      <dsp:txXfrm>
        <a:off x="2127502" y="840585"/>
        <a:ext cx="1110386" cy="446775"/>
      </dsp:txXfrm>
    </dsp:sp>
    <dsp:sp modelId="{D3C12166-D028-3345-8ACD-3F7D51F45B70}">
      <dsp:nvSpPr>
        <dsp:cNvPr id="0" name=""/>
        <dsp:cNvSpPr/>
      </dsp:nvSpPr>
      <dsp:spPr>
        <a:xfrm>
          <a:off x="2077684" y="1281177"/>
          <a:ext cx="1230915" cy="1230915"/>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B4D2"/>
              </a:solidFill>
              <a:latin typeface="Glacial Indifference" charset="0"/>
              <a:ea typeface="Glacial Indifference" charset="0"/>
              <a:cs typeface="Glacial Indifference" charset="0"/>
            </a:rPr>
            <a:t>2M</a:t>
          </a:r>
          <a:endParaRPr lang="en-US" sz="2400" b="1" kern="1200" dirty="0">
            <a:solidFill>
              <a:srgbClr val="00B4D2"/>
            </a:solidFill>
            <a:latin typeface="Glacial Indifference" charset="0"/>
            <a:ea typeface="Glacial Indifference" charset="0"/>
            <a:cs typeface="Glacial Indifference" charset="0"/>
          </a:endParaRPr>
        </a:p>
      </dsp:txBody>
      <dsp:txXfrm>
        <a:off x="2257947" y="1588906"/>
        <a:ext cx="870388" cy="61545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1582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neuehous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FONTING: we’re using </a:t>
            </a:r>
            <a:r>
              <a:rPr lang="en-US" dirty="0" err="1" smtClean="0"/>
              <a:t>nexa</a:t>
            </a:r>
            <a:r>
              <a:rPr lang="en-US" dirty="0" smtClean="0"/>
              <a:t> bold here, but glacial</a:t>
            </a:r>
            <a:r>
              <a:rPr lang="en-US" baseline="0" dirty="0" smtClean="0"/>
              <a:t> indifference elsewhere. Thoughts?</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dirty="0" smtClean="0"/>
              <a:t>1AA6C9</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A5A5A6</a:t>
            </a:r>
            <a:endParaRPr dirty="0"/>
          </a:p>
        </p:txBody>
      </p:sp>
    </p:spTree>
    <p:extLst>
      <p:ext uri="{BB962C8B-B14F-4D97-AF65-F5344CB8AC3E}">
        <p14:creationId xmlns:p14="http://schemas.microsoft.com/office/powerpoint/2010/main" val="122761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Lets add affiliate programs in here, will be very important! Add to middle tier (rewards </a:t>
            </a:r>
            <a:r>
              <a:rPr lang="en-US" dirty="0" err="1" smtClean="0"/>
              <a:t>etc</a:t>
            </a:r>
            <a:r>
              <a:rPr lang="en-US" dirty="0" smtClean="0"/>
              <a:t>)</a:t>
            </a:r>
          </a:p>
          <a:p>
            <a:pPr marL="0" lvl="0" indent="0" rtl="0">
              <a:spcBef>
                <a:spcPts val="0"/>
              </a:spcBef>
              <a:spcAft>
                <a:spcPts val="0"/>
              </a:spcAft>
              <a:buNone/>
            </a:pPr>
            <a:r>
              <a:rPr lang="en-US" dirty="0" smtClean="0"/>
              <a:t>Thinking</a:t>
            </a:r>
            <a:r>
              <a:rPr lang="en-US" baseline="0" dirty="0" smtClean="0"/>
              <a:t> about eliminating the cost/effectiveness thing?</a:t>
            </a:r>
            <a:endParaRPr dirty="0"/>
          </a:p>
        </p:txBody>
      </p:sp>
    </p:spTree>
    <p:extLst>
      <p:ext uri="{BB962C8B-B14F-4D97-AF65-F5344CB8AC3E}">
        <p14:creationId xmlns:p14="http://schemas.microsoft.com/office/powerpoint/2010/main" val="211584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Expand it out</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ADD SOMETHING BOTTOM LEFT AND BOTTOM RIGHT – RETRO BOTTOM RIGHT? WHAT BOTTOM LEFT?</a:t>
            </a:r>
            <a:endParaRPr dirty="0"/>
          </a:p>
        </p:txBody>
      </p:sp>
    </p:spTree>
    <p:extLst>
      <p:ext uri="{BB962C8B-B14F-4D97-AF65-F5344CB8AC3E}">
        <p14:creationId xmlns:p14="http://schemas.microsoft.com/office/powerpoint/2010/main" val="38649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35519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To consumers </a:t>
            </a:r>
            <a:r>
              <a:rPr lang="en-US" dirty="0" smtClean="0">
                <a:sym typeface="Wingdings"/>
              </a:rPr>
              <a:t> no obvious</a:t>
            </a:r>
            <a:r>
              <a:rPr lang="en-US" baseline="0" dirty="0" smtClean="0">
                <a:sym typeface="Wingdings"/>
              </a:rPr>
              <a:t> risk</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MAIN RISK : GYM OWNERS LOVE THE GUYS</a:t>
            </a:r>
            <a:r>
              <a:rPr lang="en-US" baseline="0" dirty="0" smtClean="0"/>
              <a:t> WHO DON</a:t>
            </a:r>
            <a:r>
              <a:rPr lang="uk-UA" baseline="0" dirty="0" smtClean="0"/>
              <a:t>’</a:t>
            </a:r>
            <a:r>
              <a:rPr lang="en-US" baseline="0" dirty="0" smtClean="0"/>
              <a:t>T GO AND PAY AND NEVER GO – CANNIBALIZATION – BE SENSITIVE – “only reason gyms survive is big population who pay high membership rates and don</a:t>
            </a:r>
            <a:r>
              <a:rPr lang="uk-UA" baseline="0" dirty="0" smtClean="0"/>
              <a:t>’</a:t>
            </a:r>
            <a:r>
              <a:rPr lang="en-US" baseline="0" dirty="0" smtClean="0"/>
              <a:t>t use it” and if </a:t>
            </a:r>
            <a:r>
              <a:rPr lang="en-US" baseline="0" dirty="0" err="1" smtClean="0"/>
              <a:t>cannbailized</a:t>
            </a:r>
            <a:r>
              <a:rPr lang="en-US" baseline="0" dirty="0" smtClean="0"/>
              <a:t> it then would be a big risk</a:t>
            </a:r>
          </a:p>
          <a:p>
            <a:pPr marL="0" lvl="0" indent="0" rtl="0">
              <a:spcBef>
                <a:spcPts val="0"/>
              </a:spcBef>
              <a:spcAft>
                <a:spcPts val="0"/>
              </a:spcAft>
              <a:buNone/>
            </a:pPr>
            <a:r>
              <a:rPr lang="en-US" baseline="0" dirty="0" smtClean="0"/>
              <a:t>BARRIER TO ENTRY ISNT HIGH : AND CALSSPASS HAS GYM TIME</a:t>
            </a:r>
          </a:p>
          <a:p>
            <a:pPr marL="171450" lvl="0" indent="-171450" rtl="0">
              <a:spcBef>
                <a:spcPts val="0"/>
              </a:spcBef>
              <a:spcAft>
                <a:spcPts val="0"/>
              </a:spcAft>
              <a:buFontTx/>
              <a:buChar char="-"/>
            </a:pPr>
            <a:r>
              <a:rPr lang="en-US" baseline="0" dirty="0" smtClean="0"/>
              <a:t>Omar says takeaway by fitness industry – educated </a:t>
            </a:r>
            <a:r>
              <a:rPr lang="en-US" baseline="0" dirty="0" err="1" smtClean="0"/>
              <a:t>ppl</a:t>
            </a:r>
            <a:r>
              <a:rPr lang="en-US" baseline="0" dirty="0" smtClean="0"/>
              <a:t> in urban places who are tech forward with more money, and then u have </a:t>
            </a:r>
            <a:r>
              <a:rPr lang="en-US" baseline="0" dirty="0" err="1" smtClean="0"/>
              <a:t>ppl</a:t>
            </a:r>
            <a:r>
              <a:rPr lang="en-US" baseline="0" dirty="0" smtClean="0"/>
              <a:t> and gym owners </a:t>
            </a:r>
            <a:r>
              <a:rPr lang="en-US" baseline="0" dirty="0" err="1" smtClean="0"/>
              <a:t>etc</a:t>
            </a:r>
            <a:r>
              <a:rPr lang="en-US" baseline="0" dirty="0" smtClean="0"/>
              <a:t> who is some guy who played baseball I </a:t>
            </a:r>
            <a:r>
              <a:rPr lang="en-US" baseline="0" dirty="0" err="1" smtClean="0"/>
              <a:t>ncollege</a:t>
            </a:r>
            <a:r>
              <a:rPr lang="en-US" baseline="0" dirty="0" smtClean="0"/>
              <a:t> and is very offline type of person and has paper sign in sheets and is very non digital and technical. From consumer base standpoint </a:t>
            </a:r>
            <a:r>
              <a:rPr lang="en-US" baseline="0" dirty="0" err="1" smtClean="0"/>
              <a:t>omar</a:t>
            </a:r>
            <a:r>
              <a:rPr lang="en-US" baseline="0" dirty="0" smtClean="0"/>
              <a:t> concern is </a:t>
            </a:r>
            <a:r>
              <a:rPr lang="en-US" baseline="0" dirty="0" err="1" smtClean="0"/>
              <a:t>ppl</a:t>
            </a:r>
            <a:r>
              <a:rPr lang="en-US" baseline="0" dirty="0" smtClean="0"/>
              <a:t> like us may have </a:t>
            </a:r>
            <a:r>
              <a:rPr lang="en-US" baseline="0" dirty="0" err="1" smtClean="0"/>
              <a:t>classpass</a:t>
            </a:r>
            <a:r>
              <a:rPr lang="en-US" baseline="0" dirty="0" smtClean="0"/>
              <a:t> </a:t>
            </a:r>
          </a:p>
          <a:p>
            <a:pPr marL="171450" lvl="0" indent="-171450" rtl="0">
              <a:spcBef>
                <a:spcPts val="0"/>
              </a:spcBef>
              <a:spcAft>
                <a:spcPts val="0"/>
              </a:spcAft>
              <a:buFontTx/>
              <a:buChar char="-"/>
            </a:pPr>
            <a:r>
              <a:rPr lang="en-US" baseline="0" dirty="0" smtClean="0"/>
              <a:t>Thinks its one tap on </a:t>
            </a:r>
            <a:r>
              <a:rPr lang="en-US" baseline="0" dirty="0" err="1" smtClean="0"/>
              <a:t>classpass</a:t>
            </a:r>
            <a:r>
              <a:rPr lang="en-US" baseline="0" dirty="0" smtClean="0"/>
              <a:t> </a:t>
            </a:r>
            <a:endParaRPr dirty="0"/>
          </a:p>
        </p:txBody>
      </p:sp>
    </p:spTree>
    <p:extLst>
      <p:ext uri="{BB962C8B-B14F-4D97-AF65-F5344CB8AC3E}">
        <p14:creationId xmlns:p14="http://schemas.microsoft.com/office/powerpoint/2010/main" val="1870591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$1M raise, $2M qualifying event, $4.5M cap</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20% discount, 6% interest, 2-year maturity</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algn="ctr" rtl="0">
              <a:spcBef>
                <a:spcPts val="0"/>
              </a:spcBef>
              <a:spcAft>
                <a:spcPts val="0"/>
              </a:spcAft>
              <a:buClr>
                <a:schemeClr val="dk1"/>
              </a:buClr>
              <a:buSzPts val="1100"/>
              <a:buFont typeface="Arial"/>
              <a:buNone/>
            </a:pPr>
            <a:r>
              <a:rPr lang="en" sz="1800" b="1" dirty="0">
                <a:solidFill>
                  <a:srgbClr val="000080"/>
                </a:solidFill>
                <a:latin typeface="Montserrat"/>
                <a:ea typeface="Montserrat"/>
                <a:cs typeface="Montserrat"/>
                <a:sym typeface="Montserrat"/>
              </a:rPr>
              <a:t>Safe-Note</a:t>
            </a:r>
            <a:endParaRPr sz="1800" b="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200" b="1" i="1" dirty="0">
                <a:solidFill>
                  <a:srgbClr val="000080"/>
                </a:solidFill>
                <a:latin typeface="Montserrat"/>
                <a:ea typeface="Montserrat"/>
                <a:cs typeface="Montserrat"/>
                <a:sym typeface="Montserrat"/>
              </a:rPr>
              <a:t>$1.8M cap</a:t>
            </a:r>
            <a:endParaRPr sz="1200" b="1" i="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800" b="1" i="1" dirty="0">
                <a:solidFill>
                  <a:srgbClr val="000080"/>
                </a:solidFill>
                <a:latin typeface="Montserrat"/>
                <a:ea typeface="Montserrat"/>
                <a:cs typeface="Montserrat"/>
                <a:sym typeface="Montserrat"/>
              </a:rPr>
              <a:t>20% discount, 6% interest, 2-year maturity</a:t>
            </a:r>
            <a:endParaRPr sz="800" b="1" i="1" dirty="0">
              <a:solidFill>
                <a:srgbClr val="000080"/>
              </a:solidFill>
              <a:latin typeface="Montserrat"/>
              <a:ea typeface="Montserrat"/>
              <a:cs typeface="Montserrat"/>
              <a:sym typeface="Montserrat"/>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162149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US" sz="1000" dirty="0" smtClean="0">
                <a:solidFill>
                  <a:schemeClr val="dk1"/>
                </a:solidFill>
              </a:rPr>
              <a:t>Revolutionizing</a:t>
            </a:r>
            <a:r>
              <a:rPr lang="en-US" sz="1000" baseline="0" dirty="0" smtClean="0">
                <a:solidFill>
                  <a:schemeClr val="dk1"/>
                </a:solidFill>
              </a:rPr>
              <a:t> the industry</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The way people access fitness</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ETC ETC.</a:t>
            </a:r>
          </a:p>
          <a:p>
            <a:pPr marL="0" lvl="0" indent="0" rtl="0">
              <a:lnSpc>
                <a:spcPct val="127272"/>
              </a:lnSpc>
              <a:spcBef>
                <a:spcPts val="0"/>
              </a:spcBef>
              <a:spcAft>
                <a:spcPts val="0"/>
              </a:spcAft>
              <a:buClr>
                <a:schemeClr val="dk1"/>
              </a:buClr>
              <a:buSzPts val="1100"/>
              <a:buFont typeface="Arial"/>
              <a:buNone/>
            </a:pPr>
            <a:r>
              <a:rPr lang="en-US" sz="1000" b="1" baseline="0" dirty="0" smtClean="0">
                <a:solidFill>
                  <a:schemeClr val="dk1"/>
                </a:solidFill>
              </a:rPr>
              <a:t>To invest in </a:t>
            </a:r>
            <a:r>
              <a:rPr lang="en-US" sz="1000" b="1" baseline="0" dirty="0" err="1" smtClean="0">
                <a:solidFill>
                  <a:schemeClr val="dk1"/>
                </a:solidFill>
              </a:rPr>
              <a:t>flexit</a:t>
            </a:r>
            <a:r>
              <a:rPr lang="en-US" sz="1000" b="1" baseline="0" dirty="0" smtClean="0">
                <a:solidFill>
                  <a:schemeClr val="dk1"/>
                </a:solidFill>
              </a:rPr>
              <a:t> v a gym is a way of participating in secular trend without the capital cost.</a:t>
            </a:r>
            <a:endParaRPr lang="en-US" sz="1000" b="1" dirty="0" smtClean="0">
              <a:solidFill>
                <a:schemeClr val="dk1"/>
              </a:solidFill>
            </a:endParaRPr>
          </a:p>
        </p:txBody>
      </p:sp>
    </p:spTree>
    <p:extLst>
      <p:ext uri="{BB962C8B-B14F-4D97-AF65-F5344CB8AC3E}">
        <p14:creationId xmlns:p14="http://schemas.microsoft.com/office/powerpoint/2010/main" val="960107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0468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82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158750" indent="0">
              <a:buNone/>
            </a:pPr>
            <a:endParaRPr lang="en-US" sz="1600" baseline="0" dirty="0" smtClean="0"/>
          </a:p>
        </p:txBody>
      </p:sp>
    </p:spTree>
    <p:extLst>
      <p:ext uri="{BB962C8B-B14F-4D97-AF65-F5344CB8AC3E}">
        <p14:creationId xmlns:p14="http://schemas.microsoft.com/office/powerpoint/2010/main" val="179246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235280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6400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smtClean="0">
                <a:solidFill>
                  <a:srgbClr val="000000"/>
                </a:solidFill>
                <a:latin typeface="Arial"/>
                <a:ea typeface="Arial"/>
                <a:cs typeface="Arial"/>
                <a:sym typeface="Arial"/>
              </a:rPr>
              <a:t>As of 2017, anywhere from 5 percent to 26 percent of fitness operators, based on their business model, indicated they engaged with digital aggregators.</a:t>
            </a:r>
          </a:p>
          <a:p>
            <a:endParaRPr lang="en-US" sz="1100" b="0" i="0" u="none" strike="noStrike" cap="none" baseline="0" dirty="0" smtClean="0">
              <a:solidFill>
                <a:srgbClr val="000000"/>
              </a:solidFill>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“Imagine a set of tablets when you arrive, and other self-service options to streamline a large group of individuals arriving at once, with helpful service professionals available as needed,” says Sarah Abdallah, an interior architect and designer, whose been tasked with incorporating wellness elements for clients like the Ritz-Carlton and </a:t>
            </a:r>
            <a:r>
              <a:rPr lang="en-US" sz="1100" b="0" i="0" u="none" strike="noStrike" cap="none" dirty="0" smtClean="0">
                <a:solidFill>
                  <a:srgbClr val="000000"/>
                </a:solidFill>
                <a:effectLst/>
                <a:latin typeface="Arial"/>
                <a:ea typeface="Arial"/>
                <a:cs typeface="Arial"/>
                <a:sym typeface="Arial"/>
                <a:hlinkClick r:id="rId3"/>
              </a:rPr>
              <a:t>Neuehouse</a:t>
            </a:r>
            <a:r>
              <a:rPr lang="en-US" sz="1100" b="0" i="0" u="none" strike="noStrike" cap="none" dirty="0" smtClean="0">
                <a:solidFill>
                  <a:srgbClr val="000000"/>
                </a:solidFill>
                <a:effectLst/>
                <a:latin typeface="Arial"/>
                <a:ea typeface="Arial"/>
                <a:cs typeface="Arial"/>
                <a:sym typeface="Arial"/>
              </a:rPr>
              <a:t>, a private club and co-working space. Translation: a less frantic clamoring of leggings-clad folks scrambling to make it in time for the warm-up. “Technology can be integral in helping people make the transition from the chaotic outside world to going within,” -- “Well and Good” </a:t>
            </a:r>
            <a:endParaRPr dirty="0"/>
          </a:p>
        </p:txBody>
      </p:sp>
    </p:spTree>
    <p:extLst>
      <p:ext uri="{BB962C8B-B14F-4D97-AF65-F5344CB8AC3E}">
        <p14:creationId xmlns:p14="http://schemas.microsoft.com/office/powerpoint/2010/main" val="1292312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457200" indent="-298450">
              <a:buFontTx/>
              <a:buChar char="-"/>
            </a:pPr>
            <a:r>
              <a:rPr lang="en-US" sz="1600" baseline="0" dirty="0" smtClean="0"/>
              <a:t>Align text</a:t>
            </a:r>
          </a:p>
          <a:p>
            <a:pPr marL="158750" indent="0">
              <a:buNone/>
            </a:pPr>
            <a:endParaRPr lang="en-US" sz="1600" baseline="0" dirty="0" smtClean="0"/>
          </a:p>
        </p:txBody>
      </p:sp>
    </p:spTree>
    <p:extLst>
      <p:ext uri="{BB962C8B-B14F-4D97-AF65-F5344CB8AC3E}">
        <p14:creationId xmlns:p14="http://schemas.microsoft.com/office/powerpoint/2010/main" val="212474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p:txBody>
      </p:sp>
    </p:spTree>
    <p:extLst>
      <p:ext uri="{BB962C8B-B14F-4D97-AF65-F5344CB8AC3E}">
        <p14:creationId xmlns:p14="http://schemas.microsoft.com/office/powerpoint/2010/main" val="9646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1281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326</a:t>
            </a:r>
            <a:r>
              <a:rPr lang="en-US" baseline="0" dirty="0" smtClean="0"/>
              <a:t> in US</a:t>
            </a:r>
          </a:p>
          <a:p>
            <a:pPr marL="0" lvl="0" indent="0">
              <a:spcBef>
                <a:spcPts val="0"/>
              </a:spcBef>
              <a:spcAft>
                <a:spcPts val="0"/>
              </a:spcAft>
              <a:buNone/>
            </a:pPr>
            <a:r>
              <a:rPr lang="en-US" baseline="0" dirty="0" smtClean="0"/>
              <a:t>47.8 over 65</a:t>
            </a:r>
          </a:p>
          <a:p>
            <a:pPr marL="0" lvl="0" indent="0">
              <a:spcBef>
                <a:spcPts val="0"/>
              </a:spcBef>
              <a:spcAft>
                <a:spcPts val="0"/>
              </a:spcAft>
              <a:buNone/>
            </a:pPr>
            <a:r>
              <a:rPr lang="en-US" baseline="0" dirty="0" smtClean="0"/>
              <a:t>Under 18 74M</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NEED 326 NUMBER TO NOT INCLUDE ADULTS</a:t>
            </a:r>
            <a:r>
              <a:rPr lang="en-US" baseline="0" dirty="0" smtClean="0"/>
              <a:t> OVER 65, NOT INCLUDE KIDS UNDER 18</a:t>
            </a:r>
          </a:p>
          <a:p>
            <a:pPr marL="0" lvl="0" indent="0">
              <a:spcBef>
                <a:spcPts val="0"/>
              </a:spcBef>
              <a:spcAft>
                <a:spcPts val="0"/>
              </a:spcAft>
              <a:buNone/>
            </a:pPr>
            <a:r>
              <a:rPr lang="en-US" baseline="0" dirty="0" smtClean="0"/>
              <a:t>DO CONCENTRIC CIRCLES, NOT THE OVAL</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 dirty="0" smtClean="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735029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03294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tags" Target="../tags/tag2.x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02796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6"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tuurnup.com" TargetMode="External"/><Relationship Id="rId4" Type="http://schemas.openxmlformats.org/officeDocument/2006/relationships/hyperlink" Target="http://www.tuurnup.com"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png"/><Relationship Id="rId18" Type="http://schemas.openxmlformats.org/officeDocument/2006/relationships/image" Target="../media/image33.emf"/><Relationship Id="rId19"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4.jpg"/><Relationship Id="rId5" Type="http://schemas.openxmlformats.org/officeDocument/2006/relationships/image" Target="../media/image2.png"/><Relationship Id="rId6" Type="http://schemas.openxmlformats.org/officeDocument/2006/relationships/image" Target="../media/image35.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3.xml"/><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4.xml"/><Relationship Id="rId5" Type="http://schemas.openxmlformats.org/officeDocument/2006/relationships/image" Target="../media/image3.png"/><Relationship Id="rId6" Type="http://schemas.openxmlformats.org/officeDocument/2006/relationships/oleObject" Target="../embeddings/oleObject4.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tiff"/><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2.png"/><Relationship Id="rId10"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tags" Target="../tags/tag6.xml"/><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image" Target="../media/image3.png"/><Relationship Id="rId6" Type="http://schemas.openxmlformats.org/officeDocument/2006/relationships/oleObject" Target="../embeddings/oleObject5.bin"/><Relationship Id="rId7" Type="http://schemas.openxmlformats.org/officeDocument/2006/relationships/image" Target="../media/image1.emf"/><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637454" y="3158918"/>
            <a:ext cx="3869167" cy="575100"/>
          </a:xfrm>
          <a:prstGeom prst="rect">
            <a:avLst/>
          </a:prstGeom>
        </p:spPr>
        <p:txBody>
          <a:bodyPr spcFirstLastPara="1" wrap="non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a:rPr>
              <a:t>WHEREVER, WHENEVER.</a:t>
            </a:r>
            <a:endParaRPr sz="2400" dirty="0">
              <a:solidFill>
                <a:schemeClr val="bg1"/>
              </a:solidFill>
              <a:latin typeface="Glacial Indifference" charset="0"/>
              <a:ea typeface="Glacial Indifference" charset="0"/>
              <a:cs typeface="Glacial Indifference" charset="0"/>
              <a:sym typeface="Montserrat"/>
            </a:endParaRPr>
          </a:p>
        </p:txBody>
      </p:sp>
      <p:sp>
        <p:nvSpPr>
          <p:cNvPr id="55" name="Shape 55"/>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a:t>
            </a:fld>
            <a:endParaRPr dirty="0">
              <a:solidFill>
                <a:schemeClr val="bg1"/>
              </a:solidFill>
              <a:latin typeface="Montserrat"/>
              <a:ea typeface="Montserrat"/>
              <a:cs typeface="Montserrat"/>
              <a:sym typeface="Montserrat"/>
            </a:endParaRPr>
          </a:p>
        </p:txBody>
      </p:sp>
      <p:sp>
        <p:nvSpPr>
          <p:cNvPr id="56" name="Shape 56"/>
          <p:cNvSpPr txBox="1">
            <a:spLocks noGrp="1"/>
          </p:cNvSpPr>
          <p:nvPr>
            <p:ph type="ctrTitle"/>
          </p:nvPr>
        </p:nvSpPr>
        <p:spPr>
          <a:xfrm>
            <a:off x="2847788" y="4389025"/>
            <a:ext cx="3448500" cy="66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1000" dirty="0">
              <a:solidFill>
                <a:schemeClr val="bg1"/>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3"/>
              </a:rPr>
              <a:t>flexit@flexit.fit</a:t>
            </a:r>
            <a:endParaRPr b="1" dirty="0">
              <a:solidFill>
                <a:srgbClr val="00B4D2"/>
              </a:solidFill>
              <a:latin typeface="Glacial Indifference" charset="0"/>
              <a:ea typeface="Glacial Indifference" charset="0"/>
              <a:cs typeface="Glacial Indifference" charset="0"/>
              <a:sym typeface="Montserrat"/>
            </a:endParaRPr>
          </a:p>
          <a:p>
            <a:pPr marL="0" lvl="0" indent="0" rtl="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4"/>
              </a:rPr>
              <a:t>www.flexit.fit</a:t>
            </a:r>
            <a:endParaRPr sz="600" b="1" dirty="0">
              <a:solidFill>
                <a:srgbClr val="00B4D2"/>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US" sz="800" dirty="0" smtClean="0">
                <a:solidFill>
                  <a:schemeClr val="bg1"/>
                </a:solidFill>
                <a:latin typeface="Glacial Indifference" charset="0"/>
                <a:ea typeface="Glacial Indifference" charset="0"/>
                <a:cs typeface="Glacial Indifference" charset="0"/>
                <a:sym typeface="Montserrat"/>
              </a:rPr>
              <a:t>Spring </a:t>
            </a:r>
            <a:r>
              <a:rPr lang="en" sz="800" dirty="0" smtClean="0">
                <a:solidFill>
                  <a:schemeClr val="bg1"/>
                </a:solidFill>
                <a:latin typeface="Glacial Indifference" charset="0"/>
                <a:ea typeface="Glacial Indifference" charset="0"/>
                <a:cs typeface="Glacial Indifference" charset="0"/>
                <a:sym typeface="Montserrat"/>
              </a:rPr>
              <a:t>2018</a:t>
            </a:r>
            <a:endParaRPr sz="800" dirty="0">
              <a:solidFill>
                <a:schemeClr val="bg1"/>
              </a:solidFill>
              <a:latin typeface="Glacial Indifference" charset="0"/>
              <a:ea typeface="Glacial Indifference" charset="0"/>
              <a:cs typeface="Glacial Indifference" charset="0"/>
              <a:sym typeface="Montserrat"/>
            </a:endParaRPr>
          </a:p>
          <a:p>
            <a:pPr marL="0" lvl="0" indent="0" rtl="0">
              <a:spcBef>
                <a:spcPts val="0"/>
              </a:spcBef>
              <a:spcAft>
                <a:spcPts val="0"/>
              </a:spcAft>
              <a:buClr>
                <a:schemeClr val="dk1"/>
              </a:buClr>
              <a:buSzPts val="1100"/>
              <a:buFont typeface="Arial"/>
              <a:buNone/>
            </a:pPr>
            <a:r>
              <a:rPr lang="en" sz="600" b="1" dirty="0">
                <a:solidFill>
                  <a:schemeClr val="bg1"/>
                </a:solidFill>
                <a:latin typeface="Glacial Indifference" charset="0"/>
                <a:ea typeface="Glacial Indifference" charset="0"/>
                <a:cs typeface="Glacial Indifference" charset="0"/>
                <a:sym typeface="Montserrat"/>
              </a:rPr>
              <a:t>Confidential &amp; Proprietary</a:t>
            </a:r>
            <a:endParaRPr sz="800" b="1" dirty="0">
              <a:solidFill>
                <a:schemeClr val="bg1"/>
              </a:solidFill>
              <a:latin typeface="Glacial Indifference" charset="0"/>
              <a:ea typeface="Glacial Indifference" charset="0"/>
              <a:cs typeface="Glacial Indifference" charset="0"/>
              <a:sym typeface="Montserra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77" y="1620241"/>
            <a:ext cx="7894119" cy="883670"/>
          </a:xfrm>
          <a:prstGeom prst="rect">
            <a:avLst/>
          </a:prstGeom>
        </p:spPr>
      </p:pic>
    </p:spTree>
    <p:extLst>
      <p:ext uri="{BB962C8B-B14F-4D97-AF65-F5344CB8AC3E}">
        <p14:creationId xmlns:p14="http://schemas.microsoft.com/office/powerpoint/2010/main" val="330111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08" name="Shape 30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10</a:t>
            </a:fld>
            <a:endParaRPr dirty="0">
              <a:solidFill>
                <a:schemeClr val="bg1"/>
              </a:solidFill>
              <a:latin typeface="Montserrat"/>
              <a:ea typeface="Montserrat"/>
              <a:cs typeface="Montserrat"/>
              <a:sym typeface="Montserrat"/>
            </a:endParaRPr>
          </a:p>
        </p:txBody>
      </p:sp>
      <p:sp>
        <p:nvSpPr>
          <p:cNvPr id="51" name="TextBox 50"/>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has a multifaceted approach to acquiring and retaining customers</a:t>
            </a:r>
          </a:p>
        </p:txBody>
      </p:sp>
      <p:grpSp>
        <p:nvGrpSpPr>
          <p:cNvPr id="3" name="Group 2"/>
          <p:cNvGrpSpPr/>
          <p:nvPr/>
        </p:nvGrpSpPr>
        <p:grpSpPr>
          <a:xfrm>
            <a:off x="641268" y="1157561"/>
            <a:ext cx="7842813" cy="3398537"/>
            <a:chOff x="637394" y="1069815"/>
            <a:chExt cx="7842813" cy="3398537"/>
          </a:xfrm>
        </p:grpSpPr>
        <p:sp>
          <p:nvSpPr>
            <p:cNvPr id="2" name="Rounded Rectangle 1"/>
            <p:cNvSpPr/>
            <p:nvPr/>
          </p:nvSpPr>
          <p:spPr>
            <a:xfrm>
              <a:off x="858416" y="1069815"/>
              <a:ext cx="7434917" cy="3398537"/>
            </a:xfrm>
            <a:prstGeom prst="roundRect">
              <a:avLst>
                <a:gd name="adj" fmla="val 128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37394" y="1408545"/>
              <a:ext cx="7842813" cy="3059807"/>
              <a:chOff x="637394" y="1408545"/>
              <a:chExt cx="7842813" cy="3059807"/>
            </a:xfrm>
          </p:grpSpPr>
          <p:cxnSp>
            <p:nvCxnSpPr>
              <p:cNvPr id="8" name="Straight Connector 7"/>
              <p:cNvCxnSpPr/>
              <p:nvPr/>
            </p:nvCxnSpPr>
            <p:spPr>
              <a:xfrm>
                <a:off x="1149580" y="2360645"/>
                <a:ext cx="6766497"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7394" y="3444006"/>
                <a:ext cx="7842813"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00" y="1408545"/>
                <a:ext cx="0" cy="95210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333382" y="2360645"/>
                <a:ext cx="756"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87142" y="2360645"/>
                <a:ext cx="12442"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72000" y="3444006"/>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08237" y="1530672"/>
              <a:ext cx="2692772" cy="584775"/>
              <a:chOff x="1408237" y="1530672"/>
              <a:chExt cx="2692772" cy="584775"/>
            </a:xfrm>
          </p:grpSpPr>
          <p:sp>
            <p:nvSpPr>
              <p:cNvPr id="64" name="Rectangle 63"/>
              <p:cNvSpPr/>
              <p:nvPr/>
            </p:nvSpPr>
            <p:spPr>
              <a:xfrm>
                <a:off x="2872156" y="1645009"/>
                <a:ext cx="1228853"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65" name="Rectangle 64"/>
              <p:cNvSpPr/>
              <p:nvPr/>
            </p:nvSpPr>
            <p:spPr>
              <a:xfrm>
                <a:off x="1408237" y="1530672"/>
                <a:ext cx="1334020" cy="584775"/>
              </a:xfrm>
              <a:prstGeom prst="rect">
                <a:avLst/>
              </a:prstGeom>
              <a:noFill/>
            </p:spPr>
            <p:txBody>
              <a:bodyPr wrap="none">
                <a:spAutoFit/>
              </a:bodyPr>
              <a:lstStyle/>
              <a:p>
                <a:r>
                  <a:rPr lang="en" sz="3200" dirty="0">
                    <a:solidFill>
                      <a:schemeClr val="bg1"/>
                    </a:solidFill>
                    <a:latin typeface="Glacial Indifference" charset="0"/>
                    <a:ea typeface="Glacial Indifference" charset="0"/>
                    <a:cs typeface="Glacial Indifference" charset="0"/>
                    <a:sym typeface="Montserrat Medium"/>
                  </a:rPr>
                  <a:t>Digital</a:t>
                </a:r>
                <a:endParaRPr lang="en-US" sz="3200" dirty="0">
                  <a:solidFill>
                    <a:schemeClr val="bg1"/>
                  </a:solidFill>
                  <a:latin typeface="Glacial Indifference" charset="0"/>
                  <a:ea typeface="Glacial Indifference" charset="0"/>
                  <a:cs typeface="Glacial Indifference" charset="0"/>
                </a:endParaRPr>
              </a:p>
            </p:txBody>
          </p:sp>
        </p:grpSp>
        <p:grpSp>
          <p:nvGrpSpPr>
            <p:cNvPr id="84" name="Group 83"/>
            <p:cNvGrpSpPr/>
            <p:nvPr/>
          </p:nvGrpSpPr>
          <p:grpSpPr>
            <a:xfrm>
              <a:off x="6937588" y="3504698"/>
              <a:ext cx="1542619" cy="849767"/>
              <a:chOff x="3289821" y="1277570"/>
              <a:chExt cx="1542619" cy="849767"/>
            </a:xfrm>
          </p:grpSpPr>
          <p:sp>
            <p:nvSpPr>
              <p:cNvPr id="85" name="Rectangle 84"/>
              <p:cNvSpPr/>
              <p:nvPr/>
            </p:nvSpPr>
            <p:spPr>
              <a:xfrm>
                <a:off x="3289821" y="17272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86" name="Rectangle 85"/>
              <p:cNvSpPr/>
              <p:nvPr/>
            </p:nvSpPr>
            <p:spPr>
              <a:xfrm>
                <a:off x="3485854" y="1277570"/>
                <a:ext cx="109837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Offline</a:t>
                </a:r>
                <a:endParaRPr lang="en-US" sz="2400" dirty="0">
                  <a:solidFill>
                    <a:schemeClr val="bg1"/>
                  </a:solidFill>
                  <a:latin typeface="Glacial Indifference" charset="0"/>
                  <a:ea typeface="Glacial Indifference" charset="0"/>
                  <a:cs typeface="Glacial Indifference" charset="0"/>
                </a:endParaRPr>
              </a:p>
            </p:txBody>
          </p:sp>
        </p:grpSp>
        <p:grpSp>
          <p:nvGrpSpPr>
            <p:cNvPr id="87" name="Group 86"/>
            <p:cNvGrpSpPr/>
            <p:nvPr/>
          </p:nvGrpSpPr>
          <p:grpSpPr>
            <a:xfrm>
              <a:off x="5042992" y="1520510"/>
              <a:ext cx="2329801" cy="584775"/>
              <a:chOff x="1147992" y="1495947"/>
              <a:chExt cx="2329801" cy="584775"/>
            </a:xfrm>
          </p:grpSpPr>
          <p:sp>
            <p:nvSpPr>
              <p:cNvPr id="88" name="Rectangle 87"/>
              <p:cNvSpPr/>
              <p:nvPr/>
            </p:nvSpPr>
            <p:spPr>
              <a:xfrm>
                <a:off x="1935174" y="1607703"/>
                <a:ext cx="1542619"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94" name="Rectangle 93"/>
              <p:cNvSpPr/>
              <p:nvPr/>
            </p:nvSpPr>
            <p:spPr>
              <a:xfrm>
                <a:off x="1147992" y="1495947"/>
                <a:ext cx="623889" cy="584775"/>
              </a:xfrm>
              <a:prstGeom prst="rect">
                <a:avLst/>
              </a:prstGeom>
              <a:noFill/>
            </p:spPr>
            <p:txBody>
              <a:bodyPr wrap="none">
                <a:spAutoFit/>
              </a:bodyPr>
              <a:lstStyle/>
              <a:p>
                <a:r>
                  <a:rPr lang="en-US" sz="3200" dirty="0" smtClean="0">
                    <a:solidFill>
                      <a:schemeClr val="bg1"/>
                    </a:solidFill>
                    <a:latin typeface="Glacial Indifference" charset="0"/>
                    <a:ea typeface="Glacial Indifference" charset="0"/>
                    <a:cs typeface="Glacial Indifference" charset="0"/>
                    <a:sym typeface="Montserrat Medium"/>
                  </a:rPr>
                  <a:t>PR</a:t>
                </a:r>
                <a:endParaRPr lang="en-US" sz="3200" dirty="0">
                  <a:solidFill>
                    <a:schemeClr val="bg1"/>
                  </a:solidFill>
                  <a:latin typeface="Glacial Indifference" charset="0"/>
                  <a:ea typeface="Glacial Indifference" charset="0"/>
                  <a:cs typeface="Glacial Indifference" charset="0"/>
                </a:endParaRPr>
              </a:p>
            </p:txBody>
          </p:sp>
        </p:grpSp>
        <p:grpSp>
          <p:nvGrpSpPr>
            <p:cNvPr id="99" name="Group 98"/>
            <p:cNvGrpSpPr/>
            <p:nvPr/>
          </p:nvGrpSpPr>
          <p:grpSpPr>
            <a:xfrm>
              <a:off x="797285" y="3508324"/>
              <a:ext cx="1790876" cy="840340"/>
              <a:chOff x="675763" y="1271710"/>
              <a:chExt cx="1790876" cy="840340"/>
            </a:xfrm>
          </p:grpSpPr>
          <p:sp>
            <p:nvSpPr>
              <p:cNvPr id="100" name="Rectangle 99"/>
              <p:cNvSpPr/>
              <p:nvPr/>
            </p:nvSpPr>
            <p:spPr>
              <a:xfrm>
                <a:off x="757881" y="1711940"/>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01" name="Rectangle 100"/>
              <p:cNvSpPr/>
              <p:nvPr/>
            </p:nvSpPr>
            <p:spPr>
              <a:xfrm>
                <a:off x="675763" y="1271710"/>
                <a:ext cx="1790876"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Partnerships</a:t>
                </a:r>
                <a:endParaRPr lang="en-US" sz="2400" dirty="0">
                  <a:solidFill>
                    <a:schemeClr val="bg1"/>
                  </a:solidFill>
                  <a:latin typeface="Glacial Indifference" charset="0"/>
                  <a:ea typeface="Glacial Indifference" charset="0"/>
                  <a:cs typeface="Glacial Indifference" charset="0"/>
                </a:endParaRPr>
              </a:p>
            </p:txBody>
          </p:sp>
        </p:grpSp>
        <p:grpSp>
          <p:nvGrpSpPr>
            <p:cNvPr id="106" name="Group 105"/>
            <p:cNvGrpSpPr/>
            <p:nvPr/>
          </p:nvGrpSpPr>
          <p:grpSpPr>
            <a:xfrm>
              <a:off x="1149580" y="2467924"/>
              <a:ext cx="1915910" cy="849767"/>
              <a:chOff x="1731168" y="1283718"/>
              <a:chExt cx="1915910" cy="849767"/>
            </a:xfrm>
          </p:grpSpPr>
          <p:sp>
            <p:nvSpPr>
              <p:cNvPr id="116" name="Rectangle 115"/>
              <p:cNvSpPr/>
              <p:nvPr/>
            </p:nvSpPr>
            <p:spPr>
              <a:xfrm>
                <a:off x="1943899"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smtClean="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1" name="Rectangle 120"/>
              <p:cNvSpPr/>
              <p:nvPr/>
            </p:nvSpPr>
            <p:spPr>
              <a:xfrm>
                <a:off x="1731168" y="1283718"/>
                <a:ext cx="1915910"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Social Media</a:t>
                </a:r>
                <a:endParaRPr lang="en-US" sz="2400" dirty="0">
                  <a:solidFill>
                    <a:schemeClr val="bg1"/>
                  </a:solidFill>
                  <a:latin typeface="Glacial Indifference" charset="0"/>
                  <a:ea typeface="Glacial Indifference" charset="0"/>
                  <a:cs typeface="Glacial Indifference" charset="0"/>
                </a:endParaRPr>
              </a:p>
            </p:txBody>
          </p:sp>
        </p:grpSp>
        <p:grpSp>
          <p:nvGrpSpPr>
            <p:cNvPr id="122" name="Group 121"/>
            <p:cNvGrpSpPr/>
            <p:nvPr/>
          </p:nvGrpSpPr>
          <p:grpSpPr>
            <a:xfrm>
              <a:off x="3520713" y="2467924"/>
              <a:ext cx="2101858" cy="849767"/>
              <a:chOff x="1519444" y="1283718"/>
              <a:chExt cx="2101858" cy="849767"/>
            </a:xfrm>
          </p:grpSpPr>
          <p:sp>
            <p:nvSpPr>
              <p:cNvPr id="123" name="Rectangle 122"/>
              <p:cNvSpPr/>
              <p:nvPr/>
            </p:nvSpPr>
            <p:spPr>
              <a:xfrm>
                <a:off x="1825147"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4" name="Rectangle 123"/>
              <p:cNvSpPr/>
              <p:nvPr/>
            </p:nvSpPr>
            <p:spPr>
              <a:xfrm>
                <a:off x="1519444" y="1283718"/>
                <a:ext cx="210185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Search Engine</a:t>
                </a:r>
                <a:endParaRPr lang="en-US" sz="2400" dirty="0">
                  <a:solidFill>
                    <a:schemeClr val="bg1"/>
                  </a:solidFill>
                  <a:latin typeface="Glacial Indifference" charset="0"/>
                  <a:ea typeface="Glacial Indifference" charset="0"/>
                  <a:cs typeface="Glacial Indifference" charset="0"/>
                </a:endParaRPr>
              </a:p>
            </p:txBody>
          </p:sp>
        </p:grpSp>
        <p:grpSp>
          <p:nvGrpSpPr>
            <p:cNvPr id="125" name="Group 124"/>
            <p:cNvGrpSpPr/>
            <p:nvPr/>
          </p:nvGrpSpPr>
          <p:grpSpPr>
            <a:xfrm>
              <a:off x="2821594" y="3492956"/>
              <a:ext cx="1542619" cy="861642"/>
              <a:chOff x="-1622918" y="2293895"/>
              <a:chExt cx="1542619" cy="861642"/>
            </a:xfrm>
          </p:grpSpPr>
          <p:sp>
            <p:nvSpPr>
              <p:cNvPr id="126" name="Rectangle 125"/>
              <p:cNvSpPr/>
              <p:nvPr/>
            </p:nvSpPr>
            <p:spPr>
              <a:xfrm>
                <a:off x="-1622918" y="27554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7" name="Rectangle 126"/>
              <p:cNvSpPr/>
              <p:nvPr/>
            </p:nvSpPr>
            <p:spPr>
              <a:xfrm>
                <a:off x="-1328301" y="2293895"/>
                <a:ext cx="901209"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Email</a:t>
                </a:r>
                <a:endParaRPr lang="en-US" sz="2400" dirty="0">
                  <a:solidFill>
                    <a:schemeClr val="bg1"/>
                  </a:solidFill>
                  <a:latin typeface="Glacial Indifference" charset="0"/>
                  <a:ea typeface="Glacial Indifference" charset="0"/>
                  <a:cs typeface="Glacial Indifference" charset="0"/>
                </a:endParaRPr>
              </a:p>
            </p:txBody>
          </p:sp>
        </p:grpSp>
      </p:grpSp>
      <p:cxnSp>
        <p:nvCxnSpPr>
          <p:cNvPr id="39" name="Straight Connector 38"/>
          <p:cNvCxnSpPr/>
          <p:nvPr/>
        </p:nvCxnSpPr>
        <p:spPr>
          <a:xfrm>
            <a:off x="2617680" y="3557570"/>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89951" y="3531752"/>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81574" y="4030359"/>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2" name="Rectangle 41"/>
          <p:cNvSpPr/>
          <p:nvPr/>
        </p:nvSpPr>
        <p:spPr>
          <a:xfrm>
            <a:off x="5109480" y="3580702"/>
            <a:ext cx="1234633"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Affiliate</a:t>
            </a:r>
            <a:endParaRPr lang="en-US" sz="2400" dirty="0">
              <a:solidFill>
                <a:schemeClr val="bg1"/>
              </a:solidFill>
              <a:latin typeface="Glacial Indifference" charset="0"/>
              <a:ea typeface="Glacial Indifference" charset="0"/>
              <a:cs typeface="Glacial Indifference" charset="0"/>
            </a:endParaRPr>
          </a:p>
        </p:txBody>
      </p:sp>
      <p:sp>
        <p:nvSpPr>
          <p:cNvPr id="43" name="Rectangle 42"/>
          <p:cNvSpPr/>
          <p:nvPr/>
        </p:nvSpPr>
        <p:spPr>
          <a:xfrm>
            <a:off x="6328793" y="301077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US" sz="1000" dirty="0">
                <a:solidFill>
                  <a:schemeClr val="bg1"/>
                </a:solidFill>
                <a:latin typeface="Glacial Indifference" charset="0"/>
                <a:ea typeface="Glacial Indifference" charset="0"/>
                <a:cs typeface="Glacial Indifference" charset="0"/>
                <a:sym typeface="Montserrat Light"/>
              </a:rPr>
              <a:t>$</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6" name="Rectangle 45"/>
          <p:cNvSpPr/>
          <p:nvPr/>
        </p:nvSpPr>
        <p:spPr>
          <a:xfrm>
            <a:off x="6348916" y="2561120"/>
            <a:ext cx="148790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Influencer</a:t>
            </a:r>
            <a:endParaRPr lang="en-US" sz="2400" dirty="0">
              <a:solidFill>
                <a:schemeClr val="bg1"/>
              </a:solidFill>
              <a:latin typeface="Glacial Indifference" charset="0"/>
              <a:ea typeface="Glacial Indifference" charset="0"/>
              <a:cs typeface="Glacial Indifference" charset="0"/>
            </a:endParaRPr>
          </a:p>
        </p:txBody>
      </p:sp>
      <p:sp>
        <p:nvSpPr>
          <p:cNvPr id="53" name="TextBox 5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08730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B5D4"/>
        </a:solidFill>
        <a:effectLst/>
      </p:bgPr>
    </p:bg>
    <p:spTree>
      <p:nvGrpSpPr>
        <p:cNvPr id="1" name="Shape 197"/>
        <p:cNvGrpSpPr/>
        <p:nvPr/>
      </p:nvGrpSpPr>
      <p:grpSpPr>
        <a:xfrm>
          <a:off x="0" y="0"/>
          <a:ext cx="0" cy="0"/>
          <a:chOff x="0" y="0"/>
          <a:chExt cx="0" cy="0"/>
        </a:xfrm>
      </p:grpSpPr>
      <p:pic>
        <p:nvPicPr>
          <p:cNvPr id="31" name="Picture 30"/>
          <p:cNvPicPr>
            <a:picLocks noChangeAspect="1"/>
          </p:cNvPicPr>
          <p:nvPr/>
        </p:nvPicPr>
        <p:blipFill rotWithShape="1">
          <a:blip r:embed="rId3"/>
          <a:srcRect t="10711" r="642" b="6039"/>
          <a:stretch/>
        </p:blipFill>
        <p:spPr>
          <a:xfrm flipH="1">
            <a:off x="0" y="-1"/>
            <a:ext cx="9159498" cy="5145437"/>
          </a:xfrm>
          <a:prstGeom prst="rect">
            <a:avLst/>
          </a:prstGeom>
        </p:spPr>
      </p:pic>
      <p:sp>
        <p:nvSpPr>
          <p:cNvPr id="35" name="Rounded Rectangle 34"/>
          <p:cNvSpPr/>
          <p:nvPr/>
        </p:nvSpPr>
        <p:spPr>
          <a:xfrm>
            <a:off x="862290" y="1570647"/>
            <a:ext cx="7434917" cy="3192928"/>
          </a:xfrm>
          <a:prstGeom prst="round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11</a:t>
            </a:fld>
            <a:endParaRPr dirty="0">
              <a:solidFill>
                <a:schemeClr val="bg1"/>
              </a:solidFill>
              <a:latin typeface="Montserrat"/>
              <a:ea typeface="Montserrat"/>
              <a:cs typeface="Montserrat"/>
              <a:sym typeface="Montserrat"/>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sp>
        <p:nvSpPr>
          <p:cNvPr id="33" name="TextBox 32"/>
          <p:cNvSpPr txBox="1"/>
          <p:nvPr/>
        </p:nvSpPr>
        <p:spPr>
          <a:xfrm>
            <a:off x="2744819" y="-2534900"/>
            <a:ext cx="6698981" cy="830997"/>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FLEXIT is more affordable and experiential than its competition</a:t>
            </a:r>
            <a:endParaRPr lang="en-US" sz="2400" b="1" dirty="0">
              <a:solidFill>
                <a:schemeClr val="bg1"/>
              </a:solidFill>
              <a:latin typeface="Glacial Indifference" charset="0"/>
              <a:ea typeface="Glacial Indifference" charset="0"/>
              <a:cs typeface="Glacial Indifference" charset="0"/>
            </a:endParaRPr>
          </a:p>
        </p:txBody>
      </p: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3641" t="-54045" r="-6836" b="-58626"/>
          <a:stretch/>
        </p:blipFill>
        <p:spPr>
          <a:xfrm>
            <a:off x="6198353" y="1861808"/>
            <a:ext cx="1502356" cy="323739"/>
          </a:xfrm>
          <a:prstGeom prst="rect">
            <a:avLst/>
          </a:prstGeom>
          <a:noFill/>
        </p:spPr>
      </p:pic>
      <p:grpSp>
        <p:nvGrpSpPr>
          <p:cNvPr id="121" name="Group 120"/>
          <p:cNvGrpSpPr/>
          <p:nvPr/>
        </p:nvGrpSpPr>
        <p:grpSpPr>
          <a:xfrm>
            <a:off x="1162874" y="1712685"/>
            <a:ext cx="6839358" cy="2778449"/>
            <a:chOff x="446813" y="1930278"/>
            <a:chExt cx="6839358" cy="2778449"/>
          </a:xfrm>
        </p:grpSpPr>
        <p:grpSp>
          <p:nvGrpSpPr>
            <p:cNvPr id="122" name="Group 121"/>
            <p:cNvGrpSpPr/>
            <p:nvPr/>
          </p:nvGrpSpPr>
          <p:grpSpPr>
            <a:xfrm>
              <a:off x="446813" y="1930278"/>
              <a:ext cx="6839358" cy="2778449"/>
              <a:chOff x="-64319" y="1209819"/>
              <a:chExt cx="8977771" cy="3647166"/>
            </a:xfrm>
          </p:grpSpPr>
          <p:cxnSp>
            <p:nvCxnSpPr>
              <p:cNvPr id="124" name="Shape 357"/>
              <p:cNvCxnSpPr/>
              <p:nvPr/>
            </p:nvCxnSpPr>
            <p:spPr>
              <a:xfrm flipV="1">
                <a:off x="1188589" y="3045976"/>
                <a:ext cx="6486907" cy="53692"/>
              </a:xfrm>
              <a:prstGeom prst="straightConnector1">
                <a:avLst/>
              </a:prstGeom>
              <a:noFill/>
              <a:ln w="9525" cap="flat" cmpd="sng">
                <a:solidFill>
                  <a:schemeClr val="bg1"/>
                </a:solidFill>
                <a:prstDash val="solid"/>
                <a:round/>
                <a:headEnd type="stealth" w="med" len="med"/>
                <a:tailEnd type="stealth" w="med" len="med"/>
              </a:ln>
            </p:spPr>
          </p:cxnSp>
          <p:cxnSp>
            <p:nvCxnSpPr>
              <p:cNvPr id="125" name="Shape 358"/>
              <p:cNvCxnSpPr/>
              <p:nvPr/>
            </p:nvCxnSpPr>
            <p:spPr>
              <a:xfrm flipH="1" flipV="1">
                <a:off x="4388311" y="1615625"/>
                <a:ext cx="6846" cy="3053571"/>
              </a:xfrm>
              <a:prstGeom prst="straightConnector1">
                <a:avLst/>
              </a:prstGeom>
              <a:noFill/>
              <a:ln w="9525" cap="flat" cmpd="sng">
                <a:solidFill>
                  <a:schemeClr val="bg1"/>
                </a:solidFill>
                <a:prstDash val="solid"/>
                <a:round/>
                <a:headEnd type="stealth" w="med" len="med"/>
                <a:tailEnd type="stealth" w="med" len="med"/>
              </a:ln>
            </p:spPr>
          </p:cxnSp>
          <p:sp>
            <p:nvSpPr>
              <p:cNvPr id="126" name="Shape 360"/>
              <p:cNvSpPr txBox="1"/>
              <p:nvPr/>
            </p:nvSpPr>
            <p:spPr>
              <a:xfrm>
                <a:off x="3725701" y="4549716"/>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Inflexible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7" name="Shape 361"/>
              <p:cNvSpPr txBox="1"/>
              <p:nvPr/>
            </p:nvSpPr>
            <p:spPr>
              <a:xfrm>
                <a:off x="-64319" y="2821607"/>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Expensive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8" name="Shape 362"/>
              <p:cNvSpPr txBox="1"/>
              <p:nvPr/>
            </p:nvSpPr>
            <p:spPr>
              <a:xfrm>
                <a:off x="7574609" y="2773242"/>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Affordable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9" name="Shape 359"/>
              <p:cNvSpPr txBox="1"/>
              <p:nvPr/>
            </p:nvSpPr>
            <p:spPr>
              <a:xfrm>
                <a:off x="3708946" y="1209819"/>
                <a:ext cx="1375503" cy="307269"/>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Flexible</a:t>
                </a:r>
                <a:endParaRPr dirty="0">
                  <a:solidFill>
                    <a:schemeClr val="bg1"/>
                  </a:solidFill>
                  <a:latin typeface="Glacial Indifference" charset="0"/>
                  <a:ea typeface="Glacial Indifference" charset="0"/>
                  <a:cs typeface="Glacial Indifference" charset="0"/>
                  <a:sym typeface="Montserrat ExtraLight"/>
                </a:endParaRPr>
              </a:p>
            </p:txBody>
          </p:sp>
          <p:pic>
            <p:nvPicPr>
              <p:cNvPr id="130" name="Shape 348"/>
              <p:cNvPicPr preferRelativeResize="0"/>
              <p:nvPr/>
            </p:nvPicPr>
            <p:blipFill>
              <a:blip r:embed="rId5">
                <a:alphaModFix/>
              </a:blip>
              <a:stretch>
                <a:fillRect/>
              </a:stretch>
            </p:blipFill>
            <p:spPr>
              <a:xfrm>
                <a:off x="5029936" y="2560667"/>
                <a:ext cx="577262" cy="577262"/>
              </a:xfrm>
              <a:prstGeom prst="rect">
                <a:avLst/>
              </a:prstGeom>
              <a:noFill/>
              <a:ln>
                <a:noFill/>
              </a:ln>
            </p:spPr>
          </p:pic>
          <p:pic>
            <p:nvPicPr>
              <p:cNvPr id="131" name="Shape 349" descr="Image result for classpass logo"/>
              <p:cNvPicPr preferRelativeResize="0"/>
              <p:nvPr/>
            </p:nvPicPr>
            <p:blipFill>
              <a:blip r:embed="rId6">
                <a:alphaModFix/>
              </a:blip>
              <a:stretch>
                <a:fillRect/>
              </a:stretch>
            </p:blipFill>
            <p:spPr>
              <a:xfrm>
                <a:off x="2984884" y="1843609"/>
                <a:ext cx="1124329" cy="318077"/>
              </a:xfrm>
              <a:prstGeom prst="rect">
                <a:avLst/>
              </a:prstGeom>
              <a:noFill/>
              <a:ln>
                <a:noFill/>
              </a:ln>
            </p:spPr>
          </p:pic>
          <p:pic>
            <p:nvPicPr>
              <p:cNvPr id="132" name="Shape 351" descr="Image result for peloton logo"/>
              <p:cNvPicPr preferRelativeResize="0"/>
              <p:nvPr/>
            </p:nvPicPr>
            <p:blipFill>
              <a:blip r:embed="rId7">
                <a:alphaModFix/>
              </a:blip>
              <a:stretch>
                <a:fillRect/>
              </a:stretch>
            </p:blipFill>
            <p:spPr>
              <a:xfrm>
                <a:off x="1439611" y="2533628"/>
                <a:ext cx="502430" cy="502429"/>
              </a:xfrm>
              <a:prstGeom prst="rect">
                <a:avLst/>
              </a:prstGeom>
              <a:noFill/>
              <a:ln>
                <a:noFill/>
              </a:ln>
            </p:spPr>
          </p:pic>
          <p:pic>
            <p:nvPicPr>
              <p:cNvPr id="133" name="Shape 352" descr="Image result for daily burn logo"/>
              <p:cNvPicPr preferRelativeResize="0"/>
              <p:nvPr/>
            </p:nvPicPr>
            <p:blipFill>
              <a:blip r:embed="rId8">
                <a:alphaModFix/>
              </a:blip>
              <a:stretch>
                <a:fillRect/>
              </a:stretch>
            </p:blipFill>
            <p:spPr>
              <a:xfrm>
                <a:off x="5005304" y="2978791"/>
                <a:ext cx="956657" cy="502429"/>
              </a:xfrm>
              <a:prstGeom prst="rect">
                <a:avLst/>
              </a:prstGeom>
              <a:noFill/>
              <a:ln>
                <a:noFill/>
              </a:ln>
            </p:spPr>
          </p:pic>
          <p:pic>
            <p:nvPicPr>
              <p:cNvPr id="135" name="Shape 354" descr="Image result for orange theory logo"/>
              <p:cNvPicPr preferRelativeResize="0"/>
              <p:nvPr/>
            </p:nvPicPr>
            <p:blipFill>
              <a:blip r:embed="rId9">
                <a:alphaModFix/>
              </a:blip>
              <a:stretch>
                <a:fillRect/>
              </a:stretch>
            </p:blipFill>
            <p:spPr>
              <a:xfrm>
                <a:off x="2012241" y="2648274"/>
                <a:ext cx="972642" cy="272653"/>
              </a:xfrm>
              <a:prstGeom prst="rect">
                <a:avLst/>
              </a:prstGeom>
              <a:noFill/>
              <a:ln>
                <a:noFill/>
              </a:ln>
            </p:spPr>
          </p:pic>
          <p:pic>
            <p:nvPicPr>
              <p:cNvPr id="136" name="Shape 355" descr="Image result for barrys bootcamp logo"/>
              <p:cNvPicPr preferRelativeResize="0"/>
              <p:nvPr/>
            </p:nvPicPr>
            <p:blipFill>
              <a:blip r:embed="rId10">
                <a:alphaModFix/>
                <a:lum bright="100000"/>
              </a:blip>
              <a:stretch>
                <a:fillRect/>
              </a:stretch>
            </p:blipFill>
            <p:spPr>
              <a:xfrm>
                <a:off x="3200946" y="2545368"/>
                <a:ext cx="943378" cy="315168"/>
              </a:xfrm>
              <a:prstGeom prst="rect">
                <a:avLst/>
              </a:prstGeom>
              <a:noFill/>
              <a:ln>
                <a:noFill/>
              </a:ln>
            </p:spPr>
          </p:pic>
          <p:pic>
            <p:nvPicPr>
              <p:cNvPr id="137" name="Shape 356" descr="Image result for crossfit logo"/>
              <p:cNvPicPr preferRelativeResize="0"/>
              <p:nvPr/>
            </p:nvPicPr>
            <p:blipFill>
              <a:blip r:embed="rId11">
                <a:alphaModFix/>
              </a:blip>
              <a:stretch>
                <a:fillRect/>
              </a:stretch>
            </p:blipFill>
            <p:spPr>
              <a:xfrm>
                <a:off x="2516564" y="3667227"/>
                <a:ext cx="970037" cy="254050"/>
              </a:xfrm>
              <a:prstGeom prst="rect">
                <a:avLst/>
              </a:prstGeom>
              <a:noFill/>
              <a:ln>
                <a:noFill/>
              </a:ln>
            </p:spPr>
          </p:pic>
          <p:pic>
            <p:nvPicPr>
              <p:cNvPr id="138" name="Shape 363"/>
              <p:cNvPicPr preferRelativeResize="0"/>
              <p:nvPr/>
            </p:nvPicPr>
            <p:blipFill>
              <a:blip r:embed="rId12">
                <a:alphaModFix/>
              </a:blip>
              <a:stretch>
                <a:fillRect/>
              </a:stretch>
            </p:blipFill>
            <p:spPr>
              <a:xfrm>
                <a:off x="4746827" y="2474957"/>
                <a:ext cx="333978" cy="318078"/>
              </a:xfrm>
              <a:prstGeom prst="rect">
                <a:avLst/>
              </a:prstGeom>
              <a:noFill/>
              <a:ln>
                <a:noFill/>
              </a:ln>
            </p:spPr>
          </p:pic>
          <p:pic>
            <p:nvPicPr>
              <p:cNvPr id="139" name="Shape 367"/>
              <p:cNvPicPr preferRelativeResize="0"/>
              <p:nvPr/>
            </p:nvPicPr>
            <p:blipFill rotWithShape="1">
              <a:blip r:embed="rId13">
                <a:alphaModFix/>
              </a:blip>
              <a:srcRect l="11948"/>
              <a:stretch/>
            </p:blipFill>
            <p:spPr>
              <a:xfrm>
                <a:off x="2469105" y="3110586"/>
                <a:ext cx="913566" cy="427765"/>
              </a:xfrm>
              <a:prstGeom prst="rect">
                <a:avLst/>
              </a:prstGeom>
              <a:noFill/>
              <a:ln>
                <a:noFill/>
              </a:ln>
            </p:spPr>
          </p:pic>
          <p:pic>
            <p:nvPicPr>
              <p:cNvPr id="140" name="Picture 139" descr="original.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4634" y="3425393"/>
                <a:ext cx="590777" cy="569115"/>
              </a:xfrm>
              <a:prstGeom prst="rect">
                <a:avLst/>
              </a:prstGeom>
              <a:noFill/>
            </p:spPr>
          </p:pic>
          <p:pic>
            <p:nvPicPr>
              <p:cNvPr id="141" name="Shape 364"/>
              <p:cNvPicPr preferRelativeResize="0"/>
              <p:nvPr/>
            </p:nvPicPr>
            <p:blipFill>
              <a:blip r:embed="rId15">
                <a:alphaModFix/>
              </a:blip>
              <a:stretch>
                <a:fillRect/>
              </a:stretch>
            </p:blipFill>
            <p:spPr>
              <a:xfrm>
                <a:off x="3730933" y="3173972"/>
                <a:ext cx="443418" cy="541711"/>
              </a:xfrm>
              <a:prstGeom prst="rect">
                <a:avLst/>
              </a:prstGeom>
              <a:noFill/>
              <a:ln>
                <a:noFill/>
              </a:ln>
            </p:spPr>
          </p:pic>
          <p:pic>
            <p:nvPicPr>
              <p:cNvPr id="142" name="Shape 350" descr="Image result for fit reserve logo"/>
              <p:cNvPicPr preferRelativeResize="0"/>
              <p:nvPr/>
            </p:nvPicPr>
            <p:blipFill>
              <a:blip r:embed="rId16">
                <a:alphaModFix/>
              </a:blip>
              <a:stretch>
                <a:fillRect/>
              </a:stretch>
            </p:blipFill>
            <p:spPr>
              <a:xfrm>
                <a:off x="1914179" y="2188043"/>
                <a:ext cx="1112676" cy="378929"/>
              </a:xfrm>
              <a:prstGeom prst="rect">
                <a:avLst/>
              </a:prstGeom>
              <a:noFill/>
              <a:ln>
                <a:noFill/>
              </a:ln>
            </p:spPr>
          </p:pic>
        </p:grpSp>
        <p:pic>
          <p:nvPicPr>
            <p:cNvPr id="123" name="Picture 1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20949" y="3572200"/>
              <a:ext cx="606792" cy="606792"/>
            </a:xfrm>
            <a:prstGeom prst="rect">
              <a:avLst/>
            </a:prstGeom>
          </p:spPr>
        </p:pic>
      </p:grpSp>
      <p:sp>
        <p:nvSpPr>
          <p:cNvPr id="143" name="TextBox 14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45" name="TextBox 144"/>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is more affordable and experiential than its competition</a:t>
            </a:r>
          </a:p>
        </p:txBody>
      </p:sp>
      <p:pic>
        <p:nvPicPr>
          <p:cNvPr id="4" name="Picture 3"/>
          <p:cNvPicPr>
            <a:picLocks noChangeAspect="1"/>
          </p:cNvPicPr>
          <p:nvPr/>
        </p:nvPicPr>
        <p:blipFill>
          <a:blip r:embed="rId18">
            <a:lum bright="100000"/>
          </a:blip>
          <a:stretch>
            <a:fillRect/>
          </a:stretch>
        </p:blipFill>
        <p:spPr>
          <a:xfrm>
            <a:off x="2387227" y="2236329"/>
            <a:ext cx="336388" cy="336388"/>
          </a:xfrm>
          <a:prstGeom prst="rect">
            <a:avLst/>
          </a:prstGeom>
        </p:spPr>
      </p:pic>
    </p:spTree>
    <p:extLst>
      <p:ext uri="{BB962C8B-B14F-4D97-AF65-F5344CB8AC3E}">
        <p14:creationId xmlns:p14="http://schemas.microsoft.com/office/powerpoint/2010/main" val="112072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26" name="Rectangle 25"/>
          <p:cNvSpPr/>
          <p:nvPr/>
        </p:nvSpPr>
        <p:spPr>
          <a:xfrm>
            <a:off x="4861752" y="3877078"/>
            <a:ext cx="1188720" cy="990446"/>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Rectangle 26"/>
          <p:cNvSpPr/>
          <p:nvPr/>
        </p:nvSpPr>
        <p:spPr>
          <a:xfrm>
            <a:off x="6050471" y="3877078"/>
            <a:ext cx="2725849" cy="990446"/>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 name="Rectangle 17"/>
          <p:cNvSpPr/>
          <p:nvPr/>
        </p:nvSpPr>
        <p:spPr>
          <a:xfrm>
            <a:off x="4866015" y="1013270"/>
            <a:ext cx="1188720" cy="708413"/>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54734" y="1013270"/>
            <a:ext cx="2725849" cy="708414"/>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061158"/>
              </p:ext>
            </p:extLst>
          </p:nvPr>
        </p:nvGraphicFramePr>
        <p:xfrm>
          <a:off x="4866015" y="1021314"/>
          <a:ext cx="3914568" cy="655948"/>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791">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052">
                <a:tc>
                  <a:txBody>
                    <a:bodyPr/>
                    <a:lstStyle/>
                    <a:p>
                      <a:r>
                        <a:rPr lang="en-US" sz="700" b="1" dirty="0" smtClean="0">
                          <a:solidFill>
                            <a:schemeClr val="bg1"/>
                          </a:solidFill>
                          <a:latin typeface="Glacial Indifference" charset="0"/>
                          <a:ea typeface="Glacial Indifference" charset="0"/>
                          <a:cs typeface="Glacial Indifference" charset="0"/>
                        </a:rPr>
                        <a:t>Gyms on </a:t>
                      </a:r>
                      <a:r>
                        <a:rPr lang="en-US" sz="700" b="1" dirty="0" err="1" smtClean="0">
                          <a:solidFill>
                            <a:schemeClr val="bg1"/>
                          </a:solidFill>
                          <a:latin typeface="Glacial Indifference" charset="0"/>
                          <a:ea typeface="Glacial Indifference" charset="0"/>
                          <a:cs typeface="Glacial Indifference" charset="0"/>
                        </a:rPr>
                        <a:t>FlexIt</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2,040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3,840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2105">
                <a:tc>
                  <a:txBody>
                    <a:bodyPr/>
                    <a:lstStyle/>
                    <a:p>
                      <a:r>
                        <a:rPr lang="en-US" sz="700" b="1" dirty="0" smtClean="0">
                          <a:solidFill>
                            <a:schemeClr val="bg1"/>
                          </a:solidFill>
                          <a:latin typeface="Glacial Indifference" charset="0"/>
                          <a:ea typeface="Glacial Indifference" charset="0"/>
                          <a:cs typeface="Glacial Indifference" charset="0"/>
                        </a:rPr>
                        <a:t>Gyms Signed Up</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1,200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1,800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2,400</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39697" y="1012522"/>
            <a:ext cx="1191811" cy="3855002"/>
          </a:xfrm>
          <a:prstGeom prst="rect">
            <a:avLst/>
          </a:prstGeom>
          <a:solidFill>
            <a:srgbClr val="1AA6C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31509" y="1012522"/>
            <a:ext cx="3162197" cy="38550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7877346"/>
              </p:ext>
            </p:extLst>
          </p:nvPr>
        </p:nvGraphicFramePr>
        <p:xfrm>
          <a:off x="339696" y="1012522"/>
          <a:ext cx="4354009" cy="3855428"/>
        </p:xfrm>
        <a:graphic>
          <a:graphicData uri="http://schemas.openxmlformats.org/drawingml/2006/table">
            <a:tbl>
              <a:tblPr/>
              <a:tblGrid>
                <a:gridCol w="77275"/>
                <a:gridCol w="1237944"/>
                <a:gridCol w="605398"/>
                <a:gridCol w="578303"/>
                <a:gridCol w="623484"/>
                <a:gridCol w="515051"/>
                <a:gridCol w="580104"/>
                <a:gridCol w="136450"/>
              </a:tblGrid>
              <a:tr h="96399">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6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55847">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1000" b="1" i="0" u="none" strike="noStrike" dirty="0" smtClean="0">
                          <a:solidFill>
                            <a:schemeClr val="bg1"/>
                          </a:solidFill>
                          <a:effectLst/>
                          <a:latin typeface="Glacial Indifference" charset="0"/>
                          <a:ea typeface="Glacial Indifference" charset="0"/>
                          <a:cs typeface="Glacial Indifference" charset="0"/>
                        </a:rPr>
                        <a:t>FLEXIT P&amp;L</a:t>
                      </a:r>
                      <a:endParaRPr lang="en-US" sz="10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05574">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r h="163319">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dirty="0">
                          <a:solidFill>
                            <a:schemeClr val="bg1"/>
                          </a:solidFill>
                          <a:effectLst/>
                          <a:latin typeface="Glacial Indifference" charset="0"/>
                          <a:ea typeface="Glacial Indifference" charset="0"/>
                          <a:cs typeface="Glacial Indifference" charset="0"/>
                        </a:rPr>
                        <a:t>FYE June</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FY2019</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FY2020</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600" b="1" i="0" u="none" strike="noStrike">
                          <a:solidFill>
                            <a:schemeClr val="tx1"/>
                          </a:solidFill>
                          <a:effectLst/>
                          <a:latin typeface="Glacial Indifference" charset="0"/>
                          <a:ea typeface="Glacial Indifference" charset="0"/>
                          <a:cs typeface="Glacial Indifference" charset="0"/>
                        </a:rPr>
                        <a:t>FY2021</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FY2022</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FY2023</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is-IS"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2613">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Revenue</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$283,686</a:t>
                      </a:r>
                    </a:p>
                  </a:txBody>
                  <a:tcPr marL="7411" marR="7411" marT="7411" marB="0" anchor="b">
                    <a:lnL>
                      <a:noFill/>
                    </a:lnL>
                    <a:lnR>
                      <a:noFill/>
                    </a:lnR>
                    <a:lnT>
                      <a:noFill/>
                    </a:lnT>
                    <a:lnB>
                      <a:noFill/>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$1,451,549</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$5,029,293</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$10,967,885</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$20,778,342</a:t>
                      </a:r>
                    </a:p>
                  </a:txBody>
                  <a:tcPr marL="7411" marR="7411" marT="7411" marB="0" anchor="b">
                    <a:lnL>
                      <a:noFill/>
                    </a:lnL>
                    <a:lnR>
                      <a:noFill/>
                    </a:lnR>
                    <a:lnT>
                      <a:noFill/>
                    </a:lnT>
                    <a:lnB>
                      <a:noFill/>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noFill/>
                  </a:tcPr>
                </a:tc>
                <a:tc>
                  <a:txBody>
                    <a:bodyPr/>
                    <a:lstStyle/>
                    <a:p>
                      <a:pPr algn="l" fontAlgn="b"/>
                      <a:r>
                        <a:rPr lang="en-US" sz="700" b="0" i="1" u="none" strike="noStrike">
                          <a:solidFill>
                            <a:schemeClr val="bg1"/>
                          </a:solidFill>
                          <a:effectLst/>
                          <a:latin typeface="Glacial Indifference" charset="0"/>
                          <a:ea typeface="Glacial Indifference" charset="0"/>
                          <a:cs typeface="Glacial Indifference" charset="0"/>
                        </a:rPr>
                        <a:t>Yr/Yr Growth</a:t>
                      </a:r>
                    </a:p>
                  </a:txBody>
                  <a:tcPr marL="44464" marR="7411" marT="7411" marB="0" anchor="b">
                    <a:lnL>
                      <a:noFill/>
                    </a:lnL>
                    <a:lnR>
                      <a:noFill/>
                    </a:lnR>
                    <a:lnT>
                      <a:noFill/>
                    </a:lnT>
                    <a:lnB>
                      <a:noFill/>
                    </a:lnB>
                    <a:noFill/>
                  </a:tcPr>
                </a:tc>
                <a:tc>
                  <a:txBody>
                    <a:bodyPr/>
                    <a:lstStyle/>
                    <a:p>
                      <a:pPr algn="l" fontAlgn="b"/>
                      <a:r>
                        <a:rPr lang="sk-SK" sz="700" b="0" i="1"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412%</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246%</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118%</a:t>
                      </a:r>
                    </a:p>
                  </a:txBody>
                  <a:tcPr marL="7411" marR="7411" marT="7411" marB="0" anchor="b">
                    <a:lnL>
                      <a:noFill/>
                    </a:lnL>
                    <a:lnR>
                      <a:noFill/>
                    </a:lnR>
                    <a:lnT>
                      <a:noFill/>
                    </a:lnT>
                    <a:lnB>
                      <a:noFill/>
                    </a:lnB>
                    <a:noFill/>
                  </a:tcPr>
                </a:tc>
                <a:tc>
                  <a:txBody>
                    <a:bodyPr/>
                    <a:lstStyle/>
                    <a:p>
                      <a:pPr algn="r" fontAlgn="b"/>
                      <a:r>
                        <a:rPr lang="it-IT" sz="700" b="0" i="1" u="none" strike="noStrike">
                          <a:solidFill>
                            <a:srgbClr val="000000"/>
                          </a:solidFill>
                          <a:effectLst/>
                          <a:latin typeface="Glacial Indifference" charset="0"/>
                          <a:ea typeface="Glacial Indifference" charset="0"/>
                          <a:cs typeface="Glacial Indifference" charset="0"/>
                        </a:rPr>
                        <a:t>89%</a:t>
                      </a:r>
                    </a:p>
                  </a:txBody>
                  <a:tcPr marL="7411" marR="7411" marT="7411" marB="0" anchor="b">
                    <a:lnL>
                      <a:noFill/>
                    </a:lnL>
                    <a:lnR>
                      <a:noFill/>
                    </a:lnR>
                    <a:lnT>
                      <a:noFill/>
                    </a:lnT>
                    <a:lnB>
                      <a:noFill/>
                    </a:lnB>
                    <a:noFill/>
                  </a:tcPr>
                </a:tc>
                <a:tc>
                  <a:txBody>
                    <a:bodyPr/>
                    <a:lstStyle/>
                    <a:p>
                      <a:pPr algn="r" fontAlgn="b"/>
                      <a:endParaRPr lang="it-IT"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Variable Costs</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Installation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60,000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120,000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180,000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240,000</a:t>
                      </a:r>
                    </a:p>
                  </a:txBody>
                  <a:tcPr marL="7411" marR="7411" marT="7411" marB="0" anchor="b">
                    <a:lnL>
                      <a:noFill/>
                    </a:lnL>
                    <a:lnR>
                      <a:noFill/>
                    </a:lnR>
                    <a:lnT>
                      <a:noFill/>
                    </a:lnT>
                    <a:lnB>
                      <a:noFill/>
                    </a:lnB>
                    <a:noFill/>
                  </a:tcPr>
                </a:tc>
                <a:tc>
                  <a:txBody>
                    <a:bodyPr/>
                    <a:lstStyle/>
                    <a:p>
                      <a:pPr algn="r" fontAlgn="b"/>
                      <a:endParaRPr lang="en-U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Gym Servicing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58,000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97,200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288,000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646,800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1,209,600</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sng" strike="noStrike" dirty="0">
                          <a:solidFill>
                            <a:schemeClr val="bg1"/>
                          </a:solidFill>
                          <a:effectLst/>
                          <a:latin typeface="Glacial Indifference" charset="0"/>
                          <a:ea typeface="Glacial Indifference" charset="0"/>
                          <a:cs typeface="Glacial Indifference" charset="0"/>
                        </a:rPr>
                        <a:t>Credit Card Costs</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16,517</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59,785</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168,404</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273,921</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515,186</a:t>
                      </a:r>
                    </a:p>
                  </a:txBody>
                  <a:tcPr marL="7411" marR="7411" marT="7411" marB="0" anchor="b">
                    <a:lnL>
                      <a:noFill/>
                    </a:lnL>
                    <a:lnR>
                      <a:noFill/>
                    </a:lnR>
                    <a:lnT>
                      <a:noFill/>
                    </a:lnT>
                    <a:lnB>
                      <a:noFill/>
                    </a:lnB>
                    <a:noFill/>
                  </a:tcPr>
                </a:tc>
                <a:tc>
                  <a:txBody>
                    <a:bodyPr/>
                    <a:lstStyle/>
                    <a:p>
                      <a:pPr algn="r" fontAlgn="b"/>
                      <a:endParaRPr lang="fi-FI"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Total Variable Costs</a:t>
                      </a:r>
                    </a:p>
                  </a:txBody>
                  <a:tcPr marL="7411" marR="7411" marT="7411" marB="0" anchor="b">
                    <a:lnL>
                      <a:noFill/>
                    </a:lnL>
                    <a:lnR>
                      <a:noFill/>
                    </a:lnR>
                    <a:lnT>
                      <a:noFill/>
                    </a:lnT>
                    <a:lnB>
                      <a:noFill/>
                    </a:lnB>
                    <a:noFill/>
                  </a:tcPr>
                </a:tc>
                <a:tc>
                  <a:txBody>
                    <a:bodyPr/>
                    <a:lstStyle/>
                    <a:p>
                      <a:pPr algn="r" fontAlgn="b"/>
                      <a:r>
                        <a:rPr lang="uk-UA" sz="700" b="1" i="0" u="none" strike="noStrike">
                          <a:solidFill>
                            <a:srgbClr val="000000"/>
                          </a:solidFill>
                          <a:effectLst/>
                          <a:latin typeface="Glacial Indifference" charset="0"/>
                          <a:ea typeface="Glacial Indifference" charset="0"/>
                          <a:cs typeface="Glacial Indifference" charset="0"/>
                        </a:rPr>
                        <a:t>98,517</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216,985</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576,404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1,100,721</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1,964,786</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Marketing</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137,000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257,050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542,013</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1,020,413</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1,830,448</a:t>
                      </a:r>
                    </a:p>
                  </a:txBody>
                  <a:tcPr marL="7411" marR="7411" marT="7411" marB="0" anchor="b">
                    <a:lnL>
                      <a:noFill/>
                    </a:lnL>
                    <a:lnR>
                      <a:noFill/>
                    </a:lnR>
                    <a:lnT>
                      <a:noFill/>
                    </a:lnT>
                    <a:lnB>
                      <a:noFill/>
                    </a:lnB>
                    <a:noFill/>
                  </a:tcPr>
                </a:tc>
                <a:tc>
                  <a:txBody>
                    <a:bodyPr/>
                    <a:lstStyle/>
                    <a:p>
                      <a:pPr algn="r" fontAlgn="b"/>
                      <a:endParaRPr lang="cs-CZ"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Salaries &amp; Benefits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235,750</a:t>
                      </a:r>
                    </a:p>
                  </a:txBody>
                  <a:tcPr marL="7411" marR="7411" marT="7411" marB="0" anchor="b">
                    <a:lnL>
                      <a:noFill/>
                    </a:lnL>
                    <a:lnR>
                      <a:noFill/>
                    </a:lnR>
                    <a:lnT>
                      <a:noFill/>
                    </a:lnT>
                    <a:lnB>
                      <a:noFill/>
                    </a:lnB>
                    <a:noFill/>
                  </a:tcPr>
                </a:tc>
                <a:tc>
                  <a:txBody>
                    <a:bodyPr/>
                    <a:lstStyle/>
                    <a:p>
                      <a:pPr algn="r" fontAlgn="b"/>
                      <a:r>
                        <a:rPr lang="it-IT" sz="700" b="0" i="0" u="none" strike="noStrike">
                          <a:solidFill>
                            <a:srgbClr val="000000"/>
                          </a:solidFill>
                          <a:effectLst/>
                          <a:latin typeface="Glacial Indifference" charset="0"/>
                          <a:ea typeface="Glacial Indifference" charset="0"/>
                          <a:cs typeface="Glacial Indifference" charset="0"/>
                        </a:rPr>
                        <a:t>1,681,300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3,149,333</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4,968,437</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6,995,059</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sng" strike="noStrike" dirty="0">
                          <a:solidFill>
                            <a:schemeClr val="bg1"/>
                          </a:solidFill>
                          <a:effectLst/>
                          <a:latin typeface="Glacial Indifference" charset="0"/>
                          <a:ea typeface="Glacial Indifference" charset="0"/>
                          <a:cs typeface="Glacial Indifference" charset="0"/>
                        </a:rPr>
                        <a:t>G&amp;A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69,120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164,640</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398,280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976,260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2,420,670</a:t>
                      </a:r>
                    </a:p>
                  </a:txBody>
                  <a:tcPr marL="7411" marR="7411" marT="7411" marB="0" anchor="b">
                    <a:lnL>
                      <a:noFill/>
                    </a:lnL>
                    <a:lnR>
                      <a:noFill/>
                    </a:lnR>
                    <a:lnT>
                      <a:noFill/>
                    </a:lnT>
                    <a:lnB>
                      <a:noFill/>
                    </a:lnB>
                    <a:noFill/>
                  </a:tcPr>
                </a:tc>
                <a:tc>
                  <a:txBody>
                    <a:bodyPr/>
                    <a:lstStyle/>
                    <a:p>
                      <a:pPr algn="r" fontAlgn="b"/>
                      <a:endParaRPr lang="is-IS"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Total 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441,870</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2,102,990</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4,089,625</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6,965,110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11,246,177</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EBITDA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-256,701</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-868,426</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363,264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2,902,054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7,567,379</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1" u="none" strike="noStrike" dirty="0">
                          <a:solidFill>
                            <a:schemeClr val="bg1"/>
                          </a:solidFill>
                          <a:effectLst/>
                          <a:latin typeface="Glacial Indifference" charset="0"/>
                          <a:ea typeface="Glacial Indifference" charset="0"/>
                          <a:cs typeface="Glacial Indifference" charset="0"/>
                        </a:rPr>
                        <a:t>Margin</a:t>
                      </a: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-90.5%</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-59.8%</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7.2%</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26.5%</a:t>
                      </a:r>
                    </a:p>
                  </a:txBody>
                  <a:tcPr marL="7411" marR="7411" marT="7411" marB="0" anchor="b">
                    <a:lnL>
                      <a:noFill/>
                    </a:lnL>
                    <a:lnR>
                      <a:noFill/>
                    </a:lnR>
                    <a:lnT>
                      <a:noFill/>
                    </a:lnT>
                    <a:lnB>
                      <a:noFill/>
                    </a:lnB>
                    <a:noFill/>
                  </a:tcPr>
                </a:tc>
                <a:tc>
                  <a:txBody>
                    <a:bodyPr/>
                    <a:lstStyle/>
                    <a:p>
                      <a:pPr algn="r" fontAlgn="b"/>
                      <a:r>
                        <a:rPr lang="hr-HR" sz="700" b="0" i="1" u="none" strike="noStrike" dirty="0">
                          <a:solidFill>
                            <a:srgbClr val="000000"/>
                          </a:solidFill>
                          <a:effectLst/>
                          <a:latin typeface="Glacial Indifference" charset="0"/>
                          <a:ea typeface="Glacial Indifference" charset="0"/>
                          <a:cs typeface="Glacial Indifference" charset="0"/>
                        </a:rPr>
                        <a:t>36.4%</a:t>
                      </a:r>
                    </a:p>
                  </a:txBody>
                  <a:tcPr marL="7411" marR="7411" marT="7411" marB="0" anchor="b">
                    <a:lnL>
                      <a:noFill/>
                    </a:lnL>
                    <a:lnR>
                      <a:noFill/>
                    </a:lnR>
                    <a:lnT>
                      <a:noFill/>
                    </a:lnT>
                    <a:lnB>
                      <a:noFill/>
                    </a:lnB>
                    <a:noFill/>
                  </a:tcPr>
                </a:tc>
                <a:tc>
                  <a:txBody>
                    <a:bodyPr/>
                    <a:lstStyle/>
                    <a:p>
                      <a:pPr algn="r" fontAlgn="b"/>
                      <a:endParaRPr lang="hr-HR"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none" strike="noStrike" dirty="0">
                          <a:solidFill>
                            <a:schemeClr val="bg1"/>
                          </a:solidFill>
                          <a:effectLst/>
                          <a:latin typeface="Glacial Indifference" charset="0"/>
                          <a:ea typeface="Glacial Indifference" charset="0"/>
                          <a:cs typeface="Glacial Indifference" charset="0"/>
                        </a:rPr>
                        <a:t>D&amp;A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dirty="0">
                          <a:solidFill>
                            <a:srgbClr val="000000"/>
                          </a:solidFill>
                          <a:effectLst/>
                          <a:latin typeface="Glacial Indifference" charset="0"/>
                          <a:ea typeface="Glacial Indifference" charset="0"/>
                          <a:cs typeface="Glacial Indifference" charset="0"/>
                        </a:rPr>
                        <a:t>12,707</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17,036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20,975</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19,344</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15,755</a:t>
                      </a:r>
                    </a:p>
                  </a:txBody>
                  <a:tcPr marL="7411" marR="7411" marT="7411" marB="0" anchor="b">
                    <a:lnL>
                      <a:noFill/>
                    </a:lnL>
                    <a:lnR>
                      <a:noFill/>
                    </a:lnR>
                    <a:lnT>
                      <a:noFill/>
                    </a:lnT>
                    <a:lnB>
                      <a:noFill/>
                    </a:lnB>
                    <a:noFill/>
                  </a:tcPr>
                </a:tc>
                <a:tc>
                  <a:txBody>
                    <a:bodyPr/>
                    <a:lstStyle/>
                    <a:p>
                      <a:pPr algn="r" fontAlgn="b"/>
                      <a:endParaRPr lang="fi-FI"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Operating Income</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-269,408</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-885,463</a:t>
                      </a:r>
                    </a:p>
                  </a:txBody>
                  <a:tcPr marL="7411" marR="7411" marT="7411" marB="0" anchor="b">
                    <a:lnL>
                      <a:noFill/>
                    </a:lnL>
                    <a:lnR>
                      <a:noFill/>
                    </a:lnR>
                    <a:lnT>
                      <a:noFill/>
                    </a:lnT>
                    <a:lnB>
                      <a:noFill/>
                    </a:lnB>
                    <a:noFill/>
                  </a:tcPr>
                </a:tc>
                <a:tc>
                  <a:txBody>
                    <a:bodyPr/>
                    <a:lstStyle/>
                    <a:p>
                      <a:pPr algn="r" fontAlgn="b"/>
                      <a:r>
                        <a:rPr lang="cs-CZ" sz="700" b="1" i="0" u="none" strike="noStrike">
                          <a:solidFill>
                            <a:srgbClr val="000000"/>
                          </a:solidFill>
                          <a:effectLst/>
                          <a:latin typeface="Glacial Indifference" charset="0"/>
                          <a:ea typeface="Glacial Indifference" charset="0"/>
                          <a:cs typeface="Glacial Indifference" charset="0"/>
                        </a:rPr>
                        <a:t>342,289</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2,882,710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7,551,623</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Taxes</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-56,576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-185,947</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71,881</a:t>
                      </a:r>
                    </a:p>
                  </a:txBody>
                  <a:tcPr marL="7411" marR="7411" marT="7411" marB="0" anchor="b">
                    <a:lnL>
                      <a:noFill/>
                    </a:lnL>
                    <a:lnR>
                      <a:noFill/>
                    </a:lnR>
                    <a:lnT>
                      <a:noFill/>
                    </a:lnT>
                    <a:lnB>
                      <a:noFill/>
                    </a:lnB>
                    <a:noFill/>
                  </a:tcPr>
                </a:tc>
                <a:tc>
                  <a:txBody>
                    <a:bodyPr/>
                    <a:lstStyle/>
                    <a:p>
                      <a:pPr algn="r" fontAlgn="b"/>
                      <a:r>
                        <a:rPr lang="is-IS" sz="700" b="0" i="0" u="none" strike="noStrike" dirty="0">
                          <a:solidFill>
                            <a:srgbClr val="000000"/>
                          </a:solidFill>
                          <a:effectLst/>
                          <a:latin typeface="Glacial Indifference" charset="0"/>
                          <a:ea typeface="Glacial Indifference" charset="0"/>
                          <a:cs typeface="Glacial Indifference" charset="0"/>
                        </a:rPr>
                        <a:t>605,369</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1,585,841</a:t>
                      </a:r>
                    </a:p>
                  </a:txBody>
                  <a:tcPr marL="7411" marR="7411" marT="7411" marB="0" anchor="b">
                    <a:lnL>
                      <a:noFill/>
                    </a:lnL>
                    <a:lnR>
                      <a:noFill/>
                    </a:lnR>
                    <a:lnT>
                      <a:noFill/>
                    </a:lnT>
                    <a:lnB>
                      <a:noFill/>
                    </a:lnB>
                    <a:noFill/>
                  </a:tcPr>
                </a:tc>
                <a:tc>
                  <a:txBody>
                    <a:bodyPr/>
                    <a:lstStyle/>
                    <a:p>
                      <a:pPr algn="r" fontAlgn="b"/>
                      <a:endParaRPr lang="fi-FI"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Income</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-$212,832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-$699,515</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$270,408</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$2,277,341</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$5,965,782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r>
              <a:tr h="111261">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bl>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12</a:t>
            </a:fld>
            <a:endParaRPr dirty="0">
              <a:solidFill>
                <a:schemeClr val="bg1"/>
              </a:solidFill>
              <a:latin typeface="Montserrat"/>
              <a:ea typeface="Montserrat"/>
              <a:cs typeface="Montserrat"/>
              <a:sym typeface="Montserrat"/>
            </a:endParaRPr>
          </a:p>
        </p:txBody>
      </p:sp>
      <p:sp>
        <p:nvSpPr>
          <p:cNvPr id="52" name="TextBox 51"/>
          <p:cNvSpPr txBox="1"/>
          <p:nvPr/>
        </p:nvSpPr>
        <p:spPr>
          <a:xfrm>
            <a:off x="469076" y="409700"/>
            <a:ext cx="5735525" cy="461665"/>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By the numbers</a:t>
            </a:r>
            <a:endParaRPr lang="en-US" sz="2400" b="1"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21" name="Rectangle 20"/>
          <p:cNvSpPr/>
          <p:nvPr/>
        </p:nvSpPr>
        <p:spPr>
          <a:xfrm>
            <a:off x="4861752" y="2180733"/>
            <a:ext cx="1188720" cy="1251202"/>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50471" y="2180733"/>
            <a:ext cx="2725849" cy="12512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96502324"/>
              </p:ext>
            </p:extLst>
          </p:nvPr>
        </p:nvGraphicFramePr>
        <p:xfrm>
          <a:off x="4866016" y="2185771"/>
          <a:ext cx="3914568" cy="1229062"/>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37522">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Beginning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New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7,357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9,453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10,715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a:solidFill>
                            <a:schemeClr val="tx1"/>
                          </a:solidFill>
                          <a:effectLst/>
                          <a:latin typeface="Glacial Indifference" charset="0"/>
                          <a:ea typeface="Glacial Indifference" charset="0"/>
                          <a:cs typeface="Glacial Indifference" charset="0"/>
                        </a:rPr>
                        <a:t>11,542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Ending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44,239</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Average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3,447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8,352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de-DE" sz="700" b="0" i="0" u="none" strike="noStrike" dirty="0">
                          <a:solidFill>
                            <a:schemeClr val="tx1"/>
                          </a:solidFill>
                          <a:effectLst/>
                          <a:latin typeface="Glacial Indifference" charset="0"/>
                          <a:ea typeface="Glacial Indifference" charset="0"/>
                          <a:cs typeface="Glacial Indifference" charset="0"/>
                        </a:rPr>
                        <a:t>14,654</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21,798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29,493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35845611"/>
              </p:ext>
            </p:extLst>
          </p:nvPr>
        </p:nvGraphicFramePr>
        <p:xfrm>
          <a:off x="4861752" y="3870827"/>
          <a:ext cx="3914568" cy="996696"/>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168">
                <a:tc>
                  <a:txBody>
                    <a:bodyPr/>
                    <a:lstStyle/>
                    <a:p>
                      <a:r>
                        <a:rPr lang="en-US" sz="700" b="1" dirty="0" smtClean="0">
                          <a:solidFill>
                            <a:schemeClr val="bg1"/>
                          </a:solidFill>
                          <a:latin typeface="Glacial Indifference" charset="0"/>
                          <a:ea typeface="Glacial Indifference" charset="0"/>
                          <a:cs typeface="Glacial Indifference" charset="0"/>
                        </a:rPr>
                        <a:t>FYE JUNE</a:t>
                      </a:r>
                      <a:endParaRPr lang="en-US" sz="700" b="1" dirty="0">
                        <a:solidFill>
                          <a:schemeClr val="bg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Entry-Tier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50%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a:solidFill>
                            <a:schemeClr val="tx1"/>
                          </a:solidFill>
                          <a:effectLst/>
                          <a:latin typeface="Glacial Indifference" charset="0"/>
                          <a:ea typeface="Glacial Indifference" charset="0"/>
                          <a:cs typeface="Glacial Indifference" charset="0"/>
                        </a:rPr>
                        <a:t>20%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Mid-Tier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Premium-Tier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dirty="0">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30432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 name="Picture 3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06" name="Shape 406"/>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13</a:t>
            </a:fld>
            <a:endParaRPr dirty="0">
              <a:solidFill>
                <a:schemeClr val="bg1"/>
              </a:solidFill>
              <a:latin typeface="Montserrat"/>
              <a:ea typeface="Montserrat"/>
              <a:cs typeface="Montserrat"/>
              <a:sym typeface="Montserrat"/>
            </a:endParaRPr>
          </a:p>
        </p:txBody>
      </p:sp>
      <p:sp>
        <p:nvSpPr>
          <p:cNvPr id="37" name="Rectangle 36"/>
          <p:cNvSpPr/>
          <p:nvPr/>
        </p:nvSpPr>
        <p:spPr>
          <a:xfrm>
            <a:off x="367802" y="1087155"/>
            <a:ext cx="3655558"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Risks</a:t>
            </a:r>
            <a:endParaRPr lang="en-US" sz="1800" b="1" dirty="0">
              <a:solidFill>
                <a:schemeClr val="bg1"/>
              </a:solidFill>
              <a:latin typeface="Glacial Indifference" charset="0"/>
              <a:ea typeface="Glacial Indifference" charset="0"/>
              <a:cs typeface="Glacial Indifference" charset="0"/>
            </a:endParaRPr>
          </a:p>
        </p:txBody>
      </p:sp>
      <p:sp>
        <p:nvSpPr>
          <p:cNvPr id="39" name="Rectangle 38"/>
          <p:cNvSpPr/>
          <p:nvPr/>
        </p:nvSpPr>
        <p:spPr>
          <a:xfrm>
            <a:off x="5120639" y="1087155"/>
            <a:ext cx="3657601"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Mitigants</a:t>
            </a:r>
            <a:endParaRPr lang="en-US" sz="1800" b="1" dirty="0">
              <a:solidFill>
                <a:schemeClr val="bg1"/>
              </a:solidFill>
              <a:latin typeface="Glacial Indifference" charset="0"/>
              <a:ea typeface="Glacial Indifference" charset="0"/>
              <a:cs typeface="Glacial Indifference" charset="0"/>
            </a:endParaRPr>
          </a:p>
        </p:txBody>
      </p:sp>
      <p:cxnSp>
        <p:nvCxnSpPr>
          <p:cNvPr id="3" name="Straight Arrow Connector 2"/>
          <p:cNvCxnSpPr/>
          <p:nvPr/>
        </p:nvCxnSpPr>
        <p:spPr>
          <a:xfrm flipV="1">
            <a:off x="4206240" y="2479803"/>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06240" y="3115565"/>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06240" y="3751327"/>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06240" y="4387088"/>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06240" y="1844041"/>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48" name="TextBox 47"/>
          <p:cNvSpPr txBox="1"/>
          <p:nvPr/>
        </p:nvSpPr>
        <p:spPr>
          <a:xfrm>
            <a:off x="470743" y="417364"/>
            <a:ext cx="6698981" cy="461665"/>
          </a:xfrm>
          <a:prstGeom prst="rect">
            <a:avLst/>
          </a:prstGeom>
          <a:noFill/>
        </p:spPr>
        <p:txBody>
          <a:bodyPr wrap="square" rtlCol="0">
            <a:spAutoFit/>
          </a:bodyPr>
          <a:lstStyle/>
          <a:p>
            <a:pPr lvl="0">
              <a:tabLst>
                <a:tab pos="1306513" algn="l"/>
              </a:tabLst>
            </a:pPr>
            <a:r>
              <a:rPr lang="en-US" sz="2400" b="1" dirty="0">
                <a:solidFill>
                  <a:schemeClr val="bg1"/>
                </a:solidFill>
                <a:latin typeface="Glacial Indifference" charset="0"/>
                <a:ea typeface="Glacial Indifference" charset="0"/>
                <a:cs typeface="Glacial Indifference" charset="0"/>
                <a:sym typeface="Montserrat Medium"/>
              </a:rPr>
              <a:t>What about the platform’s risks?</a:t>
            </a:r>
          </a:p>
        </p:txBody>
      </p:sp>
      <p:graphicFrame>
        <p:nvGraphicFramePr>
          <p:cNvPr id="2" name="Table 1"/>
          <p:cNvGraphicFramePr>
            <a:graphicFrameLocks noGrp="1"/>
          </p:cNvGraphicFramePr>
          <p:nvPr>
            <p:extLst>
              <p:ext uri="{D42A27DB-BD31-4B8C-83A1-F6EECF244321}">
                <p14:modId xmlns:p14="http://schemas.microsoft.com/office/powerpoint/2010/main" val="1081940618"/>
              </p:ext>
            </p:extLst>
          </p:nvPr>
        </p:nvGraphicFramePr>
        <p:xfrm>
          <a:off x="367801" y="1521629"/>
          <a:ext cx="3657601" cy="3200400"/>
        </p:xfrm>
        <a:graphic>
          <a:graphicData uri="http://schemas.openxmlformats.org/drawingml/2006/table">
            <a:tbl>
              <a:tblPr firstRow="1" bandRow="1">
                <a:tableStyleId>{2410BEE1-E9ED-4D79-A2C4-AF8B92BEA772}</a:tableStyleId>
              </a:tblPr>
              <a:tblGrid>
                <a:gridCol w="3657601"/>
              </a:tblGrid>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Consumers are saturated by other fitness related services and may be resistant to adopt FLEXIT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Gyms are resistant to adopting FLEXIT because it may cannibalize membership-bases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Gyms are resistant to working with a new player in the space</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Low barriers to entry increases competition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Increasingly noisy ecosystem</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B5B5B6">
                        <a:alpha val="70000"/>
                      </a:srgbClr>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52134059"/>
              </p:ext>
            </p:extLst>
          </p:nvPr>
        </p:nvGraphicFramePr>
        <p:xfrm>
          <a:off x="5120639" y="1531602"/>
          <a:ext cx="3657601" cy="3200400"/>
        </p:xfrm>
        <a:graphic>
          <a:graphicData uri="http://schemas.openxmlformats.org/drawingml/2006/table">
            <a:tbl>
              <a:tblPr bandRow="1">
                <a:tableStyleId>{2410BEE1-E9ED-4D79-A2C4-AF8B92BEA772}</a:tableStyleId>
              </a:tblPr>
              <a:tblGrid>
                <a:gridCol w="3657601"/>
              </a:tblGrid>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customer acquisition strategy is designed to promote its value proposition using a comprehensive approach</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 is designed to bring new users and prospective members that will offset losses in membership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corporate team has deep industry success, expertise and C-level relationships at the biggest national gym chains in the country</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competitive advantage is its deep industry relationships,</a:t>
                      </a:r>
                      <a:r>
                        <a:rPr lang="en-US" sz="1200" baseline="0" dirty="0" smtClean="0">
                          <a:solidFill>
                            <a:schemeClr val="bg1"/>
                          </a:solidFill>
                          <a:latin typeface="Glacial Indifference" charset="0"/>
                          <a:ea typeface="Glacial Indifference" charset="0"/>
                          <a:cs typeface="Glacial Indifference" charset="0"/>
                        </a:rPr>
                        <a:t> </a:t>
                      </a:r>
                      <a:r>
                        <a:rPr lang="en-US" sz="1200" dirty="0" smtClean="0">
                          <a:solidFill>
                            <a:schemeClr val="bg1"/>
                          </a:solidFill>
                          <a:latin typeface="Glacial Indifference" charset="0"/>
                          <a:ea typeface="Glacial Indifference" charset="0"/>
                          <a:cs typeface="Glacial Indifference" charset="0"/>
                        </a:rPr>
                        <a:t>existing soft commitments and industry knowledge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FLEXIT fills a niche segment of the market and an untapped need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B4D2">
                        <a:alpha val="70000"/>
                      </a:srgbClr>
                    </a:solidFill>
                  </a:tcPr>
                </a:tc>
              </a:tr>
            </a:tbl>
          </a:graphicData>
        </a:graphic>
      </p:graphicFrame>
    </p:spTree>
    <p:extLst>
      <p:ext uri="{BB962C8B-B14F-4D97-AF65-F5344CB8AC3E}">
        <p14:creationId xmlns:p14="http://schemas.microsoft.com/office/powerpoint/2010/main" val="116974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26" name="Picture 2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5" name="Rectangle 34"/>
          <p:cNvSpPr/>
          <p:nvPr/>
        </p:nvSpPr>
        <p:spPr>
          <a:xfrm>
            <a:off x="4144061" y="1126141"/>
            <a:ext cx="4632294" cy="3882978"/>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14</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6344" y="415814"/>
            <a:ext cx="5467800" cy="469734"/>
          </a:xfrm>
          <a:prstGeom prst="rect">
            <a:avLst/>
          </a:prstGeom>
          <a:noFill/>
          <a:ln>
            <a:noFill/>
          </a:ln>
        </p:spPr>
        <p:txBody>
          <a:bodyPr spcFirstLastPara="1" wrap="square" lIns="91425" tIns="45720" rIns="91425" bIns="91425"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Investment Details</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 name="TextBox 1"/>
          <p:cNvSpPr txBox="1"/>
          <p:nvPr/>
        </p:nvSpPr>
        <p:spPr>
          <a:xfrm>
            <a:off x="5598594" y="1294491"/>
            <a:ext cx="1838965" cy="369332"/>
          </a:xfrm>
          <a:prstGeom prst="rect">
            <a:avLst/>
          </a:prstGeom>
          <a:noFill/>
        </p:spPr>
        <p:txBody>
          <a:bodyPr wrap="none" rtlCol="0">
            <a:spAutoFit/>
          </a:bodyPr>
          <a:lstStyle/>
          <a:p>
            <a:pPr algn="ctr"/>
            <a:r>
              <a:rPr lang="en-US" sz="1800" b="1" dirty="0" smtClean="0">
                <a:solidFill>
                  <a:schemeClr val="bg1"/>
                </a:solidFill>
                <a:latin typeface="Glacial Indifference" charset="0"/>
                <a:ea typeface="Glacial Indifference" charset="0"/>
                <a:cs typeface="Glacial Indifference" charset="0"/>
              </a:rPr>
              <a:t>Uses of Capital</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9" name="Content Placeholder 4"/>
          <p:cNvGraphicFramePr>
            <a:graphicFrameLocks/>
          </p:cNvGraphicFramePr>
          <p:nvPr>
            <p:extLst>
              <p:ext uri="{D42A27DB-BD31-4B8C-83A1-F6EECF244321}">
                <p14:modId xmlns:p14="http://schemas.microsoft.com/office/powerpoint/2010/main" val="561578209"/>
              </p:ext>
            </p:extLst>
          </p:nvPr>
        </p:nvGraphicFramePr>
        <p:xfrm>
          <a:off x="4132185" y="1865234"/>
          <a:ext cx="4644170" cy="3200400"/>
        </p:xfrm>
        <a:graphic>
          <a:graphicData uri="http://schemas.openxmlformats.org/drawingml/2006/table">
            <a:tbl>
              <a:tblPr bandRow="1">
                <a:tableStyleId>{2D5ABB26-0587-4C30-8999-92F81FD0307C}</a:tableStyleId>
              </a:tblPr>
              <a:tblGrid>
                <a:gridCol w="217466"/>
                <a:gridCol w="773244"/>
                <a:gridCol w="1486227"/>
                <a:gridCol w="2167233"/>
              </a:tblGrid>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$72K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Technology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Consumer App</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Tablet</a:t>
                      </a:r>
                      <a:r>
                        <a:rPr lang="en-US" baseline="0" dirty="0" smtClean="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App/Admin Panel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$140K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PR/Marketing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Launch/Ongoing PR</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Targeted</a:t>
                      </a:r>
                      <a:r>
                        <a:rPr lang="en-US" baseline="0" dirty="0" smtClean="0">
                          <a:solidFill>
                            <a:schemeClr val="bg1"/>
                          </a:solidFill>
                          <a:latin typeface="Glacial Indifference" charset="0"/>
                          <a:ea typeface="Glacial Indifference" charset="0"/>
                          <a:cs typeface="Glacial Indifference" charset="0"/>
                        </a:rPr>
                        <a:t> Digital Strategy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$53K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Working Capital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 purchase</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Inventory &amp; Storage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$235K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Personnel/Ops</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CTO; COO; Biz</a:t>
                      </a:r>
                      <a:r>
                        <a:rPr lang="en-US" baseline="0" dirty="0" smtClean="0">
                          <a:solidFill>
                            <a:schemeClr val="bg1"/>
                          </a:solidFill>
                          <a:latin typeface="Glacial Indifference" charset="0"/>
                          <a:ea typeface="Glacial Indifference" charset="0"/>
                          <a:cs typeface="Glacial Indifference" charset="0"/>
                        </a:rPr>
                        <a:t> Dev</a:t>
                      </a:r>
                      <a:endParaRPr lang="en-US" dirty="0" smtClean="0">
                        <a:solidFill>
                          <a:schemeClr val="bg1"/>
                        </a:solidFill>
                        <a:latin typeface="Glacial Indifference" charset="0"/>
                        <a:ea typeface="Glacial Indifference" charset="0"/>
                        <a:cs typeface="Glacial Indifference" charset="0"/>
                      </a:endParaRP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a:t>
                      </a:r>
                      <a:r>
                        <a:rPr lang="en-US" baseline="0" dirty="0" smtClean="0">
                          <a:solidFill>
                            <a:schemeClr val="bg1"/>
                          </a:solidFill>
                          <a:latin typeface="Glacial Indifference" charset="0"/>
                          <a:ea typeface="Glacial Indifference" charset="0"/>
                          <a:cs typeface="Glacial Indifference" charset="0"/>
                        </a:rPr>
                        <a:t> Training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1" dirty="0" smtClean="0">
                          <a:solidFill>
                            <a:schemeClr val="bg1"/>
                          </a:solidFill>
                          <a:latin typeface="Glacial Indifference" charset="0"/>
                          <a:ea typeface="Glacial Indifference" charset="0"/>
                          <a:cs typeface="Glacial Indifference" charset="0"/>
                        </a:rPr>
                        <a:t>$500K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12713" indent="-112713">
                        <a:buFont typeface="Arial"/>
                        <a:buChar char="•"/>
                      </a:pPr>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6" name="Group 5"/>
          <p:cNvGrpSpPr/>
          <p:nvPr/>
        </p:nvGrpSpPr>
        <p:grpSpPr>
          <a:xfrm>
            <a:off x="342900" y="1135452"/>
            <a:ext cx="3631996" cy="3873666"/>
            <a:chOff x="336817" y="1135452"/>
            <a:chExt cx="3710711" cy="3873666"/>
          </a:xfrm>
        </p:grpSpPr>
        <p:sp>
          <p:nvSpPr>
            <p:cNvPr id="29" name="Rectangle 28"/>
            <p:cNvSpPr/>
            <p:nvPr/>
          </p:nvSpPr>
          <p:spPr>
            <a:xfrm>
              <a:off x="336817" y="1135452"/>
              <a:ext cx="3645556" cy="3873666"/>
            </a:xfrm>
            <a:prstGeom prst="rect">
              <a:avLst/>
            </a:prstGeom>
            <a:solidFill>
              <a:srgbClr val="A5A5A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739" y="1322058"/>
              <a:ext cx="1383712" cy="369332"/>
            </a:xfrm>
            <a:prstGeom prst="rect">
              <a:avLst/>
            </a:prstGeom>
            <a:noFill/>
          </p:spPr>
          <p:txBody>
            <a:bodyPr wrap="none" rtlCol="0">
              <a:spAutoFit/>
            </a:bodyPr>
            <a:lstStyle/>
            <a:p>
              <a:r>
                <a:rPr lang="en-US" sz="1800" b="1" dirty="0" smtClean="0">
                  <a:solidFill>
                    <a:schemeClr val="bg1"/>
                  </a:solidFill>
                  <a:latin typeface="Glacial Indifference" charset="0"/>
                  <a:ea typeface="Glacial Indifference" charset="0"/>
                  <a:cs typeface="Glacial Indifference" charset="0"/>
                </a:rPr>
                <a:t>Deal Terms</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6" name="Content Placeholder 4"/>
            <p:cNvGraphicFramePr>
              <a:graphicFrameLocks/>
            </p:cNvGraphicFramePr>
            <p:nvPr>
              <p:extLst>
                <p:ext uri="{D42A27DB-BD31-4B8C-83A1-F6EECF244321}">
                  <p14:modId xmlns:p14="http://schemas.microsoft.com/office/powerpoint/2010/main" val="1457989669"/>
                </p:ext>
              </p:extLst>
            </p:nvPr>
          </p:nvGraphicFramePr>
          <p:xfrm>
            <a:off x="336817" y="1874070"/>
            <a:ext cx="3710711" cy="2560320"/>
          </p:xfrm>
          <a:graphic>
            <a:graphicData uri="http://schemas.openxmlformats.org/drawingml/2006/table">
              <a:tbl>
                <a:tblPr bandRow="1">
                  <a:tableStyleId>{2D5ABB26-0587-4C30-8999-92F81FD0307C}</a:tableStyleId>
                </a:tblPr>
                <a:tblGrid>
                  <a:gridCol w="274320"/>
                  <a:gridCol w="1512862"/>
                  <a:gridCol w="1844814"/>
                </a:tblGrid>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Raise</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Up to $500K</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2024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6" name="Straight Connector 35"/>
            <p:cNvCxnSpPr/>
            <p:nvPr/>
          </p:nvCxnSpPr>
          <p:spPr>
            <a:xfrm>
              <a:off x="574332" y="1762370"/>
              <a:ext cx="315696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748755" y="1762370"/>
            <a:ext cx="362102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24838" y="4442286"/>
            <a:ext cx="4651517" cy="0"/>
          </a:xfrm>
          <a:prstGeom prst="line">
            <a:avLst/>
          </a:prstGeom>
          <a:ln w="9525">
            <a:solidFill>
              <a:srgbClr val="252525"/>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7" name="Rectangle 6"/>
          <p:cNvSpPr/>
          <p:nvPr/>
        </p:nvSpPr>
        <p:spPr>
          <a:xfrm>
            <a:off x="484712" y="2672770"/>
            <a:ext cx="3193703" cy="1569660"/>
          </a:xfrm>
          <a:prstGeom prst="rect">
            <a:avLst/>
          </a:prstGeom>
        </p:spPr>
        <p:txBody>
          <a:bodyPr wrap="square">
            <a:spAutoFit/>
          </a:bodyPr>
          <a:lstStyle/>
          <a:p>
            <a:pPr algn="ctr"/>
            <a:r>
              <a:rPr lang="en-US" sz="1600" dirty="0">
                <a:solidFill>
                  <a:schemeClr val="bg1"/>
                </a:solidFill>
                <a:latin typeface="Glacial Indifference" charset="0"/>
                <a:ea typeface="Glacial Indifference" charset="0"/>
                <a:cs typeface="Glacial Indifference" charset="0"/>
              </a:rPr>
              <a:t>FLEXIT is seeking funding to support the growth of its business. </a:t>
            </a:r>
            <a:r>
              <a:rPr lang="en-US" sz="1600" dirty="0" smtClean="0">
                <a:solidFill>
                  <a:schemeClr val="bg1"/>
                </a:solidFill>
                <a:latin typeface="Glacial Indifference" charset="0"/>
                <a:ea typeface="Glacial Indifference" charset="0"/>
                <a:cs typeface="Glacial Indifference" charset="0"/>
              </a:rPr>
              <a:t>FLEXIT needs $100K </a:t>
            </a:r>
            <a:r>
              <a:rPr lang="en-US" sz="1600" dirty="0">
                <a:solidFill>
                  <a:schemeClr val="bg1"/>
                </a:solidFill>
                <a:latin typeface="Glacial Indifference" charset="0"/>
                <a:ea typeface="Glacial Indifference" charset="0"/>
                <a:cs typeface="Glacial Indifference" charset="0"/>
              </a:rPr>
              <a:t>to launch this summer, and </a:t>
            </a:r>
            <a:r>
              <a:rPr lang="en-US" sz="1600" dirty="0" smtClean="0">
                <a:solidFill>
                  <a:schemeClr val="bg1"/>
                </a:solidFill>
                <a:latin typeface="Glacial Indifference" charset="0"/>
                <a:ea typeface="Glacial Indifference" charset="0"/>
                <a:cs typeface="Glacial Indifference" charset="0"/>
              </a:rPr>
              <a:t>an </a:t>
            </a:r>
            <a:r>
              <a:rPr lang="en-US" sz="1600" dirty="0">
                <a:solidFill>
                  <a:schemeClr val="bg1"/>
                </a:solidFill>
                <a:latin typeface="Glacial Indifference" charset="0"/>
                <a:ea typeface="Glacial Indifference" charset="0"/>
                <a:cs typeface="Glacial Indifference" charset="0"/>
              </a:rPr>
              <a:t>additional </a:t>
            </a:r>
            <a:r>
              <a:rPr lang="en-US" sz="1600" dirty="0" smtClean="0">
                <a:solidFill>
                  <a:schemeClr val="bg1"/>
                </a:solidFill>
                <a:latin typeface="Glacial Indifference" charset="0"/>
                <a:ea typeface="Glacial Indifference" charset="0"/>
                <a:cs typeface="Glacial Indifference" charset="0"/>
              </a:rPr>
              <a:t>$400K </a:t>
            </a:r>
            <a:r>
              <a:rPr lang="en-US" sz="1600" dirty="0">
                <a:solidFill>
                  <a:schemeClr val="bg1"/>
                </a:solidFill>
                <a:latin typeface="Glacial Indifference" charset="0"/>
                <a:ea typeface="Glacial Indifference" charset="0"/>
                <a:cs typeface="Glacial Indifference" charset="0"/>
              </a:rPr>
              <a:t>for its </a:t>
            </a:r>
            <a:r>
              <a:rPr lang="en-US" sz="1600" dirty="0" smtClean="0">
                <a:solidFill>
                  <a:schemeClr val="bg1"/>
                </a:solidFill>
                <a:latin typeface="Glacial Indifference" charset="0"/>
                <a:ea typeface="Glacial Indifference" charset="0"/>
                <a:cs typeface="Glacial Indifference" charset="0"/>
              </a:rPr>
              <a:t>first 12 </a:t>
            </a:r>
            <a:r>
              <a:rPr lang="en-US" sz="1600" dirty="0">
                <a:solidFill>
                  <a:schemeClr val="bg1"/>
                </a:solidFill>
                <a:latin typeface="Glacial Indifference" charset="0"/>
                <a:ea typeface="Glacial Indifference" charset="0"/>
                <a:cs typeface="Glacial Indifference" charset="0"/>
              </a:rPr>
              <a:t>months of </a:t>
            </a:r>
            <a:r>
              <a:rPr lang="en-US" sz="1600" dirty="0" smtClean="0">
                <a:solidFill>
                  <a:schemeClr val="bg1"/>
                </a:solidFill>
                <a:latin typeface="Glacial Indifference" charset="0"/>
                <a:ea typeface="Glacial Indifference" charset="0"/>
                <a:cs typeface="Glacial Indifference" charset="0"/>
              </a:rPr>
              <a:t>operations. </a:t>
            </a:r>
            <a:endParaRPr lang="en-US" sz="1600" dirty="0">
              <a:solidFill>
                <a:schemeClr val="bg1"/>
              </a:solidFill>
              <a:latin typeface="Glacial Indifference" charset="0"/>
              <a:ea typeface="Glacial Indifference" charset="0"/>
              <a:cs typeface="Glacial Indifference" charset="0"/>
            </a:endParaRPr>
          </a:p>
        </p:txBody>
      </p:sp>
    </p:spTree>
    <p:extLst>
      <p:ext uri="{BB962C8B-B14F-4D97-AF65-F5344CB8AC3E}">
        <p14:creationId xmlns:p14="http://schemas.microsoft.com/office/powerpoint/2010/main" val="148175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106938" y="130942"/>
            <a:ext cx="9159498" cy="5143500"/>
          </a:xfrm>
          <a:prstGeom prst="rect">
            <a:avLst/>
          </a:prstGeom>
        </p:spPr>
      </p:pic>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15</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9077" y="411480"/>
            <a:ext cx="546780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Mission &amp; Vision</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4" name="TextBox 3"/>
          <p:cNvSpPr txBox="1"/>
          <p:nvPr/>
        </p:nvSpPr>
        <p:spPr>
          <a:xfrm>
            <a:off x="1377772" y="1968291"/>
            <a:ext cx="6394625" cy="1200329"/>
          </a:xfrm>
          <a:prstGeom prst="rect">
            <a:avLst/>
          </a:prstGeom>
          <a:noFill/>
        </p:spPr>
        <p:txBody>
          <a:bodyPr wrap="square" rtlCol="0">
            <a:spAutoFit/>
          </a:bodyPr>
          <a:lstStyle/>
          <a:p>
            <a:pPr algn="ctr"/>
            <a:r>
              <a:rPr lang="en-US" sz="1800" dirty="0">
                <a:solidFill>
                  <a:schemeClr val="bg1"/>
                </a:solidFill>
                <a:latin typeface="Glacial Indifference" charset="0"/>
                <a:ea typeface="Glacial Indifference" charset="0"/>
                <a:cs typeface="Glacial Indifference" charset="0"/>
              </a:rPr>
              <a:t>FLEXIT’s mission is to make fitness more accessible. FLEXIT will enable more individuals to workout where they want, when they want. FLEXIT will accrue more minute across its platform than the largest grossing individual gym chain in the country.</a:t>
            </a:r>
          </a:p>
        </p:txBody>
      </p:sp>
      <p:sp>
        <p:nvSpPr>
          <p:cNvPr id="11" name="TextBox 10"/>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2" name="Picture 11"/>
          <p:cNvPicPr>
            <a:picLocks/>
          </p:cNvPicPr>
          <p:nvPr/>
        </p:nvPicPr>
        <p:blipFill>
          <a:blip r:embed="rId5">
            <a:extLst>
              <a:ext uri="{28A0092B-C50C-407E-A947-70E740481C1C}">
                <a14:useLocalDpi xmlns:a14="http://schemas.microsoft.com/office/drawing/2010/main" val="0"/>
              </a:ext>
            </a:extLst>
          </a:blip>
          <a:stretch>
            <a:fillRect/>
          </a:stretch>
        </p:blipFill>
        <p:spPr>
          <a:xfrm>
            <a:off x="2968752" y="1315116"/>
            <a:ext cx="3206496" cy="18288"/>
          </a:xfrm>
          <a:prstGeom prst="rect">
            <a:avLst/>
          </a:prstGeom>
        </p:spPr>
      </p:pic>
      <p:pic>
        <p:nvPicPr>
          <p:cNvPr id="14" name="Picture 13"/>
          <p:cNvPicPr>
            <a:picLocks/>
          </p:cNvPicPr>
          <p:nvPr/>
        </p:nvPicPr>
        <p:blipFill>
          <a:blip r:embed="rId5">
            <a:extLst>
              <a:ext uri="{28A0092B-C50C-407E-A947-70E740481C1C}">
                <a14:useLocalDpi xmlns:a14="http://schemas.microsoft.com/office/drawing/2010/main" val="0"/>
              </a:ext>
            </a:extLst>
          </a:blip>
          <a:stretch>
            <a:fillRect/>
          </a:stretch>
        </p:blipFill>
        <p:spPr>
          <a:xfrm>
            <a:off x="2968753" y="3781806"/>
            <a:ext cx="3206496" cy="18288"/>
          </a:xfrm>
          <a:prstGeom prst="rect">
            <a:avLst/>
          </a:prstGeom>
        </p:spPr>
      </p:pic>
    </p:spTree>
    <p:extLst>
      <p:ext uri="{BB962C8B-B14F-4D97-AF65-F5344CB8AC3E}">
        <p14:creationId xmlns:p14="http://schemas.microsoft.com/office/powerpoint/2010/main" val="53734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7" name="Shape 414"/>
          <p:cNvSpPr/>
          <p:nvPr/>
        </p:nvSpPr>
        <p:spPr>
          <a:xfrm rot="10800000" flipH="1">
            <a:off x="3070444" y="0"/>
            <a:ext cx="6089904" cy="5143500"/>
          </a:xfrm>
          <a:prstGeom prst="round2SameRect">
            <a:avLst>
              <a:gd name="adj1" fmla="val 0"/>
              <a:gd name="adj2" fmla="val 0"/>
            </a:avLst>
          </a:prstGeom>
          <a:solidFill>
            <a:srgbClr val="00B4D2">
              <a:alpha val="70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latin typeface="Glacial Indifference" charset="0"/>
              <a:ea typeface="Glacial Indifference" charset="0"/>
              <a:cs typeface="Glacial Indifference" charset="0"/>
            </a:endParaRPr>
          </a:p>
        </p:txBody>
      </p:sp>
      <p:pic>
        <p:nvPicPr>
          <p:cNvPr id="4" name="Picture 3" descr="AAEAAQAAAAAAAABjAAAAJDliYWI5OWVjLTNiNWItNGQxZC1hOTY4LTc4MjIwZmUzYzU3Y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864" y="3056913"/>
            <a:ext cx="1133159" cy="1133159"/>
          </a:xfrm>
          <a:prstGeom prst="ellipse">
            <a:avLst/>
          </a:prstGeom>
        </p:spPr>
      </p:pic>
      <p:sp>
        <p:nvSpPr>
          <p:cNvPr id="18" name="TextBox 17"/>
          <p:cNvSpPr txBox="1"/>
          <p:nvPr/>
        </p:nvSpPr>
        <p:spPr>
          <a:xfrm>
            <a:off x="4163670" y="2943819"/>
            <a:ext cx="4888890" cy="1261884"/>
          </a:xfrm>
          <a:prstGeom prst="rect">
            <a:avLst/>
          </a:prstGeom>
          <a:noFill/>
        </p:spPr>
        <p:txBody>
          <a:bodyPr wrap="square" rtlCol="0">
            <a:spAutoFit/>
          </a:bodyPr>
          <a:lstStyle/>
          <a:p>
            <a:r>
              <a:rPr lang="en-US" b="1" dirty="0" smtClean="0">
                <a:solidFill>
                  <a:schemeClr val="bg1"/>
                </a:solidFill>
                <a:latin typeface="Glacial Indifference" charset="0"/>
                <a:ea typeface="Glacial Indifference" charset="0"/>
                <a:cs typeface="Glacial Indifference" charset="0"/>
              </a:rPr>
              <a:t>Michael </a:t>
            </a:r>
            <a:r>
              <a:rPr lang="en-US" b="1" dirty="0" smtClean="0">
                <a:solidFill>
                  <a:schemeClr val="bg1"/>
                </a:solidFill>
                <a:latin typeface="Glacial Indifference" charset="0"/>
                <a:ea typeface="Glacial Indifference" charset="0"/>
                <a:cs typeface="Glacial Indifference" charset="0"/>
              </a:rPr>
              <a:t>Rojas</a:t>
            </a:r>
          </a:p>
          <a:p>
            <a:endParaRPr lang="en-US" dirty="0">
              <a:solidFill>
                <a:schemeClr val="bg1"/>
              </a:solidFill>
              <a:latin typeface="Glacial Indifference" charset="0"/>
              <a:ea typeface="Glacial Indifference" charset="0"/>
              <a:cs typeface="Glacial Indifference" charset="0"/>
            </a:endParaRPr>
          </a:p>
          <a:p>
            <a:r>
              <a:rPr lang="en-US" dirty="0" smtClean="0">
                <a:solidFill>
                  <a:schemeClr val="bg1"/>
                </a:solidFill>
                <a:latin typeface="Glacial Indifference" charset="0"/>
                <a:ea typeface="Glacial Indifference" charset="0"/>
                <a:cs typeface="Glacial Indifference" charset="0"/>
              </a:rPr>
              <a:t>Co-Founder </a:t>
            </a:r>
            <a:r>
              <a:rPr lang="en-US" dirty="0">
                <a:solidFill>
                  <a:schemeClr val="bg1"/>
                </a:solidFill>
                <a:latin typeface="Glacial Indifference" charset="0"/>
                <a:ea typeface="Glacial Indifference" charset="0"/>
                <a:cs typeface="Glacial Indifference" charset="0"/>
              </a:rPr>
              <a:t>and CEO of Iron Grip Barbell </a:t>
            </a:r>
            <a:r>
              <a:rPr lang="en-US" dirty="0" smtClean="0">
                <a:solidFill>
                  <a:schemeClr val="bg1"/>
                </a:solidFill>
                <a:latin typeface="Glacial Indifference" charset="0"/>
                <a:ea typeface="Glacial Indifference" charset="0"/>
                <a:cs typeface="Glacial Indifference" charset="0"/>
              </a:rPr>
              <a:t>Company</a:t>
            </a:r>
          </a:p>
          <a:p>
            <a:endParaRPr lang="en-US" sz="600" dirty="0">
              <a:solidFill>
                <a:schemeClr val="bg1"/>
              </a:solidFill>
              <a:latin typeface="Glacial Indifference" charset="0"/>
              <a:ea typeface="Glacial Indifference" charset="0"/>
              <a:cs typeface="Glacial Indifference" charset="0"/>
            </a:endParaRPr>
          </a:p>
          <a:p>
            <a:r>
              <a:rPr lang="en-US" dirty="0">
                <a:solidFill>
                  <a:schemeClr val="bg1"/>
                </a:solidFill>
                <a:latin typeface="Glacial Indifference" charset="0"/>
                <a:ea typeface="Glacial Indifference" charset="0"/>
                <a:cs typeface="Glacial Indifference" charset="0"/>
              </a:rPr>
              <a:t>Iron Grip is the largest provider of commercial free weight equipment </a:t>
            </a:r>
            <a:r>
              <a:rPr lang="en-US" dirty="0" smtClean="0">
                <a:solidFill>
                  <a:schemeClr val="bg1"/>
                </a:solidFill>
                <a:latin typeface="Glacial Indifference" charset="0"/>
                <a:ea typeface="Glacial Indifference" charset="0"/>
                <a:cs typeface="Glacial Indifference" charset="0"/>
              </a:rPr>
              <a:t>worldwide</a:t>
            </a:r>
            <a:endParaRPr lang="en-US"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4147641" y="589723"/>
            <a:ext cx="4904919" cy="1477328"/>
          </a:xfrm>
          <a:prstGeom prst="rect">
            <a:avLst/>
          </a:prstGeom>
          <a:noFill/>
        </p:spPr>
        <p:txBody>
          <a:bodyPr wrap="square" rtlCol="0">
            <a:spAutoFit/>
          </a:bodyPr>
          <a:lstStyle/>
          <a:p>
            <a:pPr fontAlgn="base"/>
            <a:r>
              <a:rPr lang="en-US" b="1" dirty="0" smtClean="0">
                <a:solidFill>
                  <a:schemeClr val="bg1"/>
                </a:solidFill>
                <a:latin typeface="Glacial Indifference" charset="0"/>
                <a:ea typeface="Glacial Indifference" charset="0"/>
                <a:cs typeface="Glacial Indifference" charset="0"/>
              </a:rPr>
              <a:t>Austin </a:t>
            </a:r>
            <a:r>
              <a:rPr lang="en-US" b="1" dirty="0" smtClean="0">
                <a:solidFill>
                  <a:schemeClr val="bg1"/>
                </a:solidFill>
                <a:latin typeface="Glacial Indifference" charset="0"/>
                <a:ea typeface="Glacial Indifference" charset="0"/>
                <a:cs typeface="Glacial Indifference" charset="0"/>
              </a:rPr>
              <a:t>Cohen</a:t>
            </a:r>
          </a:p>
          <a:p>
            <a:pPr fontAlgn="base"/>
            <a:endParaRPr lang="en-US" dirty="0">
              <a:solidFill>
                <a:schemeClr val="bg1"/>
              </a:solidFill>
              <a:latin typeface="Glacial Indifference" charset="0"/>
              <a:ea typeface="Glacial Indifference" charset="0"/>
              <a:cs typeface="Glacial Indifference" charset="0"/>
            </a:endParaRPr>
          </a:p>
          <a:p>
            <a:pPr fontAlgn="base"/>
            <a:r>
              <a:rPr lang="en-US" dirty="0" smtClean="0">
                <a:solidFill>
                  <a:schemeClr val="bg1"/>
                </a:solidFill>
                <a:latin typeface="Glacial Indifference" charset="0"/>
                <a:ea typeface="Glacial Indifference" charset="0"/>
                <a:cs typeface="Glacial Indifference" charset="0"/>
              </a:rPr>
              <a:t>Extensive </a:t>
            </a:r>
            <a:r>
              <a:rPr lang="en-US" dirty="0">
                <a:solidFill>
                  <a:schemeClr val="bg1"/>
                </a:solidFill>
                <a:latin typeface="Glacial Indifference" charset="0"/>
                <a:ea typeface="Glacial Indifference" charset="0"/>
                <a:cs typeface="Glacial Indifference" charset="0"/>
              </a:rPr>
              <a:t>consumer venture capital and operating company </a:t>
            </a:r>
            <a:r>
              <a:rPr lang="en-US" dirty="0" smtClean="0">
                <a:solidFill>
                  <a:schemeClr val="bg1"/>
                </a:solidFill>
                <a:latin typeface="Glacial Indifference" charset="0"/>
                <a:ea typeface="Glacial Indifference" charset="0"/>
                <a:cs typeface="Glacial Indifference" charset="0"/>
              </a:rPr>
              <a:t>experience</a:t>
            </a:r>
          </a:p>
          <a:p>
            <a:pPr fontAlgn="base"/>
            <a:endParaRPr lang="en-US" sz="600" dirty="0">
              <a:solidFill>
                <a:schemeClr val="bg1"/>
              </a:solidFill>
              <a:latin typeface="Glacial Indifference" charset="0"/>
              <a:ea typeface="Glacial Indifference" charset="0"/>
              <a:cs typeface="Glacial Indifference" charset="0"/>
            </a:endParaRPr>
          </a:p>
          <a:p>
            <a:pPr fontAlgn="base"/>
            <a:r>
              <a:rPr lang="en-US" dirty="0" smtClean="0">
                <a:solidFill>
                  <a:schemeClr val="bg1"/>
                </a:solidFill>
                <a:latin typeface="Glacial Indifference" charset="0"/>
                <a:ea typeface="Glacial Indifference" charset="0"/>
                <a:cs typeface="Glacial Indifference" charset="0"/>
              </a:rPr>
              <a:t>Columbia </a:t>
            </a:r>
            <a:r>
              <a:rPr lang="en-US" dirty="0">
                <a:solidFill>
                  <a:schemeClr val="bg1"/>
                </a:solidFill>
                <a:latin typeface="Glacial Indifference" charset="0"/>
                <a:ea typeface="Glacial Indifference" charset="0"/>
                <a:cs typeface="Glacial Indifference" charset="0"/>
              </a:rPr>
              <a:t>Business School (MBA); Columbia University (BA); Roslyn High School Valedictorian</a:t>
            </a:r>
          </a:p>
        </p:txBody>
      </p:sp>
      <p:sp>
        <p:nvSpPr>
          <p:cNvPr id="24"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solidFill>
                  <a:schemeClr val="bg1"/>
                </a:solidFill>
                <a:latin typeface="Montserrat" charset="0"/>
                <a:ea typeface="Montserrat" charset="0"/>
                <a:cs typeface="Montserrat" charset="0"/>
                <a:sym typeface="Montserrat"/>
              </a:rPr>
              <a:t>16</a:t>
            </a:r>
            <a:endParaRPr dirty="0">
              <a:solidFill>
                <a:schemeClr val="bg1"/>
              </a:solidFill>
              <a:latin typeface="Montserrat" charset="0"/>
              <a:ea typeface="Montserrat" charset="0"/>
              <a:cs typeface="Montserrat" charset="0"/>
              <a:sym typeface="Montserrat"/>
            </a:endParaRPr>
          </a:p>
        </p:txBody>
      </p:sp>
      <p:sp>
        <p:nvSpPr>
          <p:cNvPr id="25" name="Shape 416"/>
          <p:cNvSpPr txBox="1"/>
          <p:nvPr/>
        </p:nvSpPr>
        <p:spPr>
          <a:xfrm>
            <a:off x="462421" y="422684"/>
            <a:ext cx="160262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Team</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6" name="TextBox 2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7170" name="Picture 2" descr="https://lh5.googleusercontent.com/F7LpPVjRcEvaZ7bQ61Xo5ApfZ_eyQ6_lxzuM35Zh-7GtlNyWzzO068_DMX97V4UVkO3Qq606x3OScdu2NNYDyE0pc7faDneOb6Idnqv8UrDteP-7lhDgPENWu2_8YBUCX9D0vjo5R4w"/>
          <p:cNvPicPr>
            <a:picLocks noChangeAspect="1" noChangeArrowheads="1"/>
          </p:cNvPicPr>
          <p:nvPr/>
        </p:nvPicPr>
        <p:blipFill rotWithShape="1">
          <a:blip r:embed="rId6">
            <a:extLst>
              <a:ext uri="{28A0092B-C50C-407E-A947-70E740481C1C}">
                <a14:useLocalDpi xmlns:a14="http://schemas.microsoft.com/office/drawing/2010/main" val="0"/>
              </a:ext>
            </a:extLst>
          </a:blip>
          <a:srcRect l="-14969" t="1027" r="-11030" b="17446"/>
          <a:stretch/>
        </p:blipFill>
        <p:spPr bwMode="auto">
          <a:xfrm>
            <a:off x="2539413" y="765167"/>
            <a:ext cx="1133856" cy="1126441"/>
          </a:xfrm>
          <a:prstGeom prst="ellipse">
            <a:avLst/>
          </a:prstGeom>
          <a:solidFill>
            <a:schemeClr val="lt1"/>
          </a:solidFill>
        </p:spPr>
      </p:pic>
    </p:spTree>
    <p:extLst>
      <p:ext uri="{BB962C8B-B14F-4D97-AF65-F5344CB8AC3E}">
        <p14:creationId xmlns:p14="http://schemas.microsoft.com/office/powerpoint/2010/main" val="164496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40"/>
        <p:cNvGrpSpPr/>
        <p:nvPr/>
      </p:nvGrpSpPr>
      <p:grpSpPr>
        <a:xfrm>
          <a:off x="0" y="0"/>
          <a:ext cx="0" cy="0"/>
          <a:chOff x="0" y="0"/>
          <a:chExt cx="0" cy="0"/>
        </a:xfrm>
      </p:grpSpPr>
      <p:sp>
        <p:nvSpPr>
          <p:cNvPr id="442" name="Shape 442"/>
          <p:cNvSpPr txBox="1">
            <a:spLocks noGrp="1"/>
          </p:cNvSpPr>
          <p:nvPr>
            <p:ph type="ctrTitle"/>
          </p:nvPr>
        </p:nvSpPr>
        <p:spPr>
          <a:xfrm>
            <a:off x="372900" y="-482514"/>
            <a:ext cx="8313900" cy="15217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SemiBold"/>
              </a:rPr>
              <a:t>WORKOUT WHEREVER, WHENEVER.</a:t>
            </a:r>
            <a:endParaRPr sz="2400" dirty="0">
              <a:solidFill>
                <a:schemeClr val="bg1"/>
              </a:solidFill>
              <a:latin typeface="Glacial Indifference" charset="0"/>
              <a:ea typeface="Glacial Indifference" charset="0"/>
              <a:cs typeface="Glacial Indifference" charset="0"/>
              <a:sym typeface="Montserrat SemiBold"/>
            </a:endParaRPr>
          </a:p>
        </p:txBody>
      </p:sp>
      <p:sp>
        <p:nvSpPr>
          <p:cNvPr id="443" name="Shape 443"/>
          <p:cNvSpPr txBox="1">
            <a:spLocks noGrp="1"/>
          </p:cNvSpPr>
          <p:nvPr>
            <p:ph type="sldNum" idx="12"/>
          </p:nvPr>
        </p:nvSpPr>
        <p:spPr>
          <a:xfrm>
            <a:off x="8695346" y="4809146"/>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17</a:t>
            </a:fld>
            <a:endParaRPr dirty="0">
              <a:solidFill>
                <a:schemeClr val="bg1"/>
              </a:solidFill>
              <a:latin typeface="Montserrat"/>
              <a:ea typeface="Montserrat"/>
              <a:cs typeface="Montserrat"/>
              <a:sym typeface="Montserrat"/>
            </a:endParaRPr>
          </a:p>
        </p:txBody>
      </p:sp>
      <p:sp>
        <p:nvSpPr>
          <p:cNvPr id="6" name="Shape 435"/>
          <p:cNvSpPr txBox="1"/>
          <p:nvPr/>
        </p:nvSpPr>
        <p:spPr>
          <a:xfrm>
            <a:off x="124425" y="3576785"/>
            <a:ext cx="8586000" cy="15165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 dirty="0" smtClean="0">
                <a:solidFill>
                  <a:schemeClr val="bg1"/>
                </a:solidFill>
                <a:latin typeface="Montserrat"/>
                <a:ea typeface="Montserrat"/>
                <a:cs typeface="Montserrat"/>
                <a:sym typeface="Montserrat"/>
              </a:rPr>
              <a:t>FlexIt,Inc</a:t>
            </a:r>
            <a:r>
              <a:rPr lang="en" sz="600" dirty="0">
                <a:solidFill>
                  <a:schemeClr val="bg1"/>
                </a:solidFill>
                <a:latin typeface="Montserrat"/>
                <a:ea typeface="Montserrat"/>
                <a:cs typeface="Montserrat"/>
                <a:sym typeface="Montserrat"/>
              </a:rPr>
              <a:t>. Is an a-la-carte non-membership solution to access health and fitness clubs wherever, whenever. FlexIt provides on-demand access to gyms so that users can enjoy the privileges of membership without the hassle, and pay solely for the time they use.</a:t>
            </a:r>
            <a:endParaRPr dirty="0">
              <a:solidFill>
                <a:schemeClr val="bg1"/>
              </a:solidFill>
              <a:latin typeface="Montserrat Light"/>
              <a:ea typeface="Montserrat Light"/>
              <a:cs typeface="Montserrat Light"/>
              <a:sym typeface="Montserrat Light"/>
            </a:endParaRPr>
          </a:p>
          <a:p>
            <a:pPr marL="0" lvl="0" indent="0" rtl="0">
              <a:spcBef>
                <a:spcPts val="0"/>
              </a:spcBef>
              <a:spcAft>
                <a:spcPts val="0"/>
              </a:spcAft>
              <a:buNone/>
            </a:pPr>
            <a:endParaRPr sz="600" dirty="0">
              <a:solidFill>
                <a:schemeClr val="bg1"/>
              </a:solidFill>
              <a:latin typeface="Montserrat"/>
              <a:ea typeface="Montserrat"/>
              <a:cs typeface="Montserrat"/>
              <a:sym typeface="Montserrat"/>
            </a:endParaRPr>
          </a:p>
          <a:p>
            <a:pPr marL="0" lvl="0" indent="0" rtl="0">
              <a:spcBef>
                <a:spcPts val="0"/>
              </a:spcBef>
              <a:spcAft>
                <a:spcPts val="0"/>
              </a:spcAft>
              <a:buNone/>
            </a:pPr>
            <a:r>
              <a:rPr lang="en" sz="600" dirty="0">
                <a:solidFill>
                  <a:schemeClr val="bg1"/>
                </a:solidFill>
                <a:latin typeface="Montserrat"/>
                <a:ea typeface="Montserrat"/>
                <a:cs typeface="Montserrat"/>
                <a:sym typeface="Montserrat"/>
              </a:rPr>
              <a:t>This presentation contains forward-looking statements. In some cases, you can identify forward-looking statements by terms such as “may,” “will,” “should,” “could,” “would,” “expects,” “plans,” “anticipates,” “believes,” “estimates,” “projects,” “predicts,” “potential,” and similar expressions. Forward-looking statements involve assumptions, variables, risks, and uncertainties that may cause actual results, performance, or financial conditions to be materially different from the expectations of future results, performance or financial conditions expressed or implied in such forward-looking statements. Such factors include, but are not limited to our ability to raise capital, develop certain technologies and generate sales, and ability to expand and grow our distribution channels, changes in business plans, regulatory changes and political and economic factors. Actual outcomes and results may differ materially from what is expressed or forecasted in such forward-looking statements due to numerous risks and uncertainties. Certain information provided in this presentation comes from publicly available or third-party sources. While FlexIt, Inc. believes such information to be correct, it makes no expressed or implied representation or warranty as to the accuracy or completeness of any such information or any forward-looking statements set forth in this presentation or as to the reasonableness, accuracy, or completeness of the assumptions from which the forward-looking statements are derived. Forward-looking and all other statements made in this presentation speak only as of the date on which they are made. FlexIt, Inc. has no obligation to update or revise any information or any forward-looking statement to reflect any actual results or changes in its expectations or any change in events, conditions or circumstances on which any such statement is based. This presentation does not constitute or form an offer to sell or issue or solicitation of an offer to purchase or subscribe for any securities of FlexIt, Inc. in any jurisdiction, and no part of this presentation shall form the basis of or be relied upon in connection with any such offer or solicitation or any contract or commitment. Specifically this presentation does not constitute a “prospectus” within the meaning of the U.S. Securities Act of 1933, as amended. The contents of this presentation may not be reproduced, redistributed or passed on, directly or indirectly, to any other person or published, in whole or in part, for any purpose. © FlexIt, Inc.</a:t>
            </a:r>
            <a:endParaRPr sz="600" dirty="0">
              <a:solidFill>
                <a:schemeClr val="bg1"/>
              </a:solidFill>
              <a:latin typeface="Montserrat"/>
              <a:ea typeface="Montserrat"/>
              <a:cs typeface="Montserrat"/>
              <a:sym typeface="Montserrat"/>
            </a:endParaRPr>
          </a:p>
        </p:txBody>
      </p:sp>
      <p:sp>
        <p:nvSpPr>
          <p:cNvPr id="2" name="TextBox 1"/>
          <p:cNvSpPr txBox="1"/>
          <p:nvPr/>
        </p:nvSpPr>
        <p:spPr>
          <a:xfrm>
            <a:off x="3703119" y="2631649"/>
            <a:ext cx="1420582" cy="738664"/>
          </a:xfrm>
          <a:prstGeom prst="rect">
            <a:avLst/>
          </a:prstGeom>
          <a:noFill/>
        </p:spPr>
        <p:txBody>
          <a:bodyPr wrap="none" rtlCol="0">
            <a:spAutoFit/>
          </a:bodyPr>
          <a:lstStyle/>
          <a:p>
            <a:pPr algn="ctr"/>
            <a:r>
              <a:rPr lang="en-US" b="1" dirty="0">
                <a:solidFill>
                  <a:schemeClr val="bg1"/>
                </a:solidFill>
                <a:latin typeface="MuseoSans" charset="0"/>
                <a:ea typeface="MuseoSans" charset="0"/>
                <a:cs typeface="MuseoSans" charset="0"/>
              </a:rPr>
              <a:t>Austin </a:t>
            </a:r>
            <a:r>
              <a:rPr lang="en-US" b="1" dirty="0" smtClean="0">
                <a:solidFill>
                  <a:schemeClr val="bg1"/>
                </a:solidFill>
                <a:latin typeface="MuseoSans" charset="0"/>
                <a:ea typeface="MuseoSans" charset="0"/>
                <a:cs typeface="MuseoSans" charset="0"/>
              </a:rPr>
              <a:t>Cohen</a:t>
            </a:r>
          </a:p>
          <a:p>
            <a:pPr algn="ctr"/>
            <a:r>
              <a:rPr lang="en-US" b="1" dirty="0" smtClean="0">
                <a:solidFill>
                  <a:schemeClr val="bg1"/>
                </a:solidFill>
                <a:latin typeface="MuseoSans" charset="0"/>
                <a:ea typeface="MuseoSans" charset="0"/>
                <a:cs typeface="MuseoSans" charset="0"/>
              </a:rPr>
              <a:t>516.417.2741</a:t>
            </a:r>
          </a:p>
          <a:p>
            <a:pPr algn="ctr"/>
            <a:r>
              <a:rPr lang="en-US" b="1" dirty="0" err="1" smtClean="0">
                <a:solidFill>
                  <a:schemeClr val="bg1"/>
                </a:solidFill>
                <a:latin typeface="MuseoSans" charset="0"/>
                <a:ea typeface="MuseoSans" charset="0"/>
                <a:cs typeface="MuseoSans" charset="0"/>
              </a:rPr>
              <a:t>austin@flexit.fit</a:t>
            </a:r>
            <a:endParaRPr lang="en-US" b="1" dirty="0">
              <a:solidFill>
                <a:schemeClr val="bg1"/>
              </a:solidFill>
              <a:latin typeface="MuseoSans" charset="0"/>
              <a:ea typeface="MuseoSans" charset="0"/>
              <a:cs typeface="MuseoSans"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97" y="1414239"/>
            <a:ext cx="7388304" cy="827049"/>
          </a:xfrm>
          <a:prstGeom prst="rect">
            <a:avLst/>
          </a:prstGeom>
        </p:spPr>
      </p:pic>
    </p:spTree>
    <p:extLst>
      <p:ext uri="{BB962C8B-B14F-4D97-AF65-F5344CB8AC3E}">
        <p14:creationId xmlns:p14="http://schemas.microsoft.com/office/powerpoint/2010/main" val="2095426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t="10710" r="642" b="6073"/>
          <a:stretch/>
        </p:blipFill>
        <p:spPr>
          <a:xfrm flipH="1">
            <a:off x="0" y="0"/>
            <a:ext cx="9159498" cy="5143500"/>
          </a:xfrm>
          <a:prstGeom prst="rect">
            <a:avLst/>
          </a:prstGeom>
        </p:spPr>
      </p:pic>
      <p:sp>
        <p:nvSpPr>
          <p:cNvPr id="3" name="Slide Number Placeholder 2"/>
          <p:cNvSpPr>
            <a:spLocks noGrp="1"/>
          </p:cNvSpPr>
          <p:nvPr>
            <p:ph type="sldNum" idx="12"/>
          </p:nvPr>
        </p:nvSpPr>
        <p:spPr>
          <a:xfrm>
            <a:off x="8506642"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2</a:t>
            </a:fld>
            <a:endParaRPr lang="uk-UA" dirty="0">
              <a:solidFill>
                <a:schemeClr val="bg1"/>
              </a:solidFill>
              <a:latin typeface="Montserrat" charset="0"/>
              <a:ea typeface="Montserrat" charset="0"/>
              <a:cs typeface="Montserrat" charset="0"/>
            </a:endParaRPr>
          </a:p>
        </p:txBody>
      </p:sp>
      <p:sp>
        <p:nvSpPr>
          <p:cNvPr id="5" name="Shape 62"/>
          <p:cNvSpPr txBox="1"/>
          <p:nvPr/>
        </p:nvSpPr>
        <p:spPr>
          <a:xfrm>
            <a:off x="3355658" y="3184659"/>
            <a:ext cx="2558400" cy="1810512"/>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6</a:t>
            </a:r>
            <a:r>
              <a:rPr lang="en-US" sz="4800" b="1" dirty="0" smtClean="0">
                <a:solidFill>
                  <a:srgbClr val="00B4D2"/>
                </a:solidFill>
                <a:latin typeface="Glacial Indifference" charset="0"/>
                <a:ea typeface="Glacial Indifference" charset="0"/>
                <a:cs typeface="Glacial Indifference" charset="0"/>
                <a:sym typeface="Montserrat"/>
              </a:rPr>
              <a:t>7</a:t>
            </a:r>
            <a:r>
              <a:rPr lang="en" sz="4800" b="1" dirty="0" smtClean="0">
                <a:solidFill>
                  <a:srgbClr val="00B4D2"/>
                </a:solidFill>
                <a:latin typeface="Glacial Indifference" charset="0"/>
                <a:ea typeface="Glacial Indifference" charset="0"/>
                <a:cs typeface="Glacial Indifference" charset="0"/>
                <a:sym typeface="Montserrat"/>
              </a:rPr>
              <a:t>% </a:t>
            </a:r>
            <a:endParaRPr sz="4800" b="1" dirty="0">
              <a:solidFill>
                <a:srgbClr val="00B4D2"/>
              </a:solidFill>
              <a:latin typeface="Glacial Indifference" charset="0"/>
              <a:ea typeface="Glacial Indifference" charset="0"/>
              <a:cs typeface="Glacial Indifference" charset="0"/>
              <a:sym typeface="Montserrat"/>
            </a:endParaRPr>
          </a:p>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Of people with gym memberships never use them</a:t>
            </a:r>
            <a:endParaRPr dirty="0">
              <a:solidFill>
                <a:schemeClr val="bg1"/>
              </a:solidFill>
              <a:latin typeface="Glacial Indifference" charset="0"/>
              <a:ea typeface="Glacial Indifference" charset="0"/>
              <a:cs typeface="Glacial Indifference" charset="0"/>
              <a:sym typeface="Montserrat Light"/>
            </a:endParaRPr>
          </a:p>
        </p:txBody>
      </p:sp>
      <p:sp>
        <p:nvSpPr>
          <p:cNvPr id="6" name="Shape 64"/>
          <p:cNvSpPr txBox="1"/>
          <p:nvPr/>
        </p:nvSpPr>
        <p:spPr>
          <a:xfrm>
            <a:off x="5863577" y="3200245"/>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$39</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Per gym membership is wasted due to underutilization</a:t>
            </a:r>
            <a:endParaRPr dirty="0">
              <a:solidFill>
                <a:schemeClr val="bg1"/>
              </a:solidFill>
              <a:latin typeface="Glacial Indifference" charset="0"/>
              <a:ea typeface="Glacial Indifference" charset="0"/>
              <a:cs typeface="Glacial Indifference" charset="0"/>
              <a:sym typeface="Montserrat Light"/>
            </a:endParaRPr>
          </a:p>
        </p:txBody>
      </p:sp>
      <p:sp>
        <p:nvSpPr>
          <p:cNvPr id="7" name="Shape 65"/>
          <p:cNvSpPr txBox="1"/>
          <p:nvPr/>
        </p:nvSpPr>
        <p:spPr>
          <a:xfrm>
            <a:off x="5914058" y="1803178"/>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57.25</a:t>
            </a:r>
            <a:r>
              <a:rPr lang="en-US" sz="4800" b="1" dirty="0" smtClean="0">
                <a:solidFill>
                  <a:srgbClr val="00B4D2"/>
                </a:solidFill>
                <a:latin typeface="Glacial Indifference" charset="0"/>
                <a:ea typeface="Glacial Indifference" charset="0"/>
                <a:cs typeface="Glacial Indifference" charset="0"/>
                <a:sym typeface="Montserrat"/>
              </a:rPr>
              <a:t>M</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 dirty="0">
                <a:solidFill>
                  <a:schemeClr val="bg1"/>
                </a:solidFill>
                <a:latin typeface="Glacial Indifference" charset="0"/>
                <a:ea typeface="Glacial Indifference" charset="0"/>
                <a:cs typeface="Glacial Indifference" charset="0"/>
                <a:sym typeface="Montserrat Light"/>
              </a:rPr>
              <a:t>Members of health clubs in the United </a:t>
            </a:r>
            <a:r>
              <a:rPr lang="en" dirty="0" smtClean="0">
                <a:solidFill>
                  <a:schemeClr val="bg1"/>
                </a:solidFill>
                <a:latin typeface="Glacial Indifference" charset="0"/>
                <a:ea typeface="Glacial Indifference" charset="0"/>
                <a:cs typeface="Glacial Indifference" charset="0"/>
                <a:sym typeface="Montserrat Light"/>
              </a:rPr>
              <a:t>States</a:t>
            </a:r>
            <a:endParaRPr dirty="0">
              <a:solidFill>
                <a:schemeClr val="bg1"/>
              </a:solidFill>
              <a:latin typeface="Glacial Indifference" charset="0"/>
              <a:ea typeface="Glacial Indifference" charset="0"/>
              <a:cs typeface="Glacial Indifference" charset="0"/>
              <a:sym typeface="Montserrat Light"/>
            </a:endParaRPr>
          </a:p>
        </p:txBody>
      </p:sp>
      <p:sp>
        <p:nvSpPr>
          <p:cNvPr id="9" name="Rectangle 8"/>
          <p:cNvSpPr/>
          <p:nvPr/>
        </p:nvSpPr>
        <p:spPr>
          <a:xfrm>
            <a:off x="74878" y="4802901"/>
            <a:ext cx="2910054"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latin typeface="Montserrat" charset="0"/>
                <a:ea typeface="Montserrat" charset="0"/>
                <a:cs typeface="Montserrat" charset="0"/>
              </a:rPr>
              <a:t/>
            </a:r>
            <a:br>
              <a:rPr lang="en-US" sz="800" dirty="0">
                <a:latin typeface="Montserrat" charset="0"/>
                <a:ea typeface="Montserrat" charset="0"/>
                <a:cs typeface="Montserrat" charset="0"/>
              </a:rPr>
            </a:br>
            <a:endParaRPr lang="en-US" sz="800" dirty="0">
              <a:latin typeface="Montserrat" charset="0"/>
              <a:ea typeface="Montserrat" charset="0"/>
              <a:cs typeface="Montserrat" charset="0"/>
            </a:endParaRPr>
          </a:p>
        </p:txBody>
      </p:sp>
      <p:sp>
        <p:nvSpPr>
          <p:cNvPr id="2" name="TextBox 1"/>
          <p:cNvSpPr txBox="1"/>
          <p:nvPr/>
        </p:nvSpPr>
        <p:spPr>
          <a:xfrm>
            <a:off x="469075" y="409700"/>
            <a:ext cx="7650480" cy="1200329"/>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The fitness industry is ripe with opportunity, as the evolving needs of consumers challenge traditional models</a:t>
            </a:r>
          </a:p>
        </p:txBody>
      </p:sp>
      <p:sp>
        <p:nvSpPr>
          <p:cNvPr id="13" name="Shape 65"/>
          <p:cNvSpPr txBox="1"/>
          <p:nvPr/>
        </p:nvSpPr>
        <p:spPr>
          <a:xfrm>
            <a:off x="3306433" y="1803178"/>
            <a:ext cx="2558400" cy="13641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$21.8B</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Rev/year of the gym and health club industry</a:t>
            </a:r>
            <a:endParaRPr dirty="0">
              <a:solidFill>
                <a:schemeClr val="bg1"/>
              </a:solidFill>
              <a:latin typeface="Glacial Indifference" charset="0"/>
              <a:ea typeface="Glacial Indifference" charset="0"/>
              <a:cs typeface="Glacial Indifference" charset="0"/>
              <a:sym typeface="Montserrat Light"/>
            </a:endParaRPr>
          </a:p>
        </p:txBody>
      </p:sp>
      <p:sp>
        <p:nvSpPr>
          <p:cNvPr id="14" name="TextBox 13"/>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6132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21" name="TextBox 20"/>
          <p:cNvSpPr txBox="1"/>
          <p:nvPr/>
        </p:nvSpPr>
        <p:spPr>
          <a:xfrm>
            <a:off x="469075" y="409700"/>
            <a:ext cx="3770416" cy="1200329"/>
          </a:xfrm>
          <a:prstGeom prst="rect">
            <a:avLst/>
          </a:prstGeom>
          <a:noFill/>
        </p:spPr>
        <p:txBody>
          <a:bodyPr wrap="square" rtlCol="0">
            <a:spAutoFit/>
          </a:bodyPr>
          <a:lstStyle/>
          <a:p>
            <a:pPr lvl="0"/>
            <a:r>
              <a:rPr lang="en-US" sz="2400" b="1">
                <a:solidFill>
                  <a:schemeClr val="bg1"/>
                </a:solidFill>
                <a:latin typeface="Glacial Indifference" charset="0"/>
                <a:ea typeface="Glacial Indifference" charset="0"/>
                <a:cs typeface="Glacial Indifference" charset="0"/>
                <a:sym typeface="Montserrat Medium"/>
              </a:rPr>
              <a:t>Consumers value fitness experiences that offer flexibility</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2" name="Rounded Rectangle 1"/>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4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3</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849332"/>
            <a:ext cx="3579145" cy="3309621"/>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Consumers are</a:t>
            </a:r>
            <a:r>
              <a:rPr lang="is-IS" sz="1200" b="1" dirty="0">
                <a:solidFill>
                  <a:schemeClr val="bg1"/>
                </a:solidFill>
                <a:latin typeface="Glacial Indifference" charset="0"/>
                <a:ea typeface="Glacial Indifference" charset="0"/>
                <a:cs typeface="Glacial Indifference" charset="0"/>
                <a:sym typeface="Montserrat"/>
              </a:rPr>
              <a:t>…</a:t>
            </a: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Conditioned </a:t>
            </a:r>
            <a:r>
              <a:rPr lang="en-US" sz="1200" dirty="0">
                <a:solidFill>
                  <a:schemeClr val="bg1"/>
                </a:solidFill>
                <a:latin typeface="Glacial Indifference" charset="0"/>
                <a:ea typeface="Glacial Indifference" charset="0"/>
                <a:cs typeface="Glacial Indifference" charset="0"/>
                <a:sym typeface="Montserrat"/>
              </a:rPr>
              <a:t>to access fitness a-la-carte and pay only for what they use</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Discouraged </a:t>
            </a:r>
            <a:r>
              <a:rPr lang="en-US" sz="1200" dirty="0">
                <a:solidFill>
                  <a:schemeClr val="bg1"/>
                </a:solidFill>
                <a:latin typeface="Glacial Indifference" charset="0"/>
                <a:ea typeface="Glacial Indifference" charset="0"/>
                <a:cs typeface="Glacial Indifference" charset="0"/>
                <a:sym typeface="Montserrat"/>
              </a:rPr>
              <a:t>by memberships that require long-term commitments and are painful to exit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Empowered </a:t>
            </a:r>
            <a:r>
              <a:rPr lang="en-US" sz="1200" dirty="0">
                <a:solidFill>
                  <a:schemeClr val="bg1"/>
                </a:solidFill>
                <a:latin typeface="Glacial Indifference" charset="0"/>
                <a:ea typeface="Glacial Indifference" charset="0"/>
                <a:cs typeface="Glacial Indifference" charset="0"/>
                <a:sym typeface="Montserrat"/>
              </a:rPr>
              <a:t>by variety in options to meet their fitness goals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Enabled </a:t>
            </a:r>
            <a:r>
              <a:rPr lang="en-US" sz="1200" dirty="0">
                <a:solidFill>
                  <a:schemeClr val="bg1"/>
                </a:solidFill>
                <a:latin typeface="Glacial Indifference" charset="0"/>
                <a:ea typeface="Glacial Indifference" charset="0"/>
                <a:cs typeface="Glacial Indifference" charset="0"/>
                <a:sym typeface="Montserrat"/>
              </a:rPr>
              <a:t>by convenience to keep up with their busy lifestyles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Digitally </a:t>
            </a:r>
            <a:r>
              <a:rPr lang="en-US" sz="1200" dirty="0">
                <a:solidFill>
                  <a:schemeClr val="bg1"/>
                </a:solidFill>
                <a:latin typeface="Glacial Indifference" charset="0"/>
                <a:ea typeface="Glacial Indifference" charset="0"/>
                <a:cs typeface="Glacial Indifference" charset="0"/>
                <a:sym typeface="Montserrat"/>
              </a:rPr>
              <a:t>connected and value seamless integration </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Motivated </a:t>
            </a:r>
            <a:r>
              <a:rPr lang="en-US" sz="1200" dirty="0">
                <a:solidFill>
                  <a:schemeClr val="bg1"/>
                </a:solidFill>
                <a:latin typeface="Glacial Indifference" charset="0"/>
                <a:ea typeface="Glacial Indifference" charset="0"/>
                <a:cs typeface="Glacial Indifference" charset="0"/>
                <a:sym typeface="Montserrat"/>
              </a:rPr>
              <a:t>by community</a:t>
            </a:r>
            <a:endParaRPr lang="en" sz="1200" dirty="0">
              <a:solidFill>
                <a:schemeClr val="bg1"/>
              </a:solidFill>
              <a:latin typeface="Glacial Indifference" charset="0"/>
              <a:ea typeface="Glacial Indifference" charset="0"/>
              <a:cs typeface="Glacial Indifference" charset="0"/>
              <a:sym typeface="Montserrat"/>
            </a:endParaRPr>
          </a:p>
        </p:txBody>
      </p:sp>
      <p:sp>
        <p:nvSpPr>
          <p:cNvPr id="15" name="TextBox 14"/>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20402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11" name="Rounded Rectangle 10"/>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4</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400196"/>
            <a:ext cx="3579145" cy="4197286"/>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Gyms face</a:t>
            </a:r>
            <a:r>
              <a:rPr lang="is-IS" sz="1200" b="1" dirty="0">
                <a:solidFill>
                  <a:schemeClr val="bg1"/>
                </a:solidFill>
                <a:latin typeface="Glacial Indifference" charset="0"/>
                <a:ea typeface="Glacial Indifference" charset="0"/>
                <a:cs typeface="Glacial Indifference" charset="0"/>
                <a:sym typeface="Montserrat"/>
              </a:rPr>
              <a:t>…</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High costs to launch and operate </a:t>
            </a:r>
            <a:r>
              <a:rPr lang="en" sz="1200" dirty="0">
                <a:solidFill>
                  <a:schemeClr val="bg1"/>
                </a:solidFill>
                <a:latin typeface="Glacial Indifference" charset="0"/>
                <a:ea typeface="Glacial Indifference" charset="0"/>
                <a:cs typeface="Glacial Indifference" charset="0"/>
                <a:sym typeface="Montserrat"/>
              </a:rPr>
              <a:t>facilities</a:t>
            </a:r>
            <a:r>
              <a:rPr lang="en-US" sz="1200" dirty="0">
                <a:solidFill>
                  <a:schemeClr val="bg1"/>
                </a:solidFill>
                <a:latin typeface="Glacial Indifference" charset="0"/>
                <a:ea typeface="Glacial Indifference" charset="0"/>
                <a:cs typeface="Glacial Indifference" charset="0"/>
                <a:sym typeface="Montserrat"/>
              </a:rPr>
              <a:t>,</a:t>
            </a:r>
            <a:r>
              <a:rPr lang="en" sz="1200" dirty="0">
                <a:solidFill>
                  <a:schemeClr val="bg1"/>
                </a:solidFill>
                <a:latin typeface="Glacial Indifference" charset="0"/>
                <a:ea typeface="Glacial Indifference" charset="0"/>
                <a:cs typeface="Glacial Indifference" charset="0"/>
                <a:sym typeface="Montserrat"/>
              </a:rPr>
              <a:t> </a:t>
            </a:r>
            <a:r>
              <a:rPr lang="en-US" sz="1200" dirty="0">
                <a:solidFill>
                  <a:schemeClr val="bg1"/>
                </a:solidFill>
                <a:latin typeface="Glacial Indifference" charset="0"/>
                <a:ea typeface="Glacial Indifference" charset="0"/>
                <a:cs typeface="Glacial Indifference" charset="0"/>
                <a:sym typeface="Montserrat"/>
              </a:rPr>
              <a:t>making it difficult to attract and retain profitable customers </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Adversity to long term-commitment </a:t>
            </a:r>
            <a:r>
              <a:rPr lang="en-US" sz="1200" dirty="0">
                <a:solidFill>
                  <a:schemeClr val="bg1"/>
                </a:solidFill>
                <a:latin typeface="Glacial Indifference" charset="0"/>
                <a:ea typeface="Glacial Indifference" charset="0"/>
                <a:cs typeface="Glacial Indifference" charset="0"/>
                <a:sym typeface="Montserrat"/>
              </a:rPr>
              <a:t>requiring alternative revenue streams</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Proliferation of </a:t>
            </a:r>
            <a:r>
              <a:rPr lang="en-US" sz="1200" b="1" dirty="0">
                <a:solidFill>
                  <a:schemeClr val="bg1"/>
                </a:solidFill>
                <a:latin typeface="Glacial Indifference" charset="0"/>
                <a:ea typeface="Glacial Indifference" charset="0"/>
                <a:cs typeface="Glacial Indifference" charset="0"/>
                <a:sym typeface="Montserrat"/>
              </a:rPr>
              <a:t>facilities, including boutique studios, </a:t>
            </a:r>
            <a:r>
              <a:rPr lang="en-US" sz="1200" dirty="0">
                <a:solidFill>
                  <a:schemeClr val="bg1"/>
                </a:solidFill>
                <a:latin typeface="Glacial Indifference" charset="0"/>
                <a:ea typeface="Glacial Indifference" charset="0"/>
                <a:cs typeface="Glacial Indifference" charset="0"/>
                <a:sym typeface="Montserrat"/>
              </a:rPr>
              <a:t>that have stolen market-share</a:t>
            </a:r>
          </a:p>
          <a:p>
            <a:pPr>
              <a:tabLst>
                <a:tab pos="2743200" algn="l"/>
              </a:tabLst>
            </a:pP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Transient customer-bases </a:t>
            </a:r>
            <a:r>
              <a:rPr lang="en-US" sz="1200" dirty="0">
                <a:solidFill>
                  <a:schemeClr val="bg1"/>
                </a:solidFill>
                <a:latin typeface="Glacial Indifference" charset="0"/>
                <a:ea typeface="Glacial Indifference" charset="0"/>
                <a:cs typeface="Glacial Indifference" charset="0"/>
                <a:sym typeface="Montserrat"/>
              </a:rPr>
              <a:t>that require broad-reach to capture the available market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Demanding customers </a:t>
            </a:r>
            <a:r>
              <a:rPr lang="en-US" sz="1200" dirty="0">
                <a:solidFill>
                  <a:schemeClr val="bg1"/>
                </a:solidFill>
                <a:latin typeface="Glacial Indifference" charset="0"/>
                <a:ea typeface="Glacial Indifference" charset="0"/>
                <a:cs typeface="Glacial Indifference" charset="0"/>
                <a:sym typeface="Montserrat"/>
              </a:rPr>
              <a:t>that desire personalization that is too costly to provide at scale</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Tech-savvy customers </a:t>
            </a:r>
            <a:r>
              <a:rPr lang="en-US" sz="1200" dirty="0">
                <a:solidFill>
                  <a:schemeClr val="bg1"/>
                </a:solidFill>
                <a:latin typeface="Glacial Indifference" charset="0"/>
                <a:ea typeface="Glacial Indifference" charset="0"/>
                <a:cs typeface="Glacial Indifference" charset="0"/>
                <a:sym typeface="Montserrat"/>
              </a:rPr>
              <a:t>that expect a digitally connected </a:t>
            </a:r>
            <a:r>
              <a:rPr lang="en-US" sz="1200" dirty="0" smtClean="0">
                <a:solidFill>
                  <a:schemeClr val="bg1"/>
                </a:solidFill>
                <a:latin typeface="Glacial Indifference" charset="0"/>
                <a:ea typeface="Glacial Indifference" charset="0"/>
                <a:cs typeface="Glacial Indifference" charset="0"/>
                <a:sym typeface="Montserrat"/>
              </a:rPr>
              <a:t>experience</a:t>
            </a:r>
            <a:endParaRPr lang="en-US" sz="1200" b="1" dirty="0">
              <a:solidFill>
                <a:schemeClr val="bg1"/>
              </a:solidFill>
              <a:latin typeface="Glacial Indifference" charset="0"/>
              <a:ea typeface="Glacial Indifference" charset="0"/>
              <a:cs typeface="Glacial Indifference" charset="0"/>
              <a:sym typeface="Montserrat"/>
            </a:endParaRPr>
          </a:p>
        </p:txBody>
      </p:sp>
      <p:sp>
        <p:nvSpPr>
          <p:cNvPr id="10" name="TextBox 9"/>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5" name="TextBox 14"/>
          <p:cNvSpPr txBox="1"/>
          <p:nvPr/>
        </p:nvSpPr>
        <p:spPr>
          <a:xfrm>
            <a:off x="469075" y="409700"/>
            <a:ext cx="3770416" cy="2308324"/>
          </a:xfrm>
          <a:prstGeom prst="rect">
            <a:avLst/>
          </a:prstGeom>
          <a:noFill/>
        </p:spPr>
        <p:txBody>
          <a:bodyPr wrap="square" rtlCol="0">
            <a:spAutoFit/>
          </a:bodyPr>
          <a:lstStyle/>
          <a:p>
            <a:pPr lvl="0"/>
            <a:r>
              <a:rPr lang="en-US" sz="2400" b="1" dirty="0">
                <a:solidFill>
                  <a:schemeClr val="bg1"/>
                </a:solidFill>
                <a:latin typeface="Glacial Indifference" charset="0"/>
                <a:ea typeface="Glacial Indifference" charset="0"/>
                <a:cs typeface="Glacial Indifference" charset="0"/>
                <a:sym typeface="Montserrat Medium"/>
              </a:rPr>
              <a:t>Gyms face significant challenges in meeting their customers’ needs while navigating an increasingly competitive landscape</a:t>
            </a:r>
          </a:p>
        </p:txBody>
      </p:sp>
    </p:spTree>
    <p:extLst>
      <p:ext uri="{BB962C8B-B14F-4D97-AF65-F5344CB8AC3E}">
        <p14:creationId xmlns:p14="http://schemas.microsoft.com/office/powerpoint/2010/main" val="191714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5" name="Rounded Rectangle 14"/>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5</a:t>
            </a:fld>
            <a:endParaRPr dirty="0">
              <a:solidFill>
                <a:schemeClr val="bg1"/>
              </a:solidFill>
              <a:latin typeface="Montserrat" charset="0"/>
              <a:ea typeface="Montserrat" charset="0"/>
              <a:cs typeface="Montserrat" charset="0"/>
            </a:endParaRPr>
          </a:p>
        </p:txBody>
      </p:sp>
      <p:sp>
        <p:nvSpPr>
          <p:cNvPr id="18" name="Rectangle 17"/>
          <p:cNvSpPr/>
          <p:nvPr/>
        </p:nvSpPr>
        <p:spPr>
          <a:xfrm>
            <a:off x="469075" y="409700"/>
            <a:ext cx="3678373" cy="830997"/>
          </a:xfrm>
          <a:prstGeom prst="rect">
            <a:avLst/>
          </a:prstGeom>
        </p:spPr>
        <p:txBody>
          <a:bodyPr wrap="square">
            <a:spAutoFit/>
          </a:bodyPr>
          <a:lstStyle/>
          <a:p>
            <a:pPr lvl="0"/>
            <a:r>
              <a:rPr lang="en-US" sz="2400" b="1" dirty="0" smtClean="0">
                <a:solidFill>
                  <a:schemeClr val="bg1"/>
                </a:solidFill>
                <a:latin typeface="Glacial Indifference" charset="0"/>
                <a:ea typeface="Glacial Indifference" charset="0"/>
                <a:cs typeface="Glacial Indifference" charset="0"/>
                <a:sym typeface="Montserrat Light"/>
              </a:rPr>
              <a:t>The industry is taking notice</a:t>
            </a:r>
            <a:endParaRPr lang="en" sz="2400" b="1" dirty="0">
              <a:solidFill>
                <a:schemeClr val="bg1"/>
              </a:solidFill>
              <a:latin typeface="Glacial Indifference" charset="0"/>
              <a:ea typeface="Glacial Indifference" charset="0"/>
              <a:cs typeface="Glacial Indifference" charset="0"/>
              <a:sym typeface="Montserrat Light"/>
            </a:endParaRPr>
          </a:p>
        </p:txBody>
      </p:sp>
      <p:grpSp>
        <p:nvGrpSpPr>
          <p:cNvPr id="2" name="Group 1"/>
          <p:cNvGrpSpPr/>
          <p:nvPr/>
        </p:nvGrpSpPr>
        <p:grpSpPr>
          <a:xfrm>
            <a:off x="4993643" y="1501696"/>
            <a:ext cx="3578858" cy="2593596"/>
            <a:chOff x="4993643" y="1299816"/>
            <a:chExt cx="3578858" cy="2593596"/>
          </a:xfrm>
        </p:grpSpPr>
        <p:sp>
          <p:nvSpPr>
            <p:cNvPr id="16" name="TextBox 15"/>
            <p:cNvSpPr txBox="1"/>
            <p:nvPr/>
          </p:nvSpPr>
          <p:spPr>
            <a:xfrm>
              <a:off x="4993643" y="1299816"/>
              <a:ext cx="3578858" cy="2000548"/>
            </a:xfrm>
            <a:prstGeom prst="rect">
              <a:avLst/>
            </a:prstGeom>
            <a:noFill/>
          </p:spPr>
          <p:txBody>
            <a:bodyPr wrap="square" rtlCol="0">
              <a:spAutoFit/>
            </a:bodyPr>
            <a:lstStyle/>
            <a:p>
              <a:r>
                <a:rPr lang="en-US" sz="1100" dirty="0" smtClean="0">
                  <a:solidFill>
                    <a:schemeClr val="bg1"/>
                  </a:solidFill>
                  <a:latin typeface="Glacial Indifference" charset="0"/>
                  <a:ea typeface="Glacial Indifference" charset="0"/>
                  <a:cs typeface="Glacial Indifference" charset="0"/>
                </a:rPr>
                <a:t>… People, especially millennials, are searching for </a:t>
              </a:r>
              <a:r>
                <a:rPr lang="en-US" b="1" dirty="0" smtClean="0">
                  <a:solidFill>
                    <a:schemeClr val="bg1"/>
                  </a:solidFill>
                  <a:latin typeface="Glacial Indifference" charset="0"/>
                  <a:ea typeface="Glacial Indifference" charset="0"/>
                  <a:cs typeface="Glacial Indifference" charset="0"/>
                </a:rPr>
                <a:t>personalized experiences</a:t>
              </a:r>
              <a:r>
                <a:rPr lang="en-US" sz="1100" b="1"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everywhere they go</a:t>
              </a:r>
              <a:r>
                <a:rPr lang="en-US" sz="1100" b="1"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and that includes looking for unique fitness and workout experiences with a small group of people they connect with on a personal level. Even if they’re traveling or away from home, they expect to be able to keep that routine by </a:t>
              </a:r>
              <a:r>
                <a:rPr lang="en-US" b="1" dirty="0" smtClean="0">
                  <a:solidFill>
                    <a:schemeClr val="bg1"/>
                  </a:solidFill>
                  <a:latin typeface="Glacial Indifference" charset="0"/>
                  <a:ea typeface="Glacial Indifference" charset="0"/>
                  <a:cs typeface="Glacial Indifference" charset="0"/>
                </a:rPr>
                <a:t>walking into</a:t>
              </a:r>
              <a:r>
                <a:rPr lang="en-US" sz="1100" b="1" dirty="0" smtClean="0">
                  <a:solidFill>
                    <a:schemeClr val="bg1"/>
                  </a:solidFill>
                  <a:latin typeface="Glacial Indifference" charset="0"/>
                  <a:ea typeface="Glacial Indifference" charset="0"/>
                  <a:cs typeface="Glacial Indifference" charset="0"/>
                </a:rPr>
                <a:t> </a:t>
              </a:r>
              <a:r>
                <a:rPr lang="en-US" sz="1100" dirty="0" smtClean="0">
                  <a:solidFill>
                    <a:schemeClr val="bg1"/>
                  </a:solidFill>
                  <a:latin typeface="Glacial Indifference" charset="0"/>
                  <a:ea typeface="Glacial Indifference" charset="0"/>
                  <a:cs typeface="Glacial Indifference" charset="0"/>
                </a:rPr>
                <a:t>a local boutique </a:t>
              </a:r>
              <a:r>
                <a:rPr lang="en-US" sz="1600" b="1" dirty="0" smtClean="0">
                  <a:solidFill>
                    <a:schemeClr val="bg1"/>
                  </a:solidFill>
                  <a:latin typeface="Glacial Indifference" charset="0"/>
                  <a:ea typeface="Glacial Indifference" charset="0"/>
                  <a:cs typeface="Glacial Indifference" charset="0"/>
                </a:rPr>
                <a:t>gym</a:t>
              </a:r>
              <a:r>
                <a:rPr lang="en-US" sz="1100"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on a per-session basis </a:t>
              </a:r>
              <a:r>
                <a:rPr lang="en-US" sz="1100" dirty="0" smtClean="0">
                  <a:solidFill>
                    <a:schemeClr val="bg1"/>
                  </a:solidFill>
                  <a:latin typeface="Glacial Indifference" charset="0"/>
                  <a:ea typeface="Glacial Indifference" charset="0"/>
                  <a:cs typeface="Glacial Indifference" charset="0"/>
                </a:rPr>
                <a:t>or by using a digital fitness app outside, in a hotel </a:t>
              </a:r>
              <a:r>
                <a:rPr lang="mr-IN" sz="1100"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or almost anywhere for that matter ”</a:t>
              </a:r>
              <a:endParaRPr lang="en-US" sz="1100" dirty="0">
                <a:solidFill>
                  <a:schemeClr val="bg1"/>
                </a:solidFill>
                <a:latin typeface="Glacial Indifference" charset="0"/>
                <a:ea typeface="Glacial Indifference" charset="0"/>
                <a:cs typeface="Glacial Indifference" charset="0"/>
              </a:endParaRPr>
            </a:p>
          </p:txBody>
        </p:sp>
        <p:sp>
          <p:nvSpPr>
            <p:cNvPr id="17" name="Shape 75"/>
            <p:cNvSpPr txBox="1"/>
            <p:nvPr/>
          </p:nvSpPr>
          <p:spPr>
            <a:xfrm>
              <a:off x="4998453" y="3554675"/>
              <a:ext cx="3146700" cy="33873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bg1"/>
                  </a:solidFill>
                  <a:latin typeface="Glacial Indifference" charset="0"/>
                  <a:ea typeface="Glacial Indifference" charset="0"/>
                  <a:cs typeface="Glacial Indifference" charset="0"/>
                  <a:sym typeface="Montserrat Light"/>
                </a:rPr>
                <a:t>Adam Zeitsiff, CIO - Gold’s Gym International</a:t>
              </a:r>
              <a:endParaRPr sz="1000" dirty="0">
                <a:solidFill>
                  <a:schemeClr val="bg1"/>
                </a:solidFill>
                <a:latin typeface="Glacial Indifference" charset="0"/>
                <a:ea typeface="Glacial Indifference" charset="0"/>
                <a:cs typeface="Glacial Indifference" charset="0"/>
                <a:sym typeface="Montserrat Light"/>
              </a:endParaRPr>
            </a:p>
            <a:p>
              <a:pPr marL="0" lvl="0" indent="0">
                <a:spcBef>
                  <a:spcPts val="0"/>
                </a:spcBef>
                <a:spcAft>
                  <a:spcPts val="0"/>
                </a:spcAft>
                <a:buNone/>
              </a:pPr>
              <a:r>
                <a:rPr lang="en" sz="600" dirty="0">
                  <a:solidFill>
                    <a:schemeClr val="bg1"/>
                  </a:solidFill>
                  <a:latin typeface="Glacial Indifference" charset="0"/>
                  <a:ea typeface="Glacial Indifference" charset="0"/>
                  <a:cs typeface="Glacial Indifference" charset="0"/>
                  <a:sym typeface="Montserrat Light"/>
                </a:rPr>
                <a:t>January 2018</a:t>
              </a:r>
              <a:endParaRPr sz="600" dirty="0">
                <a:solidFill>
                  <a:schemeClr val="bg1"/>
                </a:solidFill>
                <a:latin typeface="Glacial Indifference" charset="0"/>
                <a:ea typeface="Glacial Indifference" charset="0"/>
                <a:cs typeface="Glacial Indifference" charset="0"/>
                <a:sym typeface="Montserrat Light"/>
              </a:endParaRPr>
            </a:p>
          </p:txBody>
        </p:sp>
      </p:grpSp>
      <p:sp>
        <p:nvSpPr>
          <p:cNvPr id="12" name="TextBox 11"/>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3" name="Picture 2"/>
          <p:cNvPicPr>
            <a:picLocks noChangeAspect="1"/>
          </p:cNvPicPr>
          <p:nvPr/>
        </p:nvPicPr>
        <p:blipFill>
          <a:blip r:embed="rId5"/>
          <a:stretch>
            <a:fillRect/>
          </a:stretch>
        </p:blipFill>
        <p:spPr>
          <a:xfrm rot="10569321">
            <a:off x="4743875" y="1127964"/>
            <a:ext cx="440432" cy="359371"/>
          </a:xfrm>
          <a:prstGeom prst="rect">
            <a:avLst/>
          </a:prstGeom>
        </p:spPr>
      </p:pic>
    </p:spTree>
    <p:extLst>
      <p:ext uri="{BB962C8B-B14F-4D97-AF65-F5344CB8AC3E}">
        <p14:creationId xmlns:p14="http://schemas.microsoft.com/office/powerpoint/2010/main" val="91608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10710" r="642" b="6073"/>
          <a:stretch/>
        </p:blipFill>
        <p:spPr>
          <a:xfrm flipH="1">
            <a:off x="0" y="0"/>
            <a:ext cx="9159498" cy="5143500"/>
          </a:xfrm>
          <a:prstGeom prst="rect">
            <a:avLst/>
          </a:prstGeom>
        </p:spPr>
      </p:pic>
      <p:sp>
        <p:nvSpPr>
          <p:cNvPr id="8" name="Rounded Rectangle 7"/>
          <p:cNvSpPr/>
          <p:nvPr/>
        </p:nvSpPr>
        <p:spPr>
          <a:xfrm>
            <a:off x="0" y="410024"/>
            <a:ext cx="9171268" cy="1038004"/>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a:xfrm>
            <a:off x="8498096"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6</a:t>
            </a:fld>
            <a:endParaRPr lang="uk-UA" dirty="0">
              <a:solidFill>
                <a:schemeClr val="bg1"/>
              </a:solidFill>
              <a:latin typeface="Montserrat" charset="0"/>
              <a:ea typeface="Montserrat" charset="0"/>
              <a:cs typeface="Montserrat" charset="0"/>
            </a:endParaRPr>
          </a:p>
        </p:txBody>
      </p:sp>
      <p:sp>
        <p:nvSpPr>
          <p:cNvPr id="2" name="TextBox 1"/>
          <p:cNvSpPr txBox="1"/>
          <p:nvPr/>
        </p:nvSpPr>
        <p:spPr>
          <a:xfrm>
            <a:off x="478030" y="611905"/>
            <a:ext cx="2371241" cy="584775"/>
          </a:xfrm>
          <a:prstGeom prst="rect">
            <a:avLst/>
          </a:prstGeom>
          <a:noFill/>
        </p:spPr>
        <p:txBody>
          <a:bodyPr wrap="square" rtlCol="0">
            <a:spAutoFit/>
          </a:bodyPr>
          <a:lstStyle/>
          <a:p>
            <a:r>
              <a:rPr lang="en-US" sz="3200" b="1" dirty="0" smtClean="0">
                <a:solidFill>
                  <a:schemeClr val="bg1"/>
                </a:solidFill>
                <a:latin typeface="Glacial Indifference" charset="0"/>
                <a:ea typeface="Glacial Indifference" charset="0"/>
                <a:cs typeface="Glacial Indifference" charset="0"/>
              </a:rPr>
              <a:t>What if…</a:t>
            </a:r>
            <a:endParaRPr lang="en-US" sz="3200" b="1" dirty="0">
              <a:solidFill>
                <a:schemeClr val="bg1"/>
              </a:solidFill>
              <a:latin typeface="Glacial Indifference" charset="0"/>
              <a:ea typeface="Glacial Indifference" charset="0"/>
              <a:cs typeface="Glacial Indifference" charset="0"/>
            </a:endParaRPr>
          </a:p>
        </p:txBody>
      </p:sp>
      <p:sp>
        <p:nvSpPr>
          <p:cNvPr id="5" name="Rectangle 4"/>
          <p:cNvSpPr/>
          <p:nvPr/>
        </p:nvSpPr>
        <p:spPr>
          <a:xfrm>
            <a:off x="1836549" y="2187460"/>
            <a:ext cx="5486400" cy="1015663"/>
          </a:xfrm>
          <a:prstGeom prst="rect">
            <a:avLst/>
          </a:prstGeom>
        </p:spPr>
        <p:txBody>
          <a:bodyPr wrap="square">
            <a:spAutoFit/>
          </a:bodyPr>
          <a:lstStyle/>
          <a:p>
            <a:pPr algn="ctr"/>
            <a:r>
              <a:rPr lang="en-US" sz="2000" dirty="0">
                <a:solidFill>
                  <a:schemeClr val="bg1"/>
                </a:solidFill>
                <a:latin typeface="Glacial Indifference" charset="0"/>
                <a:ea typeface="Glacial Indifference" charset="0"/>
                <a:cs typeface="Glacial Indifference" charset="0"/>
              </a:rPr>
              <a:t>there </a:t>
            </a:r>
            <a:r>
              <a:rPr lang="en-US" sz="2000" dirty="0" smtClean="0">
                <a:solidFill>
                  <a:schemeClr val="bg1"/>
                </a:solidFill>
                <a:latin typeface="Glacial Indifference" charset="0"/>
                <a:ea typeface="Glacial Indifference" charset="0"/>
                <a:cs typeface="Glacial Indifference" charset="0"/>
              </a:rPr>
              <a:t>were a solution </a:t>
            </a:r>
            <a:r>
              <a:rPr lang="en-US" sz="2000" dirty="0">
                <a:solidFill>
                  <a:schemeClr val="bg1"/>
                </a:solidFill>
                <a:latin typeface="Glacial Indifference" charset="0"/>
                <a:ea typeface="Glacial Indifference" charset="0"/>
                <a:cs typeface="Glacial Indifference" charset="0"/>
              </a:rPr>
              <a:t>that offered consumers the flexibility they expect while enabling facilities to deliver profitably?</a:t>
            </a:r>
          </a:p>
        </p:txBody>
      </p:sp>
      <p:sp>
        <p:nvSpPr>
          <p:cNvPr id="14" name="TextBox 13"/>
          <p:cNvSpPr txBox="1"/>
          <p:nvPr/>
        </p:nvSpPr>
        <p:spPr>
          <a:xfrm>
            <a:off x="7342556" y="91440"/>
            <a:ext cx="1816942"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0" name="Picture 9"/>
          <p:cNvPicPr>
            <a:picLocks/>
          </p:cNvPicPr>
          <p:nvPr/>
        </p:nvPicPr>
        <p:blipFill>
          <a:blip r:embed="rId5">
            <a:extLst>
              <a:ext uri="{28A0092B-C50C-407E-A947-70E740481C1C}">
                <a14:useLocalDpi xmlns:a14="http://schemas.microsoft.com/office/drawing/2010/main" val="0"/>
              </a:ext>
            </a:extLst>
          </a:blip>
          <a:stretch>
            <a:fillRect/>
          </a:stretch>
        </p:blipFill>
        <p:spPr>
          <a:xfrm>
            <a:off x="2976501" y="3793063"/>
            <a:ext cx="3206496" cy="18288"/>
          </a:xfrm>
          <a:prstGeom prst="rect">
            <a:avLst/>
          </a:prstGeom>
        </p:spPr>
      </p:pic>
    </p:spTree>
    <p:extLst>
      <p:ext uri="{BB962C8B-B14F-4D97-AF65-F5344CB8AC3E}">
        <p14:creationId xmlns:p14="http://schemas.microsoft.com/office/powerpoint/2010/main" val="81174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7"/>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cxnSp>
        <p:nvCxnSpPr>
          <p:cNvPr id="42" name="Straight Connector 41"/>
          <p:cNvCxnSpPr/>
          <p:nvPr/>
        </p:nvCxnSpPr>
        <p:spPr>
          <a:xfrm flipV="1">
            <a:off x="-435429" y="2571750"/>
            <a:ext cx="10119360" cy="975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416"/>
          <p:cNvSpPr txBox="1"/>
          <p:nvPr/>
        </p:nvSpPr>
        <p:spPr>
          <a:xfrm>
            <a:off x="8705196" y="-895820"/>
            <a:ext cx="8326010" cy="846775"/>
          </a:xfrm>
          <a:prstGeom prst="rect">
            <a:avLst/>
          </a:prstGeom>
          <a:noFill/>
          <a:ln>
            <a:noFill/>
          </a:ln>
        </p:spPr>
        <p:txBody>
          <a:bodyPr spcFirstLastPara="1" wrap="square" lIns="91425" tIns="91425" rIns="91425" bIns="91425" anchor="t" anchorCtr="0">
            <a:noAutofit/>
          </a:bodyPr>
          <a:lstStyle/>
          <a:p>
            <a:pPr lvl="0"/>
            <a:r>
              <a:rPr lang="en-US" sz="3600" b="1" dirty="0" smtClean="0">
                <a:solidFill>
                  <a:schemeClr val="tx1"/>
                </a:solidFill>
                <a:latin typeface="Alternate Gothic No3 D" charset="0"/>
                <a:ea typeface="Alternate Gothic No3 D" charset="0"/>
                <a:cs typeface="Alternate Gothic No3 D" charset="0"/>
                <a:sym typeface="Montserrat Medium"/>
              </a:rPr>
              <a:t>The</a:t>
            </a:r>
            <a:r>
              <a:rPr lang="en-US" sz="3200" b="1" dirty="0" smtClean="0">
                <a:solidFill>
                  <a:schemeClr val="tx1"/>
                </a:solidFill>
                <a:latin typeface="Avenir Book" charset="0"/>
                <a:ea typeface="Avenir Book" charset="0"/>
                <a:cs typeface="Avenir Book" charset="0"/>
                <a:sym typeface="Montserrat Medium"/>
              </a:rPr>
              <a:t> </a:t>
            </a:r>
            <a:r>
              <a:rPr lang="en-US" sz="4000" b="1" dirty="0" smtClean="0">
                <a:solidFill>
                  <a:schemeClr val="bg1"/>
                </a:solidFill>
                <a:latin typeface="MuseoSans" charset="0"/>
                <a:ea typeface="MuseoSans" charset="0"/>
                <a:cs typeface="MuseoSans" charset="0"/>
                <a:sym typeface="Montserrat Medium"/>
              </a:rPr>
              <a:t>Flex</a:t>
            </a:r>
            <a:r>
              <a:rPr lang="en-US" sz="4000" dirty="0" smtClean="0">
                <a:solidFill>
                  <a:schemeClr val="bg1"/>
                </a:solidFill>
                <a:latin typeface="MuseoSans" charset="0"/>
                <a:ea typeface="MuseoSans" charset="0"/>
                <a:cs typeface="MuseoSans" charset="0"/>
                <a:sym typeface="Montserrat Medium"/>
              </a:rPr>
              <a:t>It</a:t>
            </a:r>
            <a:r>
              <a:rPr lang="en-US" sz="3200" b="1" dirty="0" smtClean="0">
                <a:solidFill>
                  <a:schemeClr val="bg1"/>
                </a:solidFill>
                <a:latin typeface="MuseoSans" charset="0"/>
                <a:ea typeface="MuseoSans" charset="0"/>
                <a:cs typeface="MuseoSans" charset="0"/>
                <a:sym typeface="Montserrat Medium"/>
              </a:rPr>
              <a:t> </a:t>
            </a:r>
            <a:r>
              <a:rPr lang="en-US" sz="3600" b="1" dirty="0" smtClean="0">
                <a:solidFill>
                  <a:schemeClr val="tx1"/>
                </a:solidFill>
                <a:latin typeface="Alternate Gothic No3 D" charset="0"/>
                <a:ea typeface="Alternate Gothic No3 D" charset="0"/>
                <a:cs typeface="Alternate Gothic No3 D" charset="0"/>
                <a:sym typeface="Montserrat Medium"/>
              </a:rPr>
              <a:t>Customer Solution</a:t>
            </a:r>
            <a:endParaRPr lang="en-US" sz="3600" b="1" dirty="0">
              <a:solidFill>
                <a:schemeClr val="tx1"/>
              </a:solidFill>
              <a:latin typeface="Alternate Gothic No3 D" charset="0"/>
              <a:ea typeface="Alternate Gothic No3 D" charset="0"/>
              <a:cs typeface="Alternate Gothic No3 D" charset="0"/>
              <a:sym typeface="Montserrat Medium"/>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cxnSp>
        <p:nvCxnSpPr>
          <p:cNvPr id="43" name="Straight Connector 42"/>
          <p:cNvCxnSpPr/>
          <p:nvPr/>
        </p:nvCxnSpPr>
        <p:spPr>
          <a:xfrm flipH="1">
            <a:off x="1385315" y="-1246551"/>
            <a:ext cx="3479362" cy="7223"/>
          </a:xfrm>
          <a:prstGeom prst="line">
            <a:avLst/>
          </a:prstGeom>
          <a:ln w="19050" cmpd="sng">
            <a:solidFill>
              <a:srgbClr val="0081AF"/>
            </a:solidFill>
            <a:prstDash val="sysDash"/>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992077" y="1093185"/>
            <a:ext cx="3318122" cy="2869190"/>
            <a:chOff x="3924634" y="1075767"/>
            <a:chExt cx="3410990" cy="2869190"/>
          </a:xfrm>
        </p:grpSpPr>
        <p:cxnSp>
          <p:nvCxnSpPr>
            <p:cNvPr id="57" name="Straight Arrow Connector 56"/>
            <p:cNvCxnSpPr/>
            <p:nvPr/>
          </p:nvCxnSpPr>
          <p:spPr>
            <a:xfrm>
              <a:off x="4042025" y="1075767"/>
              <a:ext cx="1071590" cy="17418"/>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924634" y="3923458"/>
              <a:ext cx="1072416" cy="21499"/>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334097" y="2169106"/>
              <a:ext cx="1527" cy="895902"/>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85" name="Picture 84"/>
          <p:cNvPicPr>
            <a:picLocks noChangeAspect="1"/>
          </p:cNvPicPr>
          <p:nvPr/>
        </p:nvPicPr>
        <p:blipFill>
          <a:blip r:embed="rId4"/>
          <a:stretch>
            <a:fillRect/>
          </a:stretch>
        </p:blipFill>
        <p:spPr>
          <a:xfrm>
            <a:off x="4513686" y="-1085568"/>
            <a:ext cx="4097059" cy="456995"/>
          </a:xfrm>
          <a:prstGeom prst="rect">
            <a:avLst/>
          </a:prstGeom>
        </p:spPr>
      </p:pic>
      <p:grpSp>
        <p:nvGrpSpPr>
          <p:cNvPr id="6" name="Group 5"/>
          <p:cNvGrpSpPr/>
          <p:nvPr/>
        </p:nvGrpSpPr>
        <p:grpSpPr>
          <a:xfrm>
            <a:off x="1666896" y="164828"/>
            <a:ext cx="1956226" cy="1148042"/>
            <a:chOff x="1543294" y="161811"/>
            <a:chExt cx="1956226" cy="1148042"/>
          </a:xfrm>
        </p:grpSpPr>
        <p:sp>
          <p:nvSpPr>
            <p:cNvPr id="201" name="Shape 201"/>
            <p:cNvSpPr txBox="1"/>
            <p:nvPr/>
          </p:nvSpPr>
          <p:spPr>
            <a:xfrm>
              <a:off x="1543294" y="161811"/>
              <a:ext cx="1920424" cy="3288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Discover</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76" name="TextBox 75"/>
            <p:cNvSpPr txBox="1"/>
            <p:nvPr/>
          </p:nvSpPr>
          <p:spPr>
            <a:xfrm>
              <a:off x="1601052" y="786633"/>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gyms in your community</a:t>
              </a:r>
              <a:endParaRPr lang="en-US" dirty="0">
                <a:solidFill>
                  <a:schemeClr val="bg1"/>
                </a:solidFill>
                <a:latin typeface="Glacial Indifference" charset="0"/>
                <a:ea typeface="Glacial Indifference" charset="0"/>
                <a:cs typeface="Glacial Indifference" charset="0"/>
              </a:endParaRPr>
            </a:p>
          </p:txBody>
        </p:sp>
      </p:grpSp>
      <p:grpSp>
        <p:nvGrpSpPr>
          <p:cNvPr id="5" name="Group 4"/>
          <p:cNvGrpSpPr/>
          <p:nvPr/>
        </p:nvGrpSpPr>
        <p:grpSpPr>
          <a:xfrm>
            <a:off x="5286573" y="172406"/>
            <a:ext cx="2227983" cy="1117916"/>
            <a:chOff x="5286573" y="172406"/>
            <a:chExt cx="2227983" cy="1117916"/>
          </a:xfrm>
        </p:grpSpPr>
        <p:sp>
          <p:nvSpPr>
            <p:cNvPr id="202" name="Shape 202"/>
            <p:cNvSpPr txBox="1"/>
            <p:nvPr/>
          </p:nvSpPr>
          <p:spPr>
            <a:xfrm>
              <a:off x="5286573" y="172406"/>
              <a:ext cx="2227983" cy="3182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solidFill>
                  <a:latin typeface="Glacial Indifference" charset="0"/>
                  <a:ea typeface="Glacial Indifference" charset="0"/>
                  <a:cs typeface="Glacial Indifference" charset="0"/>
                  <a:sym typeface="Montserrat Medium"/>
                </a:rPr>
                <a:t>Check-in</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0" name="TextBox 89"/>
            <p:cNvSpPr txBox="1"/>
            <p:nvPr/>
          </p:nvSpPr>
          <p:spPr>
            <a:xfrm>
              <a:off x="5507898" y="7671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with a quick and easy scan</a:t>
              </a:r>
              <a:endParaRPr lang="en-US" dirty="0">
                <a:solidFill>
                  <a:schemeClr val="bg1"/>
                </a:solidFill>
                <a:latin typeface="Glacial Indifference" charset="0"/>
                <a:ea typeface="Glacial Indifference" charset="0"/>
                <a:cs typeface="Glacial Indifference" charset="0"/>
              </a:endParaRPr>
            </a:p>
          </p:txBody>
        </p:sp>
      </p:grpSp>
      <p:grpSp>
        <p:nvGrpSpPr>
          <p:cNvPr id="4" name="Group 3"/>
          <p:cNvGrpSpPr/>
          <p:nvPr/>
        </p:nvGrpSpPr>
        <p:grpSpPr>
          <a:xfrm>
            <a:off x="5321419" y="3619450"/>
            <a:ext cx="2063290" cy="871270"/>
            <a:chOff x="5507898" y="3560414"/>
            <a:chExt cx="2063290" cy="871270"/>
          </a:xfrm>
        </p:grpSpPr>
        <p:sp>
          <p:nvSpPr>
            <p:cNvPr id="61" name="Shape 204"/>
            <p:cNvSpPr txBox="1"/>
            <p:nvPr/>
          </p:nvSpPr>
          <p:spPr>
            <a:xfrm>
              <a:off x="5507898" y="3560414"/>
              <a:ext cx="1766918" cy="3387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FLEXIT</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1" name="TextBox 90"/>
            <p:cNvSpPr txBox="1"/>
            <p:nvPr/>
          </p:nvSpPr>
          <p:spPr>
            <a:xfrm>
              <a:off x="5672720" y="4123907"/>
              <a:ext cx="1898468" cy="307777"/>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using the mobile app</a:t>
              </a:r>
              <a:endParaRPr lang="en-US" dirty="0">
                <a:solidFill>
                  <a:schemeClr val="bg1"/>
                </a:solidFill>
                <a:latin typeface="Glacial Indifference" charset="0"/>
                <a:ea typeface="Glacial Indifference" charset="0"/>
                <a:cs typeface="Glacial Indifference" charset="0"/>
              </a:endParaRPr>
            </a:p>
          </p:txBody>
        </p:sp>
      </p:grpSp>
      <p:grpSp>
        <p:nvGrpSpPr>
          <p:cNvPr id="3" name="Group 2"/>
          <p:cNvGrpSpPr/>
          <p:nvPr/>
        </p:nvGrpSpPr>
        <p:grpSpPr>
          <a:xfrm>
            <a:off x="1529592" y="3618455"/>
            <a:ext cx="2076957" cy="1051947"/>
            <a:chOff x="1442245" y="3588875"/>
            <a:chExt cx="2076957" cy="1051947"/>
          </a:xfrm>
        </p:grpSpPr>
        <p:sp>
          <p:nvSpPr>
            <p:cNvPr id="203" name="Shape 203"/>
            <p:cNvSpPr txBox="1"/>
            <p:nvPr/>
          </p:nvSpPr>
          <p:spPr>
            <a:xfrm>
              <a:off x="1442245" y="3588875"/>
              <a:ext cx="1804283" cy="345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Review</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2" name="TextBox 91"/>
            <p:cNvSpPr txBox="1"/>
            <p:nvPr/>
          </p:nvSpPr>
          <p:spPr>
            <a:xfrm>
              <a:off x="1620734" y="41176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your activity and progress</a:t>
              </a:r>
              <a:endParaRPr lang="en-US" dirty="0">
                <a:solidFill>
                  <a:schemeClr val="bg1"/>
                </a:solidFill>
                <a:latin typeface="Glacial Indifference" charset="0"/>
                <a:ea typeface="Glacial Indifference" charset="0"/>
                <a:cs typeface="Glacial Indifference" charset="0"/>
              </a:endParaRPr>
            </a:p>
          </p:txBody>
        </p:sp>
      </p:grpSp>
      <p:cxnSp>
        <p:nvCxnSpPr>
          <p:cNvPr id="84" name="Straight Connector 83"/>
          <p:cNvCxnSpPr/>
          <p:nvPr/>
        </p:nvCxnSpPr>
        <p:spPr>
          <a:xfrm>
            <a:off x="4572000" y="-53346"/>
            <a:ext cx="0" cy="572262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Shape 414"/>
          <p:cNvSpPr/>
          <p:nvPr/>
        </p:nvSpPr>
        <p:spPr>
          <a:xfrm rot="10800000" flipH="1">
            <a:off x="2226228" y="1575322"/>
            <a:ext cx="4691539" cy="1925992"/>
          </a:xfrm>
          <a:prstGeom prst="round2SameRect">
            <a:avLst>
              <a:gd name="adj1" fmla="val 9318"/>
              <a:gd name="adj2" fmla="val 10649"/>
            </a:avLst>
          </a:prstGeom>
          <a:solidFill>
            <a:schemeClr val="tx1"/>
          </a:solidFill>
          <a:ln w="22225">
            <a:solidFill>
              <a:srgbClr val="00B4D2">
                <a:alpha val="70000"/>
              </a:srgbClr>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930" y="306388"/>
            <a:ext cx="2255894" cy="225589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431" y="291425"/>
            <a:ext cx="2302447" cy="22803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872" y="2721776"/>
            <a:ext cx="2316566" cy="231656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1742" y="2709775"/>
            <a:ext cx="2328567" cy="2328567"/>
          </a:xfrm>
          <a:prstGeom prst="rect">
            <a:avLst/>
          </a:prstGeom>
        </p:spPr>
      </p:pic>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7</a:t>
            </a:fld>
            <a:endParaRPr dirty="0">
              <a:solidFill>
                <a:schemeClr val="bg1"/>
              </a:solidFill>
              <a:latin typeface="Montserrat"/>
              <a:ea typeface="Montserrat"/>
              <a:cs typeface="Montserrat"/>
              <a:sym typeface="Montserrat"/>
            </a:endParaRPr>
          </a:p>
        </p:txBody>
      </p:sp>
      <p:sp>
        <p:nvSpPr>
          <p:cNvPr id="10" name="TextBox 9"/>
          <p:cNvSpPr txBox="1"/>
          <p:nvPr/>
        </p:nvSpPr>
        <p:spPr>
          <a:xfrm>
            <a:off x="2427039" y="2762739"/>
            <a:ext cx="4289915" cy="338554"/>
          </a:xfrm>
          <a:prstGeom prst="rect">
            <a:avLst/>
          </a:prstGeom>
          <a:noFill/>
        </p:spPr>
        <p:txBody>
          <a:bodyPr wrap="square" rtlCol="0">
            <a:spAutoFit/>
          </a:bodyPr>
          <a:lstStyle/>
          <a:p>
            <a:pPr algn="ctr"/>
            <a:r>
              <a:rPr lang="en-US" sz="800" dirty="0" smtClean="0">
                <a:solidFill>
                  <a:schemeClr val="bg1"/>
                </a:solidFill>
                <a:latin typeface="Glacial Indifference" charset="0"/>
              </a:rPr>
              <a:t>THE A-LA-CARTE FITNESS SOLUTION THAT ALLOWS USERS TO WORK-OUT </a:t>
            </a:r>
            <a:endParaRPr lang="en-US" sz="800" dirty="0" smtClean="0">
              <a:solidFill>
                <a:schemeClr val="bg1"/>
              </a:solidFill>
              <a:latin typeface="Glacial Indifference" charset="0"/>
            </a:endParaRPr>
          </a:p>
          <a:p>
            <a:pPr algn="ctr"/>
            <a:r>
              <a:rPr lang="en-US" sz="800" dirty="0" smtClean="0">
                <a:solidFill>
                  <a:schemeClr val="bg1"/>
                </a:solidFill>
                <a:latin typeface="Glacial Indifference" charset="0"/>
              </a:rPr>
              <a:t>WHERE </a:t>
            </a:r>
            <a:r>
              <a:rPr lang="en-US" sz="800" dirty="0" smtClean="0">
                <a:solidFill>
                  <a:schemeClr val="bg1"/>
                </a:solidFill>
                <a:latin typeface="Glacial Indifference" charset="0"/>
              </a:rPr>
              <a:t>THEY WANT, WHEN THEY </a:t>
            </a:r>
            <a:r>
              <a:rPr lang="en-US" sz="800" dirty="0" smtClean="0">
                <a:solidFill>
                  <a:schemeClr val="bg1"/>
                </a:solidFill>
                <a:latin typeface="Glacial Indifference" charset="0"/>
              </a:rPr>
              <a:t>WANT </a:t>
            </a:r>
            <a:r>
              <a:rPr lang="en-US" sz="800" dirty="0" smtClean="0">
                <a:solidFill>
                  <a:schemeClr val="bg1"/>
                </a:solidFill>
                <a:latin typeface="Glacial Indifference" charset="0"/>
              </a:rPr>
              <a:t>AND PAY ONLY FOR THE TIME THEY USE</a:t>
            </a:r>
            <a:endParaRPr lang="en-US" sz="800" dirty="0">
              <a:solidFill>
                <a:schemeClr val="bg1"/>
              </a:solidFill>
              <a:latin typeface="Glacial Indifference" charset="0"/>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3398" y="2095729"/>
            <a:ext cx="3895237" cy="436033"/>
          </a:xfrm>
          <a:prstGeom prst="rect">
            <a:avLst/>
          </a:prstGeom>
        </p:spPr>
      </p:pic>
      <p:sp>
        <p:nvSpPr>
          <p:cNvPr id="37" name="TextBox 36"/>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81073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46" name="Picture 45"/>
          <p:cNvPicPr>
            <a:picLocks noChangeAspect="1"/>
          </p:cNvPicPr>
          <p:nvPr/>
        </p:nvPicPr>
        <p:blipFill rotWithShape="1">
          <a:blip r:embed="rId5"/>
          <a:srcRect t="10710" r="642" b="6073"/>
          <a:stretch/>
        </p:blipFill>
        <p:spPr>
          <a:xfrm flipH="1">
            <a:off x="0" y="0"/>
            <a:ext cx="9159498" cy="5143500"/>
          </a:xfrm>
          <a:prstGeom prst="rect">
            <a:avLst/>
          </a:prstGeom>
        </p:spPr>
      </p:pic>
      <p:sp>
        <p:nvSpPr>
          <p:cNvPr id="44" name="Oval 43"/>
          <p:cNvSpPr/>
          <p:nvPr/>
        </p:nvSpPr>
        <p:spPr>
          <a:xfrm>
            <a:off x="3508789" y="2087545"/>
            <a:ext cx="2154352" cy="2151031"/>
          </a:xfrm>
          <a:prstGeom prst="ellipse">
            <a:avLst/>
          </a:prstGeom>
          <a:solidFill>
            <a:srgbClr val="444445">
              <a:alpha val="7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0971" y="1849859"/>
            <a:ext cx="2602626" cy="2598614"/>
          </a:xfrm>
          <a:prstGeom prst="ellipse">
            <a:avLst/>
          </a:prstGeom>
          <a:noFill/>
          <a:ln w="76200">
            <a:solidFill>
              <a:srgbClr val="444445">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301095" y="1593502"/>
            <a:ext cx="6522444" cy="3085138"/>
            <a:chOff x="538268" y="2115599"/>
            <a:chExt cx="9588395" cy="4535343"/>
          </a:xfrm>
        </p:grpSpPr>
        <p:sp>
          <p:nvSpPr>
            <p:cNvPr id="15" name="Rectangle 14"/>
            <p:cNvSpPr/>
            <p:nvPr/>
          </p:nvSpPr>
          <p:spPr bwMode="ltGray">
            <a:xfrm>
              <a:off x="538268" y="5977640"/>
              <a:ext cx="366422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GB" sz="1100" b="1" kern="1200" dirty="0">
                  <a:solidFill>
                    <a:srgbClr val="FFFFFF"/>
                  </a:solidFill>
                  <a:latin typeface="Glacial Indifference" charset="0"/>
                  <a:ea typeface="Glacial Indifference" charset="0"/>
                  <a:cs typeface="Glacial Indifference" charset="0"/>
                </a:rPr>
                <a:t>Mobile-based solution that </a:t>
              </a:r>
            </a:p>
            <a:p>
              <a:pPr defTabSz="693004">
                <a:buClrTx/>
              </a:pPr>
              <a:r>
                <a:rPr lang="en-GB" sz="1100" b="1" kern="1200" dirty="0">
                  <a:solidFill>
                    <a:srgbClr val="FFFFFF"/>
                  </a:solidFill>
                  <a:latin typeface="Glacial Indifference" charset="0"/>
                  <a:ea typeface="Glacial Indifference" charset="0"/>
                  <a:cs typeface="Glacial Indifference" charset="0"/>
                </a:rPr>
                <a:t>enables a frictionless </a:t>
              </a:r>
              <a:r>
                <a:rPr lang="en-GB" sz="1100" b="1" kern="1200" dirty="0" smtClean="0">
                  <a:solidFill>
                    <a:srgbClr val="FFFFFF"/>
                  </a:solidFill>
                  <a:latin typeface="Glacial Indifference" charset="0"/>
                  <a:ea typeface="Glacial Indifference" charset="0"/>
                  <a:cs typeface="Glacial Indifference" charset="0"/>
                </a:rPr>
                <a:t>experience</a:t>
              </a:r>
              <a:endParaRPr lang="en-GB" sz="1100" b="1" kern="1200" dirty="0">
                <a:solidFill>
                  <a:srgbClr val="FFFFFF"/>
                </a:solidFill>
                <a:latin typeface="Glacial Indifference" charset="0"/>
                <a:ea typeface="Glacial Indifference" charset="0"/>
                <a:cs typeface="Glacial Indifference" charset="0"/>
              </a:endParaRPr>
            </a:p>
          </p:txBody>
        </p:sp>
        <p:sp>
          <p:nvSpPr>
            <p:cNvPr id="17" name="Rectangle 16"/>
            <p:cNvSpPr/>
            <p:nvPr/>
          </p:nvSpPr>
          <p:spPr bwMode="ltGray">
            <a:xfrm>
              <a:off x="538268" y="5075491"/>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Try before you buy</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1" name="Rectangle 20"/>
            <p:cNvSpPr/>
            <p:nvPr/>
          </p:nvSpPr>
          <p:spPr bwMode="ltGray">
            <a:xfrm>
              <a:off x="538268" y="4078300"/>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 sz="1100" b="1" dirty="0">
                  <a:solidFill>
                    <a:schemeClr val="bg1"/>
                  </a:solidFill>
                  <a:latin typeface="Glacial Indifference" charset="0"/>
                  <a:ea typeface="Glacial Indifference" charset="0"/>
                  <a:cs typeface="Glacial Indifference" charset="0"/>
                  <a:sym typeface="Montserrat"/>
                </a:rPr>
                <a:t>No long-term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 sz="1100" b="1" dirty="0" smtClean="0">
                  <a:solidFill>
                    <a:schemeClr val="bg1"/>
                  </a:solidFill>
                  <a:latin typeface="Glacial Indifference" charset="0"/>
                  <a:ea typeface="Glacial Indifference" charset="0"/>
                  <a:cs typeface="Glacial Indifference" charset="0"/>
                  <a:sym typeface="Montserrat"/>
                </a:rPr>
                <a:t>commitments</a:t>
              </a:r>
              <a:endParaRPr lang="en-US" sz="1100" b="1" dirty="0">
                <a:solidFill>
                  <a:schemeClr val="bg1"/>
                </a:solidFill>
                <a:latin typeface="Glacial Indifference" charset="0"/>
                <a:ea typeface="Glacial Indifference" charset="0"/>
                <a:cs typeface="Glacial Indifference" charset="0"/>
                <a:sym typeface="Montserrat"/>
              </a:endParaRPr>
            </a:p>
            <a:p>
              <a:pPr defTabSz="693004">
                <a:buClrTx/>
              </a:pPr>
              <a:endParaRPr lang="en-GB" sz="1050" b="1" i="1" kern="1200" dirty="0" err="1">
                <a:solidFill>
                  <a:srgbClr val="FFFFFF"/>
                </a:solidFill>
                <a:latin typeface="Glacial Indifference" charset="0"/>
                <a:ea typeface="Glacial Indifference" charset="0"/>
                <a:cs typeface="Glacial Indifference" charset="0"/>
              </a:endParaRPr>
            </a:p>
          </p:txBody>
        </p:sp>
        <p:sp>
          <p:nvSpPr>
            <p:cNvPr id="22" name="Rectangle 21"/>
            <p:cNvSpPr/>
            <p:nvPr/>
          </p:nvSpPr>
          <p:spPr bwMode="ltGray">
            <a:xfrm>
              <a:off x="538268" y="3049429"/>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Pay only for what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a:solidFill>
                    <a:schemeClr val="bg1"/>
                  </a:solidFill>
                  <a:latin typeface="Glacial Indifference" charset="0"/>
                  <a:ea typeface="Glacial Indifference" charset="0"/>
                  <a:cs typeface="Glacial Indifference" charset="0"/>
                  <a:sym typeface="Montserrat"/>
                </a:rPr>
                <a:t>y</a:t>
              </a:r>
              <a:r>
                <a:rPr lang="en-US" sz="1100" b="1" dirty="0" smtClean="0">
                  <a:solidFill>
                    <a:schemeClr val="bg1"/>
                  </a:solidFill>
                  <a:latin typeface="Glacial Indifference" charset="0"/>
                  <a:ea typeface="Glacial Indifference" charset="0"/>
                  <a:cs typeface="Glacial Indifference" charset="0"/>
                  <a:sym typeface="Montserrat"/>
                </a:rPr>
                <a:t>ou use</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3" name="Rectangle 22"/>
            <p:cNvSpPr/>
            <p:nvPr/>
          </p:nvSpPr>
          <p:spPr bwMode="ltGray">
            <a:xfrm>
              <a:off x="538268" y="2115599"/>
              <a:ext cx="358613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Access to a nation-wide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network </a:t>
              </a:r>
              <a:r>
                <a:rPr lang="en-US" sz="1100" b="1" dirty="0">
                  <a:solidFill>
                    <a:schemeClr val="bg1"/>
                  </a:solidFill>
                  <a:latin typeface="Glacial Indifference" charset="0"/>
                  <a:ea typeface="Glacial Indifference" charset="0"/>
                  <a:cs typeface="Glacial Indifference" charset="0"/>
                  <a:sym typeface="Montserrat"/>
                </a:rPr>
                <a:t>of facilities</a:t>
              </a:r>
            </a:p>
            <a:p>
              <a:pP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4" name="Rectangle 23"/>
            <p:cNvSpPr/>
            <p:nvPr/>
          </p:nvSpPr>
          <p:spPr bwMode="ltGray">
            <a:xfrm>
              <a:off x="6462436" y="5977640"/>
              <a:ext cx="366422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Organic cross promotion and marketing</a:t>
              </a: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5" name="Rectangle 24"/>
            <p:cNvSpPr/>
            <p:nvPr/>
          </p:nvSpPr>
          <p:spPr bwMode="ltGray">
            <a:xfrm>
              <a:off x="7230825" y="5075491"/>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foot traffic</a:t>
              </a:r>
            </a:p>
          </p:txBody>
        </p:sp>
        <p:sp>
          <p:nvSpPr>
            <p:cNvPr id="26" name="Rectangle 25"/>
            <p:cNvSpPr/>
            <p:nvPr/>
          </p:nvSpPr>
          <p:spPr bwMode="ltGray">
            <a:xfrm>
              <a:off x="7230825" y="4078300"/>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Membership upticks</a:t>
              </a:r>
            </a:p>
          </p:txBody>
        </p:sp>
        <p:sp>
          <p:nvSpPr>
            <p:cNvPr id="27" name="Rectangle 26"/>
            <p:cNvSpPr/>
            <p:nvPr/>
          </p:nvSpPr>
          <p:spPr bwMode="ltGray">
            <a:xfrm>
              <a:off x="7230825" y="3049428"/>
              <a:ext cx="2895838" cy="673301"/>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New prospective </a:t>
              </a:r>
              <a:r>
                <a:rPr lang="en-US" sz="1100" b="1" dirty="0" err="1">
                  <a:solidFill>
                    <a:schemeClr val="bg1"/>
                  </a:solidFill>
                  <a:latin typeface="Glacial Indifference" charset="0"/>
                  <a:ea typeface="Glacial Indifference" charset="0"/>
                  <a:cs typeface="Glacial Indifference" charset="0"/>
                  <a:sym typeface="Montserrat"/>
                </a:rPr>
                <a:t>touchpoints</a:t>
              </a:r>
              <a:endParaRPr lang="en-US" sz="1100" b="1" dirty="0">
                <a:solidFill>
                  <a:schemeClr val="bg1"/>
                </a:solidFill>
                <a:latin typeface="Glacial Indifference" charset="0"/>
                <a:ea typeface="Glacial Indifference" charset="0"/>
                <a:cs typeface="Glacial Indifference" charset="0"/>
                <a:sym typeface="Montserrat"/>
              </a:endParaRP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8" name="Rectangle 27"/>
            <p:cNvSpPr/>
            <p:nvPr/>
          </p:nvSpPr>
          <p:spPr bwMode="ltGray">
            <a:xfrm>
              <a:off x="6540526" y="2115599"/>
              <a:ext cx="358613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revenue (via rev share</a:t>
              </a:r>
              <a:r>
                <a:rPr lang="en-US" sz="1100" b="1" dirty="0" smtClean="0">
                  <a:solidFill>
                    <a:schemeClr val="bg1"/>
                  </a:solidFill>
                  <a:latin typeface="Glacial Indifference" charset="0"/>
                  <a:ea typeface="Glacial Indifference" charset="0"/>
                  <a:cs typeface="Glacial Indifference" charset="0"/>
                  <a:sym typeface="Montserrat"/>
                </a:rPr>
                <a:t>)</a:t>
              </a:r>
              <a:endParaRPr lang="en-US" sz="1100" b="1" dirty="0">
                <a:solidFill>
                  <a:schemeClr val="bg1"/>
                </a:solidFill>
                <a:latin typeface="Glacial Indifference" charset="0"/>
                <a:ea typeface="Glacial Indifference" charset="0"/>
                <a:cs typeface="Glacial Indifference" charset="0"/>
                <a:sym typeface="Montserrat"/>
              </a:endParaRPr>
            </a:p>
          </p:txBody>
        </p:sp>
      </p:grpSp>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8</a:t>
            </a:fld>
            <a:endParaRPr dirty="0">
              <a:solidFill>
                <a:schemeClr val="bg1"/>
              </a:solidFill>
              <a:latin typeface="Montserrat" charset="0"/>
              <a:ea typeface="Montserrat" charset="0"/>
              <a:cs typeface="Montserrat" charset="0"/>
            </a:endParaRPr>
          </a:p>
        </p:txBody>
      </p:sp>
      <p:grpSp>
        <p:nvGrpSpPr>
          <p:cNvPr id="5" name="Group 4"/>
          <p:cNvGrpSpPr/>
          <p:nvPr/>
        </p:nvGrpSpPr>
        <p:grpSpPr>
          <a:xfrm>
            <a:off x="2789343" y="1574280"/>
            <a:ext cx="1329914" cy="3149584"/>
            <a:chOff x="2789343" y="1419902"/>
            <a:chExt cx="1329914" cy="3149584"/>
          </a:xfrm>
        </p:grpSpPr>
        <p:sp>
          <p:nvSpPr>
            <p:cNvPr id="4" name="Oval 3"/>
            <p:cNvSpPr/>
            <p:nvPr/>
          </p:nvSpPr>
          <p:spPr>
            <a:xfrm>
              <a:off x="3527586" y="3978727"/>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989321" y="3439459"/>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789343" y="2711948"/>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989321" y="1971324"/>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97826" y="1419902"/>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flipH="1">
            <a:off x="4992266" y="1581062"/>
            <a:ext cx="1343025" cy="3138485"/>
            <a:chOff x="2798799" y="1431001"/>
            <a:chExt cx="1343025" cy="3138485"/>
          </a:xfrm>
        </p:grpSpPr>
        <p:sp>
          <p:nvSpPr>
            <p:cNvPr id="37" name="Oval 36"/>
            <p:cNvSpPr/>
            <p:nvPr/>
          </p:nvSpPr>
          <p:spPr>
            <a:xfrm>
              <a:off x="3527586" y="3978727"/>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989321" y="3439459"/>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98799" y="269024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89321" y="1971324"/>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550153" y="143100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Shape 416"/>
          <p:cNvSpPr txBox="1"/>
          <p:nvPr/>
        </p:nvSpPr>
        <p:spPr>
          <a:xfrm>
            <a:off x="466344" y="410724"/>
            <a:ext cx="7871012" cy="569662"/>
          </a:xfrm>
          <a:prstGeom prst="rect">
            <a:avLst/>
          </a:prstGeom>
          <a:noFill/>
          <a:ln>
            <a:noFill/>
          </a:ln>
        </p:spPr>
        <p:txBody>
          <a:bodyPr spcFirstLastPara="1" wrap="square" lIns="91425" tIns="45720" rIns="91425" bIns="45720" anchor="t" anchorCtr="0">
            <a:noAutofit/>
          </a:bodyPr>
          <a:lstStyle/>
          <a:p>
            <a:pPr lvl="0"/>
            <a:r>
              <a:rPr lang="en-US" sz="2400" b="1" dirty="0" smtClean="0">
                <a:solidFill>
                  <a:schemeClr val="bg1"/>
                </a:solidFill>
                <a:latin typeface="Glacial Indifference" charset="0"/>
                <a:ea typeface="Glacial Indifference" charset="0"/>
                <a:cs typeface="Glacial Indifference" charset="0"/>
                <a:sym typeface="Montserrat Medium"/>
              </a:rPr>
              <a:t>FLEXIT provides solutions to both</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6" name="Rectangle 5"/>
          <p:cNvSpPr/>
          <p:nvPr/>
        </p:nvSpPr>
        <p:spPr>
          <a:xfrm>
            <a:off x="1820441" y="1141336"/>
            <a:ext cx="1396537"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Consumers</a:t>
            </a:r>
            <a:endParaRPr lang="en-US" sz="1800" dirty="0">
              <a:latin typeface="Glacial Indifference" charset="0"/>
              <a:ea typeface="Glacial Indifference" charset="0"/>
              <a:cs typeface="Glacial Indifference" charset="0"/>
            </a:endParaRPr>
          </a:p>
        </p:txBody>
      </p:sp>
      <p:sp>
        <p:nvSpPr>
          <p:cNvPr id="48" name="Rectangle 47"/>
          <p:cNvSpPr/>
          <p:nvPr/>
        </p:nvSpPr>
        <p:spPr>
          <a:xfrm>
            <a:off x="6197555" y="1141336"/>
            <a:ext cx="792205"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Gyms</a:t>
            </a:r>
            <a:endParaRPr lang="en-US" sz="1800" dirty="0">
              <a:latin typeface="Glacial Indifference" charset="0"/>
              <a:ea typeface="Glacial Indifference" charset="0"/>
              <a:cs typeface="Glacial Indifference" charset="0"/>
            </a:endParaRPr>
          </a:p>
        </p:txBody>
      </p:sp>
      <p:pic>
        <p:nvPicPr>
          <p:cNvPr id="53" name="Shape 185"/>
          <p:cNvPicPr preferRelativeResize="0"/>
          <p:nvPr/>
        </p:nvPicPr>
        <p:blipFill rotWithShape="1">
          <a:blip r:embed="rId8">
            <a:alphaModFix/>
            <a:duotone>
              <a:prstClr val="black"/>
              <a:schemeClr val="accent5">
                <a:tint val="45000"/>
                <a:satMod val="400000"/>
              </a:schemeClr>
            </a:duotone>
          </a:blip>
          <a:srcRect b="14900"/>
          <a:stretch/>
        </p:blipFill>
        <p:spPr>
          <a:xfrm>
            <a:off x="4656891" y="-2590818"/>
            <a:ext cx="1043286" cy="887793"/>
          </a:xfrm>
          <a:prstGeom prst="rect">
            <a:avLst/>
          </a:prstGeom>
          <a:noFill/>
          <a:ln>
            <a:noFill/>
          </a:ln>
        </p:spPr>
      </p:pic>
      <p:pic>
        <p:nvPicPr>
          <p:cNvPr id="54" name="Shape 188"/>
          <p:cNvPicPr preferRelativeResize="0"/>
          <p:nvPr/>
        </p:nvPicPr>
        <p:blipFill rotWithShape="1">
          <a:blip r:embed="rId9">
            <a:alphaModFix/>
            <a:duotone>
              <a:prstClr val="black"/>
              <a:schemeClr val="accent5">
                <a:tint val="45000"/>
                <a:satMod val="400000"/>
              </a:schemeClr>
            </a:duotone>
          </a:blip>
          <a:srcRect b="14900"/>
          <a:stretch/>
        </p:blipFill>
        <p:spPr>
          <a:xfrm>
            <a:off x="7585821" y="-2988085"/>
            <a:ext cx="1777886" cy="1512906"/>
          </a:xfrm>
          <a:prstGeom prst="rect">
            <a:avLst/>
          </a:prstGeom>
          <a:noFill/>
          <a:ln>
            <a:noFill/>
          </a:ln>
        </p:spPr>
      </p:pic>
      <p:pic>
        <p:nvPicPr>
          <p:cNvPr id="55" name="Shape 187"/>
          <p:cNvPicPr preferRelativeResize="0"/>
          <p:nvPr/>
        </p:nvPicPr>
        <p:blipFill rotWithShape="1">
          <a:blip r:embed="rId10">
            <a:alphaModFix/>
            <a:duotone>
              <a:prstClr val="black"/>
              <a:schemeClr val="accent5">
                <a:tint val="45000"/>
                <a:satMod val="400000"/>
              </a:schemeClr>
            </a:duotone>
          </a:blip>
          <a:srcRect b="14900"/>
          <a:stretch/>
        </p:blipFill>
        <p:spPr>
          <a:xfrm>
            <a:off x="6144769" y="-1099017"/>
            <a:ext cx="1056688" cy="899197"/>
          </a:xfrm>
          <a:prstGeom prst="rect">
            <a:avLst/>
          </a:prstGeom>
          <a:noFill/>
          <a:ln>
            <a:noFill/>
          </a:ln>
        </p:spPr>
      </p:pic>
      <p:pic>
        <p:nvPicPr>
          <p:cNvPr id="57" name="Shape 186"/>
          <p:cNvPicPr preferRelativeResize="0"/>
          <p:nvPr/>
        </p:nvPicPr>
        <p:blipFill rotWithShape="1">
          <a:blip r:embed="rId11">
            <a:alphaModFix/>
            <a:duotone>
              <a:prstClr val="black"/>
              <a:schemeClr val="accent5">
                <a:tint val="45000"/>
                <a:satMod val="400000"/>
              </a:schemeClr>
            </a:duotone>
          </a:blip>
          <a:srcRect b="14900"/>
          <a:stretch/>
        </p:blipFill>
        <p:spPr>
          <a:xfrm>
            <a:off x="6111395" y="-4197293"/>
            <a:ext cx="1235751" cy="1051573"/>
          </a:xfrm>
          <a:prstGeom prst="rect">
            <a:avLst/>
          </a:prstGeom>
          <a:noFill/>
          <a:ln>
            <a:noFill/>
          </a:ln>
        </p:spPr>
      </p:pic>
      <p:pic>
        <p:nvPicPr>
          <p:cNvPr id="58" name="Shape 123"/>
          <p:cNvPicPr preferRelativeResize="0"/>
          <p:nvPr/>
        </p:nvPicPr>
        <p:blipFill rotWithShape="1">
          <a:blip r:embed="rId12">
            <a:alphaModFix/>
            <a:duotone>
              <a:prstClr val="black"/>
              <a:schemeClr val="accent5">
                <a:tint val="45000"/>
                <a:satMod val="400000"/>
              </a:schemeClr>
            </a:duotone>
          </a:blip>
          <a:srcRect b="14900"/>
          <a:stretch/>
        </p:blipFill>
        <p:spPr>
          <a:xfrm>
            <a:off x="-1594282" y="-1391591"/>
            <a:ext cx="1139098" cy="969325"/>
          </a:xfrm>
          <a:prstGeom prst="rect">
            <a:avLst/>
          </a:prstGeom>
          <a:noFill/>
          <a:ln>
            <a:noFill/>
          </a:ln>
        </p:spPr>
      </p:pic>
      <p:pic>
        <p:nvPicPr>
          <p:cNvPr id="59" name="Shape 124"/>
          <p:cNvPicPr preferRelativeResize="0"/>
          <p:nvPr/>
        </p:nvPicPr>
        <p:blipFill rotWithShape="1">
          <a:blip r:embed="rId13">
            <a:duotone>
              <a:schemeClr val="accent5">
                <a:shade val="45000"/>
                <a:satMod val="135000"/>
              </a:schemeClr>
              <a:prstClr val="white"/>
            </a:duotone>
            <a:lum bright="50000"/>
            <a:alphaModFix/>
          </a:blip>
          <a:srcRect b="14900"/>
          <a:stretch/>
        </p:blipFill>
        <p:spPr>
          <a:xfrm>
            <a:off x="-665891" y="-4613055"/>
            <a:ext cx="1139098" cy="969325"/>
          </a:xfrm>
          <a:prstGeom prst="rect">
            <a:avLst/>
          </a:prstGeom>
          <a:noFill/>
          <a:ln>
            <a:noFill/>
          </a:ln>
        </p:spPr>
      </p:pic>
      <p:pic>
        <p:nvPicPr>
          <p:cNvPr id="60" name="Shape 126"/>
          <p:cNvPicPr preferRelativeResize="0"/>
          <p:nvPr/>
        </p:nvPicPr>
        <p:blipFill rotWithShape="1">
          <a:blip r:embed="rId14">
            <a:duotone>
              <a:schemeClr val="accent5">
                <a:shade val="45000"/>
                <a:satMod val="135000"/>
              </a:schemeClr>
              <a:prstClr val="white"/>
            </a:duotone>
            <a:alphaModFix/>
            <a:lum bright="55000"/>
          </a:blip>
          <a:srcRect b="14900"/>
          <a:stretch/>
        </p:blipFill>
        <p:spPr>
          <a:xfrm>
            <a:off x="954791" y="-3465778"/>
            <a:ext cx="1139098" cy="969325"/>
          </a:xfrm>
          <a:prstGeom prst="rect">
            <a:avLst/>
          </a:prstGeom>
          <a:noFill/>
          <a:ln>
            <a:noFill/>
          </a:ln>
        </p:spPr>
      </p:pic>
      <p:pic>
        <p:nvPicPr>
          <p:cNvPr id="61" name="Shape 127"/>
          <p:cNvPicPr preferRelativeResize="0"/>
          <p:nvPr/>
        </p:nvPicPr>
        <p:blipFill rotWithShape="1">
          <a:blip r:embed="rId15">
            <a:alphaModFix amt="91000"/>
            <a:duotone>
              <a:prstClr val="black"/>
              <a:schemeClr val="accent5">
                <a:tint val="45000"/>
                <a:satMod val="400000"/>
              </a:schemeClr>
            </a:duotone>
          </a:blip>
          <a:srcRect b="14900"/>
          <a:stretch/>
        </p:blipFill>
        <p:spPr>
          <a:xfrm>
            <a:off x="216712" y="-1459119"/>
            <a:ext cx="1139098" cy="969325"/>
          </a:xfrm>
          <a:prstGeom prst="rect">
            <a:avLst/>
          </a:prstGeom>
          <a:noFill/>
          <a:ln>
            <a:noFill/>
          </a:ln>
        </p:spPr>
      </p:pic>
      <p:pic>
        <p:nvPicPr>
          <p:cNvPr id="62" name="Shape 125"/>
          <p:cNvPicPr preferRelativeResize="0"/>
          <p:nvPr/>
        </p:nvPicPr>
        <p:blipFill rotWithShape="1">
          <a:blip r:embed="rId16">
            <a:duotone>
              <a:schemeClr val="accent5">
                <a:shade val="45000"/>
                <a:satMod val="135000"/>
              </a:schemeClr>
              <a:prstClr val="white"/>
            </a:duotone>
            <a:lum bright="54000"/>
            <a:alphaModFix/>
          </a:blip>
          <a:srcRect b="17389"/>
          <a:stretch/>
        </p:blipFill>
        <p:spPr>
          <a:xfrm>
            <a:off x="-2370557" y="-3181155"/>
            <a:ext cx="1139098" cy="941013"/>
          </a:xfrm>
          <a:prstGeom prst="rect">
            <a:avLst/>
          </a:prstGeom>
          <a:noFill/>
          <a:ln>
            <a:noFill/>
          </a:ln>
        </p:spPr>
      </p:pic>
      <p:sp>
        <p:nvSpPr>
          <p:cNvPr id="63" name="TextBox 6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65" name="Picture 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3421" y="3063772"/>
            <a:ext cx="1525701" cy="170787"/>
          </a:xfrm>
          <a:prstGeom prst="rect">
            <a:avLst/>
          </a:prstGeom>
        </p:spPr>
      </p:pic>
    </p:spTree>
    <p:extLst>
      <p:ext uri="{BB962C8B-B14F-4D97-AF65-F5344CB8AC3E}">
        <p14:creationId xmlns:p14="http://schemas.microsoft.com/office/powerpoint/2010/main" val="158950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8" name="Picture 17"/>
          <p:cNvPicPr>
            <a:picLocks noChangeAspect="1"/>
          </p:cNvPicPr>
          <p:nvPr/>
        </p:nvPicPr>
        <p:blipFill rotWithShape="1">
          <a:blip r:embed="rId3"/>
          <a:srcRect t="10710" r="642" b="6073"/>
          <a:stretch/>
        </p:blipFill>
        <p:spPr>
          <a:xfrm flipH="1">
            <a:off x="0" y="0"/>
            <a:ext cx="9159498" cy="5143500"/>
          </a:xfrm>
          <a:prstGeom prst="rect">
            <a:avLst/>
          </a:prstGeom>
        </p:spPr>
      </p:pic>
      <p:graphicFrame>
        <p:nvGraphicFramePr>
          <p:cNvPr id="23" name="Diagram 22"/>
          <p:cNvGraphicFramePr/>
          <p:nvPr>
            <p:extLst>
              <p:ext uri="{D42A27DB-BD31-4B8C-83A1-F6EECF244321}">
                <p14:modId xmlns:p14="http://schemas.microsoft.com/office/powerpoint/2010/main" val="1314210141"/>
              </p:ext>
            </p:extLst>
          </p:nvPr>
        </p:nvGraphicFramePr>
        <p:xfrm>
          <a:off x="3858633" y="1231047"/>
          <a:ext cx="5383718" cy="3614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9</a:t>
            </a:fld>
            <a:endParaRPr dirty="0">
              <a:solidFill>
                <a:schemeClr val="bg1"/>
              </a:solidFill>
              <a:latin typeface="Montserrat"/>
              <a:ea typeface="Montserrat"/>
              <a:cs typeface="Montserrat"/>
              <a:sym typeface="Montserrat"/>
            </a:endParaRPr>
          </a:p>
        </p:txBody>
      </p:sp>
      <p:sp>
        <p:nvSpPr>
          <p:cNvPr id="246" name="Shape 246"/>
          <p:cNvSpPr txBox="1"/>
          <p:nvPr/>
        </p:nvSpPr>
        <p:spPr>
          <a:xfrm>
            <a:off x="533399" y="2061380"/>
            <a:ext cx="3325233" cy="53548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smtClean="0">
                <a:solidFill>
                  <a:schemeClr val="bg1"/>
                </a:solidFill>
                <a:latin typeface="Glacial Indifference" charset="0"/>
                <a:ea typeface="Glacial Indifference" charset="0"/>
                <a:cs typeface="Glacial Indifference" charset="0"/>
                <a:sym typeface="Montserrat Light"/>
              </a:rPr>
              <a:t>Serviceable </a:t>
            </a:r>
            <a:r>
              <a:rPr lang="en-US" dirty="0" smtClean="0">
                <a:solidFill>
                  <a:schemeClr val="bg1"/>
                </a:solidFill>
                <a:latin typeface="Glacial Indifference" charset="0"/>
                <a:ea typeface="Glacial Indifference" charset="0"/>
                <a:cs typeface="Glacial Indifference" charset="0"/>
                <a:sym typeface="Montserrat Light"/>
              </a:rPr>
              <a:t>addressable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smtClean="0">
                <a:solidFill>
                  <a:schemeClr val="bg1"/>
                </a:solidFill>
                <a:latin typeface="Glacial Indifference" charset="0"/>
                <a:ea typeface="Glacial Indifference" charset="0"/>
                <a:cs typeface="Glacial Indifference" charset="0"/>
                <a:sym typeface="Montserrat Light"/>
              </a:rPr>
              <a:t> (SAM)</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Adults who work out 2x/week</a:t>
            </a:r>
          </a:p>
          <a:p>
            <a:pPr marL="0" lvl="0" indent="0" rtl="0">
              <a:spcBef>
                <a:spcPts val="0"/>
              </a:spcBef>
              <a:spcAft>
                <a:spcPts val="0"/>
              </a:spcAft>
              <a:buNone/>
            </a:pPr>
            <a:endParaRPr dirty="0">
              <a:solidFill>
                <a:schemeClr val="bg1"/>
              </a:solidFill>
              <a:latin typeface="Gill Sans Light" charset="0"/>
              <a:ea typeface="Gill Sans Light" charset="0"/>
              <a:cs typeface="Gill Sans Light" charset="0"/>
              <a:sym typeface="Montserrat Light"/>
            </a:endParaRPr>
          </a:p>
        </p:txBody>
      </p:sp>
      <p:sp>
        <p:nvSpPr>
          <p:cNvPr id="247" name="Shape 247"/>
          <p:cNvSpPr txBox="1"/>
          <p:nvPr/>
        </p:nvSpPr>
        <p:spPr>
          <a:xfrm>
            <a:off x="533400" y="1429414"/>
            <a:ext cx="2567287" cy="631965"/>
          </a:xfrm>
          <a:prstGeom prst="rect">
            <a:avLst/>
          </a:prstGeom>
          <a:noFill/>
          <a:ln>
            <a:noFill/>
          </a:ln>
        </p:spPr>
        <p:txBody>
          <a:bodyPr spcFirstLastPara="1" wrap="square" lIns="91425" tIns="91425" rIns="91425" bIns="91425" anchor="t" anchorCtr="0">
            <a:noAutofit/>
          </a:bodyPr>
          <a:lstStyle/>
          <a:p>
            <a:r>
              <a:rPr lang="en" dirty="0" smtClean="0">
                <a:solidFill>
                  <a:schemeClr val="bg1"/>
                </a:solidFill>
                <a:latin typeface="Glacial Indifference" charset="0"/>
                <a:ea typeface="Glacial Indifference" charset="0"/>
                <a:cs typeface="Glacial Indifference" charset="0"/>
                <a:sym typeface="Montserrat Light"/>
              </a:rPr>
              <a:t>Total </a:t>
            </a:r>
            <a:r>
              <a:rPr lang="en" dirty="0">
                <a:solidFill>
                  <a:schemeClr val="bg1"/>
                </a:solidFill>
                <a:latin typeface="Glacial Indifference" charset="0"/>
                <a:ea typeface="Glacial Indifference" charset="0"/>
                <a:cs typeface="Glacial Indifference" charset="0"/>
                <a:sym typeface="Montserrat Light"/>
              </a:rPr>
              <a:t>available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a:solidFill>
                  <a:schemeClr val="bg1"/>
                </a:solidFill>
                <a:latin typeface="Glacial Indifference" charset="0"/>
                <a:ea typeface="Glacial Indifference" charset="0"/>
                <a:cs typeface="Glacial Indifference" charset="0"/>
                <a:sym typeface="Montserrat Light"/>
              </a:rPr>
              <a:t> (TAM</a:t>
            </a:r>
            <a:r>
              <a:rPr lang="en-US" dirty="0" smtClean="0">
                <a:solidFill>
                  <a:schemeClr val="bg1"/>
                </a:solidFill>
                <a:latin typeface="Glacial Indifference" charset="0"/>
                <a:ea typeface="Glacial Indifference" charset="0"/>
                <a:cs typeface="Glacial Indifference" charset="0"/>
                <a:sym typeface="Montserrat Light"/>
              </a:rPr>
              <a:t>)</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t>
            </a:r>
          </a:p>
          <a:p>
            <a:pPr marL="0" lvl="0" indent="0"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US Population 18-65</a:t>
            </a:r>
            <a:endParaRPr sz="2000" b="1" dirty="0">
              <a:solidFill>
                <a:schemeClr val="bg1"/>
              </a:solidFill>
              <a:latin typeface="Glacial Indifference" charset="0"/>
              <a:ea typeface="Glacial Indifference" charset="0"/>
              <a:cs typeface="Glacial Indifference" charset="0"/>
              <a:sym typeface="Montserrat Light"/>
            </a:endParaRPr>
          </a:p>
        </p:txBody>
      </p:sp>
      <p:sp>
        <p:nvSpPr>
          <p:cNvPr id="52" name="TextBox 51"/>
          <p:cNvSpPr txBox="1"/>
          <p:nvPr/>
        </p:nvSpPr>
        <p:spPr>
          <a:xfrm>
            <a:off x="469076" y="409700"/>
            <a:ext cx="6251170"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sym typeface="Montserrat Medium"/>
              </a:rPr>
              <a:t>FLEXIT </a:t>
            </a:r>
            <a:r>
              <a:rPr lang="en-US" sz="2400" b="1" dirty="0" smtClean="0">
                <a:solidFill>
                  <a:schemeClr val="bg1"/>
                </a:solidFill>
                <a:latin typeface="Glacial Indifference" charset="0"/>
                <a:ea typeface="Glacial Indifference" charset="0"/>
                <a:cs typeface="Glacial Indifference" charset="0"/>
              </a:rPr>
              <a:t>provides technology to scale for a growing market </a:t>
            </a:r>
            <a:endParaRPr lang="en-US" sz="2400" b="1" dirty="0">
              <a:solidFill>
                <a:schemeClr val="bg1"/>
              </a:solidFill>
              <a:latin typeface="Glacial Indifference" charset="0"/>
              <a:ea typeface="Glacial Indifference" charset="0"/>
              <a:cs typeface="Glacial Indifference" charset="0"/>
            </a:endParaRPr>
          </a:p>
        </p:txBody>
      </p:sp>
      <p:sp>
        <p:nvSpPr>
          <p:cNvPr id="10" name="Rectangle 9"/>
          <p:cNvSpPr/>
          <p:nvPr/>
        </p:nvSpPr>
        <p:spPr>
          <a:xfrm>
            <a:off x="82495" y="4800600"/>
            <a:ext cx="2412022"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solidFill>
                  <a:schemeClr val="bg1"/>
                </a:solidFill>
                <a:latin typeface="Montserrat" charset="0"/>
                <a:ea typeface="Montserrat" charset="0"/>
                <a:cs typeface="Montserrat" charset="0"/>
              </a:rPr>
              <a:t/>
            </a:r>
            <a:br>
              <a:rPr lang="en-US" sz="800" dirty="0">
                <a:solidFill>
                  <a:schemeClr val="bg1"/>
                </a:solidFill>
                <a:latin typeface="Montserrat" charset="0"/>
                <a:ea typeface="Montserrat" charset="0"/>
                <a:cs typeface="Montserrat" charset="0"/>
              </a:rPr>
            </a:br>
            <a:endParaRPr lang="en-US" sz="800" dirty="0">
              <a:solidFill>
                <a:schemeClr val="bg1"/>
              </a:solidFill>
              <a:latin typeface="Montserrat" charset="0"/>
              <a:ea typeface="Montserrat" charset="0"/>
              <a:cs typeface="Montserrat" charset="0"/>
            </a:endParaRPr>
          </a:p>
        </p:txBody>
      </p:sp>
      <p:sp>
        <p:nvSpPr>
          <p:cNvPr id="27" name="Rectangle 26"/>
          <p:cNvSpPr/>
          <p:nvPr/>
        </p:nvSpPr>
        <p:spPr>
          <a:xfrm>
            <a:off x="533400" y="2737727"/>
            <a:ext cx="3325233" cy="523220"/>
          </a:xfrm>
          <a:prstGeom prst="rect">
            <a:avLst/>
          </a:prstGeom>
        </p:spPr>
        <p:txBody>
          <a:bodyPr wrap="square">
            <a:spAutoFit/>
          </a:bodyPr>
          <a:lstStyle/>
          <a:p>
            <a:r>
              <a:rPr lang="en-US" dirty="0" smtClean="0">
                <a:solidFill>
                  <a:schemeClr val="bg1"/>
                </a:solidFill>
                <a:latin typeface="Glacial Indifference" charset="0"/>
                <a:ea typeface="Glacial Indifference" charset="0"/>
                <a:cs typeface="Glacial Indifference" charset="0"/>
                <a:sym typeface="Montserrat Light"/>
              </a:rPr>
              <a:t>Serviceable obtainable market (</a:t>
            </a:r>
            <a:r>
              <a:rPr lang="en-US" dirty="0">
                <a:solidFill>
                  <a:schemeClr val="bg1"/>
                </a:solidFill>
                <a:latin typeface="Glacial Indifference" charset="0"/>
                <a:ea typeface="Glacial Indifference" charset="0"/>
                <a:cs typeface="Glacial Indifference" charset="0"/>
                <a:sym typeface="Montserrat Light"/>
              </a:rPr>
              <a:t>SOM</a:t>
            </a:r>
            <a:r>
              <a:rPr lang="en-US" dirty="0" smtClean="0">
                <a:solidFill>
                  <a:schemeClr val="bg1"/>
                </a:solidFill>
                <a:latin typeface="Glacial Indifference" charset="0"/>
                <a:ea typeface="Glacial Indifference" charset="0"/>
                <a:cs typeface="Glacial Indifference" charset="0"/>
                <a:sym typeface="Montserrat Light"/>
              </a:rPr>
              <a:t>):</a:t>
            </a:r>
          </a:p>
          <a:p>
            <a:pPr lvl="0"/>
            <a:r>
              <a:rPr lang="en-US" dirty="0" smtClean="0">
                <a:solidFill>
                  <a:schemeClr val="bg1"/>
                </a:solidFill>
                <a:latin typeface="Glacial Indifference" charset="0"/>
                <a:ea typeface="Glacial Indifference" charset="0"/>
                <a:cs typeface="Glacial Indifference" charset="0"/>
                <a:sym typeface="Montserrat Light"/>
              </a:rPr>
              <a:t>Realistic reach</a:t>
            </a:r>
            <a:endParaRPr lang="en-US" dirty="0">
              <a:solidFill>
                <a:schemeClr val="bg1"/>
              </a:solidFill>
              <a:latin typeface="Glacial Indifference" charset="0"/>
              <a:ea typeface="Glacial Indifference" charset="0"/>
              <a:cs typeface="Glacial Indifference" charset="0"/>
              <a:sym typeface="Montserrat Light"/>
            </a:endParaRPr>
          </a:p>
        </p:txBody>
      </p:sp>
      <p:cxnSp>
        <p:nvCxnSpPr>
          <p:cNvPr id="6" name="Straight Connector 5"/>
          <p:cNvCxnSpPr/>
          <p:nvPr/>
        </p:nvCxnSpPr>
        <p:spPr>
          <a:xfrm>
            <a:off x="3848100" y="3118757"/>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58632" y="2404872"/>
            <a:ext cx="2194561"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48100" y="1695450"/>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623636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12722</TotalTime>
  <Words>2456</Words>
  <Application>Microsoft Macintosh PowerPoint</Application>
  <PresentationFormat>On-screen Show (16:9)</PresentationFormat>
  <Paragraphs>525</Paragraphs>
  <Slides>17</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1" baseType="lpstr">
      <vt:lpstr>Alternate Gothic No3 D</vt:lpstr>
      <vt:lpstr>Avenir Book</vt:lpstr>
      <vt:lpstr>Gill Sans Light</vt:lpstr>
      <vt:lpstr>Glacial Indifference</vt:lpstr>
      <vt:lpstr>Montserrat</vt:lpstr>
      <vt:lpstr>Montserrat ExtraLight</vt:lpstr>
      <vt:lpstr>Montserrat Light</vt:lpstr>
      <vt:lpstr>Montserrat Medium</vt:lpstr>
      <vt:lpstr>Montserrat SemiBold</vt:lpstr>
      <vt:lpstr>MuseoSans</vt:lpstr>
      <vt:lpstr>Wingdings</vt:lpstr>
      <vt:lpstr>Arial</vt:lpstr>
      <vt:lpstr>Simple Light</vt:lpstr>
      <vt:lpstr>think-cell Slide</vt:lpstr>
      <vt:lpstr>WHEREVER, WHENEVER.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WORKOUT WHEREVER, WHENEVER.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Wherever, whenever.</dc:title>
  <dc:creator>Kevin Batista</dc:creator>
  <cp:lastModifiedBy>Jacob Harry Podell</cp:lastModifiedBy>
  <cp:revision>341</cp:revision>
  <cp:lastPrinted>2018-04-16T16:44:06Z</cp:lastPrinted>
  <dcterms:modified xsi:type="dcterms:W3CDTF">2018-04-16T18:27:30Z</dcterms:modified>
</cp:coreProperties>
</file>