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D6CF-D47B-4741-A773-89D21FD2A99B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21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D6CF-D47B-4741-A773-89D21FD2A99B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35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D6CF-D47B-4741-A773-89D21FD2A99B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247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D6CF-D47B-4741-A773-89D21FD2A99B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3024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D6CF-D47B-4741-A773-89D21FD2A99B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378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D6CF-D47B-4741-A773-89D21FD2A99B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699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D6CF-D47B-4741-A773-89D21FD2A99B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963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D6CF-D47B-4741-A773-89D21FD2A99B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021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D6CF-D47B-4741-A773-89D21FD2A99B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28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D6CF-D47B-4741-A773-89D21FD2A99B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39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D6CF-D47B-4741-A773-89D21FD2A99B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36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D6CF-D47B-4741-A773-89D21FD2A99B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25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D6CF-D47B-4741-A773-89D21FD2A99B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65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D6CF-D47B-4741-A773-89D21FD2A99B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89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D6CF-D47B-4741-A773-89D21FD2A99B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80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D6CF-D47B-4741-A773-89D21FD2A99B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84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D6CF-D47B-4741-A773-89D21FD2A99B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39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D22D6CF-D47B-4741-A773-89D21FD2A99B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972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1671F49-5571-9492-1C4B-33A4F72A71C0}"/>
              </a:ext>
            </a:extLst>
          </p:cNvPr>
          <p:cNvSpPr txBox="1">
            <a:spLocks/>
          </p:cNvSpPr>
          <p:nvPr/>
        </p:nvSpPr>
        <p:spPr>
          <a:xfrm>
            <a:off x="1857712" y="569203"/>
            <a:ext cx="8507088" cy="13006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</a:t>
            </a:r>
            <a:r>
              <a:rPr lang="en-US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НАУКИ И ВЫСШЕГО ОБРАЗОВАНИЯ РОССИЙСКОЙ ФЕДЕРАЦИИ</a:t>
            </a:r>
            <a:br>
              <a:rPr lang="ru-RU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br>
              <a:rPr lang="ru-RU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«КУБАНСКИЙ ГОСУДАРСТВЕННЫЙ УНИВЕРСИТЕТ»</a:t>
            </a:r>
            <a:r>
              <a:rPr lang="ru-RU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(ФГБОУ ВО «КубГУ»)</a:t>
            </a:r>
            <a:r>
              <a:rPr lang="ru-RU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93063-458C-368C-40A7-3B5979CFF959}"/>
              </a:ext>
            </a:extLst>
          </p:cNvPr>
          <p:cNvSpPr txBox="1"/>
          <p:nvPr/>
        </p:nvSpPr>
        <p:spPr>
          <a:xfrm>
            <a:off x="1857712" y="3271005"/>
            <a:ext cx="8507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АНАЛИТИКА ТУРПОТОКОВ В РОССИИ С ОПРЕДЕЛЕНИЕМ ФАКТОРОВ ВЛИЯНИЯ.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B2C76-9009-9558-E00B-1C90C3BC1EEF}"/>
              </a:ext>
            </a:extLst>
          </p:cNvPr>
          <p:cNvSpPr txBox="1"/>
          <p:nvPr/>
        </p:nvSpPr>
        <p:spPr>
          <a:xfrm>
            <a:off x="1857712" y="2247275"/>
            <a:ext cx="848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7DC22-F9E3-CDFD-B3A4-6F8714F36D96}"/>
              </a:ext>
            </a:extLst>
          </p:cNvPr>
          <p:cNvSpPr txBox="1"/>
          <p:nvPr/>
        </p:nvSpPr>
        <p:spPr>
          <a:xfrm>
            <a:off x="571501" y="5088468"/>
            <a:ext cx="4282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</a:t>
            </a:r>
          </a:p>
          <a:p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 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канд.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наук, доц.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45D390-CF89-909B-6611-38578D65A027}"/>
              </a:ext>
            </a:extLst>
          </p:cNvPr>
          <p:cNvSpPr txBox="1"/>
          <p:nvPr/>
        </p:nvSpPr>
        <p:spPr>
          <a:xfrm>
            <a:off x="8382000" y="5088467"/>
            <a:ext cx="3238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А.М. Нагалевский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Т.А. Приходько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93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C:\Users\nagal\OneDrive\GitHub\Coursework_2023\img\Rplo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95" y="763480"/>
            <a:ext cx="9934113" cy="56284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388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825657" cy="566738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Анализ выездных турпоездок</a:t>
            </a:r>
            <a:endParaRPr lang="ru-RU" sz="28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08" y="566738"/>
            <a:ext cx="11842812" cy="622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8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C:\Users\nagal\OneDrive\GitHub\Coursework_2023\img\общее количество выездных граждан по странам за 9 лет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1" y="103045"/>
            <a:ext cx="11604506" cy="66439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295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0"/>
            <a:ext cx="3364636" cy="41581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Внутренние потоки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20" y="495716"/>
            <a:ext cx="11663862" cy="612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1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nagal\OneDrive\GitHub\Coursework_2023\img\дендограмма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4"/>
          <a:stretch/>
        </p:blipFill>
        <p:spPr bwMode="auto">
          <a:xfrm>
            <a:off x="1278383" y="639191"/>
            <a:ext cx="9339309" cy="55307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4725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084381" cy="39949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Анализ внутренних турпотоков по сезонам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73" y="399494"/>
            <a:ext cx="11992843" cy="631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70908"/>
            <a:ext cx="8825657" cy="566738"/>
          </a:xfrm>
        </p:spPr>
        <p:txBody>
          <a:bodyPr/>
          <a:lstStyle/>
          <a:p>
            <a:r>
              <a:rPr lang="ru-RU" dirty="0" smtClean="0"/>
              <a:t>Анализ туриндустрии</a:t>
            </a:r>
            <a:endParaRPr lang="ru-RU" dirty="0"/>
          </a:p>
        </p:txBody>
      </p:sp>
      <p:pic>
        <p:nvPicPr>
          <p:cNvPr id="5" name="Рисунок 4" descr="C:\Users\nagal\OneDrive\GitHub\Coursework_2023\img\все организации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60" y="573382"/>
            <a:ext cx="10227076" cy="57475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194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Объект 18" descr="C:\Users\nagal\OneDrive\GitHub\Coursework_2023\img\Убыточные.pn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283" y="1279340"/>
            <a:ext cx="6116713" cy="4102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Объект 19" descr="C:\Users\nagal\OneDrive\GitHub\Coursework_2023\img\прибыльные.png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8" y="1279340"/>
            <a:ext cx="5726096" cy="41024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762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nagal\OneDrive\GitHub\Coursework_2023\img\выручка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40425" cy="3318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C:\Users\nagal\OneDrive\GitHub\Coursework_2023\img\прибыль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4" y="0"/>
            <a:ext cx="6251576" cy="3318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C:\Users\nagal\OneDrive\GitHub\Coursework_2023\img\убыток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318510"/>
            <a:ext cx="5940425" cy="3539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C:\Users\nagal\OneDrive\GitHub\Coursework_2023\img\ФНР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3" y="3318509"/>
            <a:ext cx="6251578" cy="35394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475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6320901" cy="639192"/>
          </a:xfrm>
        </p:spPr>
        <p:txBody>
          <a:bodyPr/>
          <a:lstStyle/>
          <a:p>
            <a:r>
              <a:rPr lang="ru-RU" sz="2800" dirty="0" smtClean="0"/>
              <a:t>Ввод в действие объектов туризма</a:t>
            </a:r>
            <a:endParaRPr lang="ru-RU" sz="2800" dirty="0"/>
          </a:p>
        </p:txBody>
      </p:sp>
      <p:pic>
        <p:nvPicPr>
          <p:cNvPr id="5" name="Рисунок 4" descr="C:\Users\nagal\OneDrive\GitHub\Coursework_2023\img\объекты туризма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51" y="745724"/>
            <a:ext cx="10938553" cy="5859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044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C646A-788F-4874-840A-A52EEC59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64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Century Gothic (Заголовки)"/>
                <a:cs typeface="Times New Roman" panose="02020603050405020304" pitchFamily="18" charset="0"/>
              </a:rPr>
              <a:t>Цели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9CCF5B-391A-441A-A96A-78AD5DA5B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5058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Century Gothic (Заголовки)"/>
                <a:cs typeface="Times New Roman" panose="02020603050405020304" pitchFamily="18" charset="0"/>
              </a:rPr>
              <a:t>Ц</a:t>
            </a:r>
            <a:r>
              <a:rPr lang="ru-RU" sz="2400" dirty="0" smtClean="0">
                <a:latin typeface="Century Gothic (Заголовки)"/>
                <a:cs typeface="Times New Roman" panose="02020603050405020304" pitchFamily="18" charset="0"/>
              </a:rPr>
              <a:t>елью данной работы является проведение анализа турпотоков в России за определенный период времени с помощью языка R, а также изучение туриндустрии с целью выявления основных тенденций, паттернов и факторов, влияющих на развитие отрасли.</a:t>
            </a:r>
          </a:p>
          <a:p>
            <a:pPr marL="0" indent="0">
              <a:buNone/>
            </a:pPr>
            <a:r>
              <a:rPr lang="ru-RU" sz="2400" dirty="0" smtClean="0">
                <a:latin typeface="Century Gothic (Заголовки)"/>
                <a:cs typeface="Times New Roman" panose="02020603050405020304" pitchFamily="18" charset="0"/>
              </a:rPr>
              <a:t>Основные задачи:</a:t>
            </a:r>
          </a:p>
          <a:p>
            <a:pPr marL="457200" indent="-457200">
              <a:buAutoNum type="arabicParenR"/>
            </a:pPr>
            <a:r>
              <a:rPr lang="ru-RU" sz="2400" dirty="0" smtClean="0">
                <a:latin typeface="Century Gothic (Заголовки)"/>
                <a:cs typeface="Times New Roman" panose="02020603050405020304" pitchFamily="18" charset="0"/>
              </a:rPr>
              <a:t>Рассмотреть методы интеллектуального анализа данных</a:t>
            </a:r>
            <a:endParaRPr lang="ru-RU" sz="2400" dirty="0">
              <a:latin typeface="Century Gothic (Заголовки)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r>
              <a:rPr lang="ru-RU" sz="2400" dirty="0" smtClean="0">
                <a:latin typeface="Century Gothic (Заголовки)"/>
                <a:cs typeface="Times New Roman" panose="02020603050405020304" pitchFamily="18" charset="0"/>
              </a:rPr>
              <a:t>Изучение </a:t>
            </a:r>
            <a:r>
              <a:rPr lang="ru-RU" sz="2400" dirty="0" smtClean="0">
                <a:latin typeface="Century Gothic (Заголовки)"/>
                <a:cs typeface="Times New Roman" panose="02020603050405020304" pitchFamily="18" charset="0"/>
              </a:rPr>
              <a:t>сферы исследования – турпотоки в России</a:t>
            </a:r>
            <a:endParaRPr lang="ru-RU" sz="2400" dirty="0">
              <a:latin typeface="Century Gothic (Заголовки)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r>
              <a:rPr lang="ru-RU" sz="2400" dirty="0" smtClean="0">
                <a:latin typeface="Century Gothic (Заголовки)"/>
                <a:cs typeface="Times New Roman" panose="02020603050405020304" pitchFamily="18" charset="0"/>
              </a:rPr>
              <a:t>Проанализировать турпотоки и сделать выводы</a:t>
            </a:r>
            <a:endParaRPr lang="ru-RU" sz="2400" dirty="0">
              <a:latin typeface="Century Gothic (Заголовки)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r>
              <a:rPr lang="ru-RU" sz="2400" dirty="0" smtClean="0">
                <a:latin typeface="Century Gothic (Заголовки)"/>
                <a:cs typeface="Times New Roman" panose="02020603050405020304" pitchFamily="18" charset="0"/>
              </a:rPr>
              <a:t>Проанализировать туристическую индустрию и сделать выводы</a:t>
            </a:r>
            <a:endParaRPr lang="ru-RU" sz="2400" dirty="0">
              <a:latin typeface="Century Gothic (Заголовки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49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18E2F-AFE5-4F9C-987A-626BE4A17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4"/>
            <a:ext cx="10515600" cy="646929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Century Gothic (Заголовки)"/>
                <a:cs typeface="Times New Roman" panose="02020603050405020304" pitchFamily="18" charset="0"/>
              </a:rPr>
              <a:t>Заключение</a:t>
            </a:r>
            <a:endParaRPr lang="ru-RU" sz="3600" dirty="0">
              <a:latin typeface="Century Gothic (Заголовки)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64195C-BEB6-4C21-943E-AA366B8B3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432"/>
            <a:ext cx="10515600" cy="5335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Century Gothic (Заголовки)"/>
                <a:cs typeface="Times New Roman" panose="02020603050405020304" pitchFamily="18" charset="0"/>
              </a:rPr>
              <a:t>В </a:t>
            </a:r>
            <a:r>
              <a:rPr lang="ru-RU" sz="2400" dirty="0">
                <a:latin typeface="Century Gothic (Заголовки)"/>
                <a:cs typeface="Times New Roman" panose="02020603050405020304" pitchFamily="18" charset="0"/>
              </a:rPr>
              <a:t>результате работы были изучены </a:t>
            </a:r>
            <a:endParaRPr lang="ru-RU" sz="2400" dirty="0" smtClean="0">
              <a:latin typeface="Century Gothic (Заголовки)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турпотоки в России, включая въездные и выездные турпоездки, а также путешествия внутри </a:t>
            </a:r>
            <a:r>
              <a:rPr lang="ru-RU" dirty="0" smtClean="0"/>
              <a:t>страны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ведущие </a:t>
            </a:r>
            <a:r>
              <a:rPr lang="ru-RU" dirty="0"/>
              <a:t>роли различных стран в числе приезжих и выезжающих туристов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популярные туристические регионы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тенденции упадка в туристической индустрии в связи с </a:t>
            </a:r>
            <a:r>
              <a:rPr lang="ru-RU" dirty="0" smtClean="0"/>
              <a:t>различными факторами</a:t>
            </a:r>
            <a:r>
              <a:rPr lang="en-US" dirty="0" smtClean="0"/>
              <a:t>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углубленно изучен язык для анализа данных </a:t>
            </a:r>
            <a:r>
              <a:rPr lang="en-US" dirty="0"/>
              <a:t>R</a:t>
            </a:r>
            <a:r>
              <a:rPr lang="ru-RU" dirty="0"/>
              <a:t>, его методы построения графиков и алгоритмы кластеризации данных</a:t>
            </a:r>
            <a:r>
              <a:rPr lang="ru-RU" dirty="0" smtClean="0"/>
              <a:t>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52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22335" y="790112"/>
            <a:ext cx="3190877" cy="1197206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Data Mining</a:t>
            </a:r>
            <a:endParaRPr lang="ru-RU" sz="3600" b="1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422335" y="2208321"/>
            <a:ext cx="3932237" cy="3811588"/>
          </a:xfrm>
        </p:spPr>
        <p:txBody>
          <a:bodyPr>
            <a:normAutofit fontScale="92500"/>
          </a:bodyPr>
          <a:lstStyle/>
          <a:p>
            <a:r>
              <a:rPr lang="ru-RU" sz="2000" dirty="0"/>
              <a:t>Технология Data Mining заключается в поиске неподготовленных, безызвестных ранее данных, а также полезных и доступных к использованию знаний для принятия </a:t>
            </a:r>
            <a:r>
              <a:rPr lang="ru-RU" sz="2000" dirty="0" smtClean="0"/>
              <a:t>решений.</a:t>
            </a:r>
          </a:p>
          <a:p>
            <a:r>
              <a:rPr lang="ru-RU" sz="2000" dirty="0" smtClean="0"/>
              <a:t>На </a:t>
            </a:r>
            <a:r>
              <a:rPr lang="ru-RU" sz="2000" dirty="0"/>
              <a:t>практике она имеет несколько закономерностей, а именно: </a:t>
            </a:r>
            <a:r>
              <a:rPr lang="ru-RU" sz="2000" dirty="0" smtClean="0"/>
              <a:t>неочевидные, объективные </a:t>
            </a:r>
            <a:r>
              <a:rPr lang="ru-RU" sz="2000" dirty="0"/>
              <a:t>и практически </a:t>
            </a:r>
            <a:r>
              <a:rPr lang="ru-RU" sz="2000" dirty="0" smtClean="0"/>
              <a:t>полезные.</a:t>
            </a:r>
            <a:endParaRPr lang="ru-RU" sz="2000" dirty="0"/>
          </a:p>
          <a:p>
            <a:endParaRPr lang="ru-RU" dirty="0"/>
          </a:p>
        </p:txBody>
      </p:sp>
      <p:pic>
        <p:nvPicPr>
          <p:cNvPr id="1030" name="Picture 6" descr="https://fuzeservers.ru/wp-content/uploads/3/0/2/3026e059a5979844734f2ac44c9ab9e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064" y="1315898"/>
            <a:ext cx="6172201" cy="487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11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8522" y="830694"/>
            <a:ext cx="3401064" cy="144780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Данные и их обработка</a:t>
            </a:r>
            <a:endParaRPr lang="ru-RU" sz="3600" b="1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7" y="2278494"/>
            <a:ext cx="3932237" cy="3811588"/>
          </a:xfrm>
        </p:spPr>
        <p:txBody>
          <a:bodyPr/>
          <a:lstStyle/>
          <a:p>
            <a:r>
              <a:rPr lang="ru-RU" dirty="0"/>
              <a:t>Данные — это факты, тексты, графики числовые выражения, документы, и другого рода сегменты. Все это может быть получено в результате практической деятельности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Существует </a:t>
            </a:r>
            <a:r>
              <a:rPr lang="ru-RU" dirty="0"/>
              <a:t>и определенная специфика требований к обработке </a:t>
            </a:r>
            <a:r>
              <a:rPr lang="ru-RU" dirty="0" smtClean="0"/>
              <a:t>данных</a:t>
            </a:r>
            <a:r>
              <a:rPr lang="en-US" dirty="0" smtClean="0"/>
              <a:t>:</a:t>
            </a:r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Неограниченный объем.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Разнородность.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Корректные результаты.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Простые инструменты для обработки.</a:t>
            </a:r>
          </a:p>
          <a:p>
            <a:endParaRPr lang="ru-RU" dirty="0"/>
          </a:p>
        </p:txBody>
      </p:sp>
      <p:pic>
        <p:nvPicPr>
          <p:cNvPr id="2050" name="Picture 2" descr="https://vuzopedia.ru/storage/app/uploads/public/625/668/f7e/625668f7e990c44420489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0"/>
          <a:stretch/>
        </p:blipFill>
        <p:spPr bwMode="auto">
          <a:xfrm>
            <a:off x="5108439" y="1151878"/>
            <a:ext cx="6712724" cy="493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13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38199" y="479393"/>
            <a:ext cx="10515600" cy="1346231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Традиционный процесс сбора </a:t>
            </a:r>
            <a:r>
              <a:rPr lang="ru-RU" sz="4000" b="1" dirty="0" smtClean="0"/>
              <a:t>данных</a:t>
            </a:r>
            <a:r>
              <a:rPr lang="en-US" sz="4000" b="1" dirty="0" smtClean="0"/>
              <a:t>.</a:t>
            </a:r>
            <a:endParaRPr lang="ru-RU" sz="4000" b="1" dirty="0"/>
          </a:p>
        </p:txBody>
      </p:sp>
      <p:pic>
        <p:nvPicPr>
          <p:cNvPr id="3074" name="Picture 2" descr="https://studfile.net/html/2706/944/html_VopEO4pgtA.iMBp/img-wF1r0I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6442" y="2052638"/>
            <a:ext cx="7960891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67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80790" y="208625"/>
            <a:ext cx="3932237" cy="160020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Качество данных</a:t>
            </a:r>
            <a:endParaRPr lang="ru-RU" sz="3600" b="1" dirty="0"/>
          </a:p>
        </p:txBody>
      </p:sp>
      <p:pic>
        <p:nvPicPr>
          <p:cNvPr id="4098" name="Picture 2" descr="https://static.mk.ru/upload/entities/2017/12/23/articles/facebookPicture/26/3a/ed/b6/52f5faaf0e1054f472b3e62dfb8b42af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>
            <a:fillRect/>
          </a:stretch>
        </p:blipFill>
        <p:spPr bwMode="auto">
          <a:xfrm>
            <a:off x="145934" y="1257300"/>
            <a:ext cx="6172200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7080790" y="2252709"/>
            <a:ext cx="3932237" cy="3811588"/>
          </a:xfrm>
        </p:spPr>
        <p:txBody>
          <a:bodyPr/>
          <a:lstStyle/>
          <a:p>
            <a:r>
              <a:rPr lang="ru-RU" dirty="0"/>
              <a:t>Данные высокого качества — это полные и точные данные, обеспечивающие исследователю на их фоне составить полномерную корректно функционирующую модель способную к интерпретации и принятию решений. </a:t>
            </a:r>
            <a:endParaRPr lang="ru-RU" dirty="0" smtClean="0"/>
          </a:p>
          <a:p>
            <a:r>
              <a:rPr lang="ru-RU" dirty="0" smtClean="0"/>
              <a:t>Данные </a:t>
            </a:r>
            <a:r>
              <a:rPr lang="ru-RU" dirty="0"/>
              <a:t>низкого качества, соответственно, таких характеристик не имеют, включая неверный формат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Наиболее </a:t>
            </a:r>
            <a:r>
              <a:rPr lang="ru-RU" dirty="0"/>
              <a:t>распространенные виды так называемых «грязных» данных: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Пропущенные значения.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Дубликаты.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Шумы и выбросы.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725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3212" y="897384"/>
            <a:ext cx="3401064" cy="14478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/>
              <a:t>Туристические потоки в России</a:t>
            </a:r>
            <a:endParaRPr lang="ru-RU" sz="3600" b="1" dirty="0"/>
          </a:p>
        </p:txBody>
      </p:sp>
      <p:pic>
        <p:nvPicPr>
          <p:cNvPr id="5128" name="Picture 8" descr="https://www.delfin-tour.ru/system/megadicts/0/docs/rossiya-turizm-perezapusk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05096" y="1701183"/>
            <a:ext cx="7504517" cy="395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Текст 7"/>
          <p:cNvSpPr>
            <a:spLocks noGrp="1"/>
          </p:cNvSpPr>
          <p:nvPr>
            <p:ph type="body" sz="half" idx="2"/>
          </p:nvPr>
        </p:nvSpPr>
        <p:spPr>
          <a:xfrm>
            <a:off x="773212" y="2425083"/>
            <a:ext cx="3401063" cy="4268680"/>
          </a:xfrm>
        </p:spPr>
        <p:txBody>
          <a:bodyPr>
            <a:normAutofit/>
          </a:bodyPr>
          <a:lstStyle/>
          <a:p>
            <a:r>
              <a:rPr lang="ru-RU" sz="1800" dirty="0"/>
              <a:t>Турпотоки в России представляют собой потоки туристов, как въезжающих в страну, так и выезжающих из нее</a:t>
            </a:r>
            <a:r>
              <a:rPr lang="ru-RU" sz="1800" dirty="0" smtClean="0"/>
              <a:t>.</a:t>
            </a:r>
          </a:p>
          <a:p>
            <a:r>
              <a:rPr lang="ru-RU" sz="1800" dirty="0" smtClean="0"/>
              <a:t>Анализ </a:t>
            </a:r>
            <a:r>
              <a:rPr lang="ru-RU" sz="1800" dirty="0"/>
              <a:t>турпотоков в России является важным исследовательским направлением, поскольку позволяет понять и оценить динамику и характер туристического потока в разных регионах страны.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18709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532" y="266330"/>
            <a:ext cx="3401064" cy="648810"/>
          </a:xfrm>
        </p:spPr>
        <p:txBody>
          <a:bodyPr/>
          <a:lstStyle/>
          <a:p>
            <a:r>
              <a:rPr lang="ru-RU" sz="2800" b="1" dirty="0" smtClean="0"/>
              <a:t>Виды турпотоков</a:t>
            </a:r>
            <a:endParaRPr lang="ru-RU" sz="2800" b="1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9532" y="915140"/>
            <a:ext cx="4127260" cy="5698724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ru-RU" sz="1800" dirty="0"/>
              <a:t>В контексте анализа турпотоков в России выделим несколько основных видов:</a:t>
            </a:r>
            <a:endParaRPr lang="ru-RU" sz="18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ru-RU" sz="1800" dirty="0" smtClean="0"/>
              <a:t>Въездные </a:t>
            </a:r>
            <a:r>
              <a:rPr lang="ru-RU" sz="1800" dirty="0"/>
              <a:t>турпотоки: Это потоки туристов, приезжающих в Россию из других стран</a:t>
            </a:r>
            <a:r>
              <a:rPr lang="ru-RU" sz="1800" dirty="0" smtClean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 smtClean="0"/>
              <a:t>Выездные </a:t>
            </a:r>
            <a:r>
              <a:rPr lang="ru-RU" sz="1800" dirty="0"/>
              <a:t>турпотоки: Это потоки туристов, покидающих Россию и отправляющихся в другие страны. </a:t>
            </a:r>
            <a:endParaRPr lang="ru-RU" sz="18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ru-RU" sz="1800" dirty="0" smtClean="0"/>
              <a:t>Внутренние </a:t>
            </a:r>
            <a:r>
              <a:rPr lang="ru-RU" sz="1800" dirty="0"/>
              <a:t>турпотоки: Это потоки </a:t>
            </a:r>
            <a:r>
              <a:rPr lang="ru-RU" sz="1800" dirty="0" smtClean="0"/>
              <a:t>туристов, путешествующих внутри России.</a:t>
            </a:r>
          </a:p>
          <a:p>
            <a:pPr lvl="0"/>
            <a:endParaRPr lang="ru-RU" sz="1800" dirty="0" smtClean="0"/>
          </a:p>
          <a:p>
            <a:r>
              <a:rPr lang="ru-RU" sz="1800" dirty="0"/>
              <a:t>Каждый из этих видов турпотоков имеет свои особенности и требует отдельного анализа. Анализ различных видов турпотоков помогает выявить тенденции, предоставляет информацию для принятия управленческих решений в сфере туризма, а также способствует разработке мер по привлечению и удержанию туристов.</a:t>
            </a:r>
          </a:p>
          <a:p>
            <a:pPr lvl="0"/>
            <a:endParaRPr lang="ru-RU" sz="18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015884" y="286947"/>
            <a:ext cx="3401064" cy="8537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1" dirty="0" smtClean="0"/>
              <a:t>Туристическая индустрия</a:t>
            </a:r>
            <a:endParaRPr lang="ru-RU" sz="2800" b="1" dirty="0"/>
          </a:p>
        </p:txBody>
      </p:sp>
      <p:sp>
        <p:nvSpPr>
          <p:cNvPr id="7" name="Текст 3"/>
          <p:cNvSpPr txBox="1">
            <a:spLocks/>
          </p:cNvSpPr>
          <p:nvPr/>
        </p:nvSpPr>
        <p:spPr>
          <a:xfrm>
            <a:off x="5015884" y="1122927"/>
            <a:ext cx="7013360" cy="54909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1500" dirty="0" smtClean="0"/>
              <a:t>Туристическая индустрия включает в себя разнообразные организации и предприятия, которые осуществляют деятельность в сфере туризма. Рассмотрим некоторые аспекты туристической индустрии</a:t>
            </a:r>
            <a:r>
              <a:rPr lang="en-US" sz="1500" dirty="0" smtClean="0"/>
              <a:t>:</a:t>
            </a:r>
            <a:endParaRPr lang="ru-RU" sz="15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1500" dirty="0" smtClean="0"/>
              <a:t>Прибыльные и убыточные организации: Анализ прибыльности туристических организаций позволяет определить их финансовую стабильность и успех на рынке. </a:t>
            </a:r>
            <a:endParaRPr lang="en-US" sz="15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1500" dirty="0" smtClean="0"/>
              <a:t>Выручка: Включает доходы от проживания, питания, транспортировки, экскурсий и других туристических активностей.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500" dirty="0" smtClean="0"/>
              <a:t>Прибыль и убыток: Прибыль является разницей между выручкой и затратами, показывая финансовый успех организации. Убыток, напротив, свидетельствует о негативных финансовых результатах.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500" dirty="0" smtClean="0"/>
              <a:t>НФР (Сальдированный финансовый результат): НФР включает в себя инвестиции в развитие и поддержку туристической инфраструктуры, включая строительство, ремонт и обновление объектов туризма.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500" dirty="0" smtClean="0"/>
              <a:t>Ввод в действие объектов туризма: Включает оценку строительства и открытия новых отелей, гостиниц, курортных комплексов, музеев, парков и других объектов, которые привлекают туристов.</a:t>
            </a:r>
          </a:p>
          <a:p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426365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8776"/>
            <a:ext cx="4784616" cy="471996"/>
          </a:xfrm>
        </p:spPr>
        <p:txBody>
          <a:bodyPr/>
          <a:lstStyle/>
          <a:p>
            <a:r>
              <a:rPr lang="ru-RU" dirty="0" smtClean="0"/>
              <a:t>Анализ в</a:t>
            </a:r>
            <a:r>
              <a:rPr lang="ru-RU" dirty="0"/>
              <a:t>ъ</a:t>
            </a:r>
            <a:r>
              <a:rPr lang="ru-RU" dirty="0" smtClean="0"/>
              <a:t>ездных турпоездок 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832" y="674702"/>
            <a:ext cx="10874583" cy="571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9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155</TotalTime>
  <Words>640</Words>
  <Application>Microsoft Office PowerPoint</Application>
  <PresentationFormat>Широкоэкранный</PresentationFormat>
  <Paragraphs>66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Century Gothic</vt:lpstr>
      <vt:lpstr>Century Gothic (Заголовки)</vt:lpstr>
      <vt:lpstr>Times New Roman</vt:lpstr>
      <vt:lpstr>Wingdings</vt:lpstr>
      <vt:lpstr>Wingdings 3</vt:lpstr>
      <vt:lpstr>Ион</vt:lpstr>
      <vt:lpstr>Презентация PowerPoint</vt:lpstr>
      <vt:lpstr>Цели и задачи работы</vt:lpstr>
      <vt:lpstr>Data Mining</vt:lpstr>
      <vt:lpstr>Данные и их обработка</vt:lpstr>
      <vt:lpstr>Традиционный процесс сбора данных.</vt:lpstr>
      <vt:lpstr>Качество данных</vt:lpstr>
      <vt:lpstr>Туристические потоки в России</vt:lpstr>
      <vt:lpstr>Виды турпотоков</vt:lpstr>
      <vt:lpstr>Анализ въездных турпоездок </vt:lpstr>
      <vt:lpstr>Презентация PowerPoint</vt:lpstr>
      <vt:lpstr>Анализ выездных турпоездок</vt:lpstr>
      <vt:lpstr>Презентация PowerPoint</vt:lpstr>
      <vt:lpstr>Внутренние потоки</vt:lpstr>
      <vt:lpstr>Презентация PowerPoint</vt:lpstr>
      <vt:lpstr>Анализ внутренних турпотоков по сезонам</vt:lpstr>
      <vt:lpstr>Анализ туриндустрии</vt:lpstr>
      <vt:lpstr>Презентация PowerPoint</vt:lpstr>
      <vt:lpstr>Презентация PowerPoint</vt:lpstr>
      <vt:lpstr>Ввод в действие объектов туризма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Нагалевский Артем</dc:creator>
  <cp:lastModifiedBy>Нагалевский Артем</cp:lastModifiedBy>
  <cp:revision>18</cp:revision>
  <dcterms:created xsi:type="dcterms:W3CDTF">2023-05-21T10:26:14Z</dcterms:created>
  <dcterms:modified xsi:type="dcterms:W3CDTF">2023-05-21T13:01:55Z</dcterms:modified>
</cp:coreProperties>
</file>