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x-fontdata" PartName="/ppt/fonts/font1.fntdata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83" r:id="rId3"/>
    <p:sldId id="296" r:id="rId5"/>
    <p:sldId id="285" r:id="rId6"/>
    <p:sldId id="294" r:id="rId7"/>
    <p:sldId id="286" r:id="rId8"/>
    <p:sldId id="292" r:id="rId9"/>
    <p:sldId id="295" r:id="rId10"/>
    <p:sldId id="293" r:id="rId11"/>
    <p:sldId id="288" r:id="rId12"/>
    <p:sldId id="299" r:id="rId13"/>
    <p:sldId id="289" r:id="rId14"/>
    <p:sldId id="291" r:id="rId15"/>
    <p:sldId id="290" r:id="rId16"/>
    <p:sldId id="287" r:id="rId17"/>
    <p:sldId id="297" r:id="rId18"/>
    <p:sldId id="298" r:id="rId19"/>
  </p:sldIdLst>
  <p:sldSz cx="12192000" cy="6858000"/>
  <p:notesSz cx="6858000" cy="9144000"/>
  <p:embeddedFontLst>
    <p:embeddedFont>
      <p:font typeface="汉仪润圆-65简" panose="00020600040101010101" pitchFamily="18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F9"/>
    <a:srgbClr val="A8A7A5"/>
    <a:srgbClr val="E75057"/>
    <a:srgbClr val="163957"/>
    <a:srgbClr val="0C4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4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汉仪润圆-65简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汉仪润圆-65简" panose="00020600040101010101" pitchFamily="18" charset="-122"/>
              </a:rPr>
            </a:fld>
            <a:endParaRPr lang="zh-CN" altLang="en-US">
              <a:cs typeface="汉仪润圆-65简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汉仪润圆-65简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汉仪润圆-65简" panose="00020600040101010101" pitchFamily="18" charset="-122"/>
              </a:rPr>
            </a:fld>
            <a:endParaRPr lang="zh-CN" altLang="en-US">
              <a:cs typeface="汉仪润圆-65简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fld id="{E150520F-47FD-4FC6-AE95-9F2330473A6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fld id="{B9C374E9-BCD7-4D2D-A55A-7D683FCED51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汉仪润圆-65简" panose="00020600040101010101" pitchFamily="18" charset="-122"/>
        <a:ea typeface="汉仪润圆-65简" panose="00020600040101010101" pitchFamily="18" charset="-122"/>
        <a:cs typeface="汉仪润圆-65简" panose="00020600040101010101" pitchFamily="18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汉仪润圆-65简" panose="00020600040101010101" pitchFamily="18" charset="-122"/>
        <a:ea typeface="汉仪润圆-65简" panose="00020600040101010101" pitchFamily="18" charset="-122"/>
        <a:cs typeface="汉仪润圆-65简" panose="00020600040101010101" pitchFamily="18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汉仪润圆-65简" panose="00020600040101010101" pitchFamily="18" charset="-122"/>
        <a:ea typeface="汉仪润圆-65简" panose="00020600040101010101" pitchFamily="18" charset="-122"/>
        <a:cs typeface="汉仪润圆-65简" panose="00020600040101010101" pitchFamily="18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汉仪润圆-65简" panose="00020600040101010101" pitchFamily="18" charset="-122"/>
        <a:ea typeface="汉仪润圆-65简" panose="00020600040101010101" pitchFamily="18" charset="-122"/>
        <a:cs typeface="汉仪润圆-65简" panose="00020600040101010101" pitchFamily="18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汉仪润圆-65简" panose="00020600040101010101" pitchFamily="18" charset="-122"/>
        <a:ea typeface="汉仪润圆-65简" panose="00020600040101010101" pitchFamily="18" charset="-122"/>
        <a:cs typeface="汉仪润圆-65简" panose="00020600040101010101" pitchFamily="18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74E9-BCD7-4D2D-A55A-7D683FCED5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74E9-BCD7-4D2D-A55A-7D683FCED5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0642-E7D1-4315-85F6-B2983CF3324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74E9-BCD7-4D2D-A55A-7D683FCED5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64FB2-9B6A-4990-A4B9-9E62D2DC8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74E9-BCD7-4D2D-A55A-7D683FCED5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74E9-BCD7-4D2D-A55A-7D683FCED5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82821-65EB-4606-A5E4-B8D9853FAD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74E9-BCD7-4D2D-A55A-7D683FCED5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74E9-BCD7-4D2D-A55A-7D683FCED5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74E9-BCD7-4D2D-A55A-7D683FCED5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74E9-BCD7-4D2D-A55A-7D683FCED5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0642-E7D1-4315-85F6-B2983CF3324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74E9-BCD7-4D2D-A55A-7D683FCED5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74E9-BCD7-4D2D-A55A-7D683FCED5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" y="3"/>
            <a:ext cx="12191997" cy="685799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>
              <a:cs typeface="汉仪润圆-65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1701800"/>
            <a:ext cx="12192001" cy="294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3759200"/>
            <a:ext cx="3949575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119246" y="3759200"/>
            <a:ext cx="3949636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238554" y="3759200"/>
            <a:ext cx="3953447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02"/>
          <p:cNvSpPr>
            <a:spLocks noGrp="1"/>
          </p:cNvSpPr>
          <p:nvPr>
            <p:ph type="pic" sz="quarter" idx="10"/>
          </p:nvPr>
        </p:nvSpPr>
        <p:spPr>
          <a:xfrm>
            <a:off x="1" y="4702628"/>
            <a:ext cx="12191999" cy="21553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801279" y="1831245"/>
            <a:ext cx="1927407" cy="208595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汉仪润圆-65简" panose="00020600040101010101" pitchFamily="18" charset="-122"/>
                <a:ea typeface="汉仪润圆-65简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3690899" y="1831245"/>
            <a:ext cx="1927407" cy="208595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汉仪润圆-65简" panose="00020600040101010101" pitchFamily="18" charset="-122"/>
                <a:ea typeface="汉仪润圆-65简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580519" y="1831245"/>
            <a:ext cx="1927407" cy="208595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汉仪润圆-65简" panose="00020600040101010101" pitchFamily="18" charset="-122"/>
                <a:ea typeface="汉仪润圆-65简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470139" y="1831245"/>
            <a:ext cx="1927407" cy="208595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汉仪润圆-65简" panose="00020600040101010101" pitchFamily="18" charset="-122"/>
                <a:ea typeface="汉仪润圆-65简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1522510" y="1990901"/>
            <a:ext cx="3132092" cy="3389729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汉仪润圆-65简" panose="00020600040101010101" pitchFamily="18" charset="-122"/>
                <a:ea typeface="汉仪润圆-65简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383924" y="2956361"/>
            <a:ext cx="2557909" cy="216990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328822" y="2956361"/>
            <a:ext cx="2557909" cy="216990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273720" y="2956361"/>
            <a:ext cx="2557909" cy="216990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9218618" y="2956361"/>
            <a:ext cx="2557909" cy="216990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988967" y="1893449"/>
            <a:ext cx="2147420" cy="357911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749187" y="1893449"/>
            <a:ext cx="2147420" cy="357911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9228747" y="1893449"/>
            <a:ext cx="2147420" cy="357911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  <p:transition spd="slow" advClick="0" advTm="300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汉仪润圆-65简" panose="00020600040101010101" pitchFamily="18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汉仪润圆-65简" panose="00020600040101010101" pitchFamily="18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汉仪润圆-65简" panose="00020600040101010101" pitchFamily="18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汉仪润圆-65简" panose="00020600040101010101" pitchFamily="18" charset="-12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汉仪润圆-65简" panose="00020600040101010101" pitchFamily="18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汉仪润圆-65简" panose="00020600040101010101" pitchFamily="18" charset="-12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汉仪润圆-65简" panose="00020600040101010101" pitchFamily="18" charset="-122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汉仪润圆-65简" panose="00020600040101010101" pitchFamily="18" charset="-12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汉仪润圆-65简" panose="00020600040101010101" pitchFamily="18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16.jpeg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文本框 13"/>
          <p:cNvSpPr txBox="1"/>
          <p:nvPr/>
        </p:nvSpPr>
        <p:spPr>
          <a:xfrm>
            <a:off x="1501913" y="3007125"/>
            <a:ext cx="9238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z="8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工作总结汇报</a:t>
            </a:r>
            <a:endParaRPr lang="zh-CN" altLang="en-US" sz="8000" b="1" spc="3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75946" y="1447278"/>
            <a:ext cx="4440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spc="300" dirty="0" smtClean="0">
                <a:solidFill>
                  <a:srgbClr val="25201A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REPORT</a:t>
            </a:r>
            <a:endParaRPr lang="en-US" altLang="zh-CN" sz="5400" b="1" spc="300" dirty="0">
              <a:solidFill>
                <a:srgbClr val="25201A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126148" y="4364223"/>
            <a:ext cx="40145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defTabSz="914400">
              <a:buNone/>
            </a:pPr>
            <a:r>
              <a:rPr lang="zh-CN" altLang="en-US" sz="1400" cap="all" spc="300" dirty="0" smtClean="0">
                <a:solidFill>
                  <a:srgbClr val="25201A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总结计划</a:t>
            </a:r>
            <a:r>
              <a:rPr lang="en-US" altLang="zh-CN" sz="1400" cap="all" spc="300" dirty="0" smtClean="0">
                <a:solidFill>
                  <a:srgbClr val="25201A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/</a:t>
            </a:r>
            <a:r>
              <a:rPr lang="zh-CN" altLang="en-US" sz="1400" cap="all" spc="300" dirty="0" smtClean="0">
                <a:solidFill>
                  <a:srgbClr val="25201A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工作汇报</a:t>
            </a:r>
            <a:endParaRPr lang="zh-CN" altLang="en-US" sz="1400" cap="all" spc="300" dirty="0">
              <a:solidFill>
                <a:srgbClr val="25201A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21848" y="2420930"/>
            <a:ext cx="21266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900" spc="300" dirty="0" smtClean="0">
                <a:solidFill>
                  <a:srgbClr val="25201A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WORK REPORT</a:t>
            </a:r>
            <a:endParaRPr lang="en-US" altLang="zh-CN" spc="300" dirty="0">
              <a:solidFill>
                <a:srgbClr val="25201A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40331" y="5297805"/>
            <a:ext cx="2511339" cy="60155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开始汇报</a:t>
            </a:r>
            <a:endParaRPr lang="zh-CN" altLang="en-US" sz="2400" dirty="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0 1"/>
          <p:cNvCxnSpPr/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0 9"/>
          <p:cNvSpPr/>
          <p:nvPr/>
        </p:nvSpPr>
        <p:spPr>
          <a:xfrm>
            <a:off x="5589024" y="967248"/>
            <a:ext cx="1013952" cy="1013952"/>
          </a:xfrm>
          <a:prstGeom prst="ellipse">
            <a:avLst/>
          </a:prstGeom>
          <a:solidFill>
            <a:srgbClr val="FAF9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1" name="010"/>
          <p:cNvSpPr/>
          <p:nvPr/>
        </p:nvSpPr>
        <p:spPr>
          <a:xfrm>
            <a:off x="5770180" y="1312642"/>
            <a:ext cx="651642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8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月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3" name="012"/>
          <p:cNvSpPr/>
          <p:nvPr/>
        </p:nvSpPr>
        <p:spPr>
          <a:xfrm>
            <a:off x="5589024" y="2894840"/>
            <a:ext cx="1013952" cy="1013952"/>
          </a:xfrm>
          <a:prstGeom prst="ellipse">
            <a:avLst/>
          </a:prstGeom>
          <a:solidFill>
            <a:srgbClr val="FAF9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4" name="013"/>
          <p:cNvSpPr/>
          <p:nvPr/>
        </p:nvSpPr>
        <p:spPr>
          <a:xfrm>
            <a:off x="5770180" y="3240234"/>
            <a:ext cx="651642" cy="33906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9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月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0" name="019"/>
          <p:cNvSpPr/>
          <p:nvPr/>
        </p:nvSpPr>
        <p:spPr>
          <a:xfrm>
            <a:off x="5589024" y="4819036"/>
            <a:ext cx="1013952" cy="1013952"/>
          </a:xfrm>
          <a:prstGeom prst="ellipse">
            <a:avLst/>
          </a:prstGeom>
          <a:solidFill>
            <a:srgbClr val="FAF9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1" name="00"/>
          <p:cNvSpPr/>
          <p:nvPr/>
        </p:nvSpPr>
        <p:spPr>
          <a:xfrm>
            <a:off x="5770180" y="5164430"/>
            <a:ext cx="651642" cy="33906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10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月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7134174" y="3169573"/>
            <a:ext cx="3581400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在七十多年的风雨历程中，</a:t>
            </a:r>
            <a:r>
              <a:rPr lang="en-US" altLang="zh-CN" dirty="0">
                <a:sym typeface="汉仪润圆-65简" panose="00020600040101010101" pitchFamily="18" charset="-122"/>
              </a:rPr>
              <a:t>REPORT</a:t>
            </a:r>
            <a:r>
              <a:rPr lang="zh-CN" altLang="en-US" dirty="0">
                <a:sym typeface="汉仪润圆-65简" panose="00020600040101010101" pitchFamily="18" charset="-122"/>
              </a:rPr>
              <a:t>顺应时代潮流和历史趋势，上下求索、积极求变，抓住机遇、不断转型，企业始终保持勃勃生机，建立了良好口碑和卓越商誉</a:t>
            </a:r>
            <a:r>
              <a:rPr lang="zh-CN" altLang="en-US" dirty="0" smtClean="0">
                <a:sym typeface="汉仪润圆-65简" panose="00020600040101010101" pitchFamily="18" charset="-122"/>
              </a:rPr>
              <a:t>。</a:t>
            </a:r>
            <a:endParaRPr lang="en-US" dirty="0">
              <a:sym typeface="汉仪润圆-65简" panose="00020600040101010101" pitchFamily="18" charset="-122"/>
            </a:endParaRPr>
          </a:p>
        </p:txBody>
      </p:sp>
      <p:sp>
        <p:nvSpPr>
          <p:cNvPr id="26" name="013"/>
          <p:cNvSpPr/>
          <p:nvPr/>
        </p:nvSpPr>
        <p:spPr>
          <a:xfrm>
            <a:off x="7123112" y="2676289"/>
            <a:ext cx="2825904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20XX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年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8" name="TextBox 7"/>
          <p:cNvSpPr txBox="1"/>
          <p:nvPr/>
        </p:nvSpPr>
        <p:spPr>
          <a:xfrm>
            <a:off x="696686" y="1312642"/>
            <a:ext cx="4294415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pPr algn="r"/>
            <a:r>
              <a:rPr lang="zh-CN" altLang="en-US" dirty="0">
                <a:sym typeface="汉仪润圆-65简" panose="00020600040101010101" pitchFamily="18" charset="-122"/>
              </a:rPr>
              <a:t>在七十多年的风雨历程中，</a:t>
            </a:r>
            <a:r>
              <a:rPr lang="en-US" altLang="zh-CN" dirty="0">
                <a:sym typeface="汉仪润圆-65简" panose="00020600040101010101" pitchFamily="18" charset="-122"/>
              </a:rPr>
              <a:t>REPORT</a:t>
            </a:r>
            <a:r>
              <a:rPr lang="zh-CN" altLang="en-US" dirty="0">
                <a:sym typeface="汉仪润圆-65简" panose="00020600040101010101" pitchFamily="18" charset="-122"/>
              </a:rPr>
              <a:t>顺应时代潮流和历史趋势，上下求索、积极求变，抓住机遇、不断转型，企业始终保持勃勃生机，建立了良好口碑和卓越商誉</a:t>
            </a:r>
            <a:r>
              <a:rPr lang="zh-CN" altLang="en-US" dirty="0" smtClean="0">
                <a:sym typeface="汉仪润圆-65简" panose="00020600040101010101" pitchFamily="18" charset="-122"/>
              </a:rPr>
              <a:t>。</a:t>
            </a:r>
            <a:endParaRPr lang="en-US" dirty="0">
              <a:sym typeface="汉仪润圆-65简" panose="00020600040101010101" pitchFamily="18" charset="-122"/>
            </a:endParaRPr>
          </a:p>
        </p:txBody>
      </p:sp>
      <p:sp>
        <p:nvSpPr>
          <p:cNvPr id="29" name="03"/>
          <p:cNvSpPr/>
          <p:nvPr/>
        </p:nvSpPr>
        <p:spPr>
          <a:xfrm>
            <a:off x="1398639" y="819358"/>
            <a:ext cx="3592461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20XX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年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696686" y="5164430"/>
            <a:ext cx="4294415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pPr algn="r"/>
            <a:r>
              <a:rPr lang="zh-CN" altLang="en-US" dirty="0">
                <a:sym typeface="汉仪润圆-65简" panose="00020600040101010101" pitchFamily="18" charset="-122"/>
              </a:rPr>
              <a:t>在七十多年的风雨历程中，</a:t>
            </a:r>
            <a:r>
              <a:rPr lang="en-US" altLang="zh-CN" dirty="0">
                <a:sym typeface="汉仪润圆-65简" panose="00020600040101010101" pitchFamily="18" charset="-122"/>
              </a:rPr>
              <a:t>REPORT</a:t>
            </a:r>
            <a:r>
              <a:rPr lang="zh-CN" altLang="en-US" dirty="0">
                <a:sym typeface="汉仪润圆-65简" panose="00020600040101010101" pitchFamily="18" charset="-122"/>
              </a:rPr>
              <a:t>顺应时代潮流和历史趋势，上下求索、积极求变，抓住机遇、不断转型，企业始终保持勃勃生机，建立了良好口碑和卓越商誉</a:t>
            </a:r>
            <a:r>
              <a:rPr lang="zh-CN" altLang="en-US" dirty="0" smtClean="0">
                <a:sym typeface="汉仪润圆-65简" panose="00020600040101010101" pitchFamily="18" charset="-122"/>
              </a:rPr>
              <a:t>。</a:t>
            </a:r>
            <a:endParaRPr lang="en-US" dirty="0">
              <a:sym typeface="汉仪润圆-65简" panose="00020600040101010101" pitchFamily="18" charset="-122"/>
            </a:endParaRPr>
          </a:p>
        </p:txBody>
      </p:sp>
      <p:sp>
        <p:nvSpPr>
          <p:cNvPr id="16" name="03"/>
          <p:cNvSpPr/>
          <p:nvPr/>
        </p:nvSpPr>
        <p:spPr>
          <a:xfrm>
            <a:off x="1398639" y="4671146"/>
            <a:ext cx="3592461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20XX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年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r="3794"/>
          <a:stretch>
            <a:fillRect/>
          </a:stretch>
        </p:blipFill>
        <p:spPr/>
      </p:pic>
      <p:sp>
        <p:nvSpPr>
          <p:cNvPr id="4" name="AutoShape 2"/>
          <p:cNvSpPr/>
          <p:nvPr/>
        </p:nvSpPr>
        <p:spPr bwMode="auto">
          <a:xfrm>
            <a:off x="1968635" y="2479157"/>
            <a:ext cx="2263923" cy="2450147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rgbClr val="FAF9F9"/>
          </a:solidFill>
          <a:ln>
            <a:noFill/>
          </a:ln>
        </p:spPr>
        <p:txBody>
          <a:bodyPr lIns="0" tIns="0" rIns="0" bIns="0"/>
          <a:lstStyle/>
          <a:p>
            <a:endParaRPr lang="en-US" sz="360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5" name="AutoShape 2"/>
          <p:cNvSpPr/>
          <p:nvPr/>
        </p:nvSpPr>
        <p:spPr bwMode="auto">
          <a:xfrm>
            <a:off x="6479924" y="1842958"/>
            <a:ext cx="746135" cy="80751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rgbClr val="FAF9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2" name="Text Placeholder 33"/>
          <p:cNvSpPr txBox="1"/>
          <p:nvPr/>
        </p:nvSpPr>
        <p:spPr>
          <a:xfrm>
            <a:off x="7535717" y="1820192"/>
            <a:ext cx="3599288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创造性地开展工作</a:t>
            </a:r>
            <a:endParaRPr lang="en-AU" altLang="zh-CN" sz="1865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3" name="TextBox 20"/>
          <p:cNvSpPr txBox="1"/>
          <p:nvPr/>
        </p:nvSpPr>
        <p:spPr>
          <a:xfrm>
            <a:off x="7535716" y="2222775"/>
            <a:ext cx="335013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我想我应该一个成为一个实干家，不需要那些美丽的辞藻来修饰。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34" name="Text Placeholder 33"/>
          <p:cNvSpPr txBox="1"/>
          <p:nvPr/>
        </p:nvSpPr>
        <p:spPr>
          <a:xfrm>
            <a:off x="7535717" y="2904252"/>
            <a:ext cx="3599288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激发个体的斗志</a:t>
            </a:r>
            <a:endParaRPr lang="en-AU" altLang="zh-CN" sz="1865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6" name="TextBox 20"/>
          <p:cNvSpPr txBox="1"/>
          <p:nvPr/>
        </p:nvSpPr>
        <p:spPr>
          <a:xfrm>
            <a:off x="7535716" y="3306835"/>
            <a:ext cx="335013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我想我应该一个成为一个实干家，不需要那些美丽的辞藻来修饰。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41" name="Text Placeholder 33"/>
          <p:cNvSpPr txBox="1"/>
          <p:nvPr/>
        </p:nvSpPr>
        <p:spPr>
          <a:xfrm>
            <a:off x="7535717" y="4027118"/>
            <a:ext cx="3599288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敏捷过程倡导可持续</a:t>
            </a:r>
            <a:endParaRPr lang="en-AU" altLang="zh-CN" sz="1865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3" name="TextBox 20"/>
          <p:cNvSpPr txBox="1"/>
          <p:nvPr/>
        </p:nvSpPr>
        <p:spPr>
          <a:xfrm>
            <a:off x="7535716" y="4429701"/>
            <a:ext cx="335013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我想我应该一个成为一个实干家，不需要那些美丽的辞藻来修饰。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48" name="Text Placeholder 33"/>
          <p:cNvSpPr txBox="1"/>
          <p:nvPr/>
        </p:nvSpPr>
        <p:spPr>
          <a:xfrm>
            <a:off x="7531215" y="5131316"/>
            <a:ext cx="3599288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定期地反思如何能提高成效</a:t>
            </a:r>
            <a:endParaRPr lang="en-AU" altLang="zh-CN" sz="1865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9" name="TextBox 20"/>
          <p:cNvSpPr txBox="1"/>
          <p:nvPr/>
        </p:nvSpPr>
        <p:spPr>
          <a:xfrm>
            <a:off x="7531214" y="5533900"/>
            <a:ext cx="335013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我想我应该一个成为一个实干家，不需要那些美丽的辞藻来修饰。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50" name="椭圆 46"/>
          <p:cNvSpPr/>
          <p:nvPr/>
        </p:nvSpPr>
        <p:spPr>
          <a:xfrm>
            <a:off x="6762977" y="2055297"/>
            <a:ext cx="180029" cy="382830"/>
          </a:xfrm>
          <a:custGeom>
            <a:avLst/>
            <a:gdLst>
              <a:gd name="connsiteX0" fmla="*/ 59298 w 159012"/>
              <a:gd name="connsiteY0" fmla="*/ 82550 h 338138"/>
              <a:gd name="connsiteX1" fmla="*/ 105677 w 159012"/>
              <a:gd name="connsiteY1" fmla="*/ 82550 h 338138"/>
              <a:gd name="connsiteX2" fmla="*/ 117603 w 159012"/>
              <a:gd name="connsiteY2" fmla="*/ 93090 h 338138"/>
              <a:gd name="connsiteX3" fmla="*/ 117603 w 159012"/>
              <a:gd name="connsiteY3" fmla="*/ 94407 h 338138"/>
              <a:gd name="connsiteX4" fmla="*/ 117603 w 159012"/>
              <a:gd name="connsiteY4" fmla="*/ 132614 h 338138"/>
              <a:gd name="connsiteX5" fmla="*/ 122903 w 159012"/>
              <a:gd name="connsiteY5" fmla="*/ 143153 h 338138"/>
              <a:gd name="connsiteX6" fmla="*/ 156031 w 159012"/>
              <a:gd name="connsiteY6" fmla="*/ 180042 h 338138"/>
              <a:gd name="connsiteX7" fmla="*/ 156031 w 159012"/>
              <a:gd name="connsiteY7" fmla="*/ 195852 h 338138"/>
              <a:gd name="connsiteX8" fmla="*/ 152055 w 159012"/>
              <a:gd name="connsiteY8" fmla="*/ 199804 h 338138"/>
              <a:gd name="connsiteX9" fmla="*/ 145430 w 159012"/>
              <a:gd name="connsiteY9" fmla="*/ 202439 h 338138"/>
              <a:gd name="connsiteX10" fmla="*/ 137479 w 159012"/>
              <a:gd name="connsiteY10" fmla="*/ 199804 h 338138"/>
              <a:gd name="connsiteX11" fmla="*/ 117603 w 159012"/>
              <a:gd name="connsiteY11" fmla="*/ 178725 h 338138"/>
              <a:gd name="connsiteX12" fmla="*/ 117603 w 159012"/>
              <a:gd name="connsiteY12" fmla="*/ 195852 h 338138"/>
              <a:gd name="connsiteX13" fmla="*/ 117603 w 159012"/>
              <a:gd name="connsiteY13" fmla="*/ 197169 h 338138"/>
              <a:gd name="connsiteX14" fmla="*/ 128203 w 159012"/>
              <a:gd name="connsiteY14" fmla="*/ 222201 h 338138"/>
              <a:gd name="connsiteX15" fmla="*/ 136154 w 159012"/>
              <a:gd name="connsiteY15" fmla="*/ 251185 h 338138"/>
              <a:gd name="connsiteX16" fmla="*/ 145430 w 159012"/>
              <a:gd name="connsiteY16" fmla="*/ 314424 h 338138"/>
              <a:gd name="connsiteX17" fmla="*/ 129529 w 159012"/>
              <a:gd name="connsiteY17" fmla="*/ 336821 h 338138"/>
              <a:gd name="connsiteX18" fmla="*/ 128203 w 159012"/>
              <a:gd name="connsiteY18" fmla="*/ 336821 h 338138"/>
              <a:gd name="connsiteX19" fmla="*/ 122903 w 159012"/>
              <a:gd name="connsiteY19" fmla="*/ 338138 h 338138"/>
              <a:gd name="connsiteX20" fmla="*/ 107002 w 159012"/>
              <a:gd name="connsiteY20" fmla="*/ 323646 h 338138"/>
              <a:gd name="connsiteX21" fmla="*/ 101701 w 159012"/>
              <a:gd name="connsiteY21" fmla="*/ 270947 h 338138"/>
              <a:gd name="connsiteX22" fmla="*/ 95076 w 159012"/>
              <a:gd name="connsiteY22" fmla="*/ 244598 h 338138"/>
              <a:gd name="connsiteX23" fmla="*/ 83150 w 159012"/>
              <a:gd name="connsiteY23" fmla="*/ 215614 h 338138"/>
              <a:gd name="connsiteX24" fmla="*/ 50022 w 159012"/>
              <a:gd name="connsiteY24" fmla="*/ 318376 h 338138"/>
              <a:gd name="connsiteX25" fmla="*/ 32796 w 159012"/>
              <a:gd name="connsiteY25" fmla="*/ 331551 h 338138"/>
              <a:gd name="connsiteX26" fmla="*/ 27495 w 159012"/>
              <a:gd name="connsiteY26" fmla="*/ 330233 h 338138"/>
              <a:gd name="connsiteX27" fmla="*/ 24845 w 159012"/>
              <a:gd name="connsiteY27" fmla="*/ 330233 h 338138"/>
              <a:gd name="connsiteX28" fmla="*/ 14244 w 159012"/>
              <a:gd name="connsiteY28" fmla="*/ 321011 h 338138"/>
              <a:gd name="connsiteX29" fmla="*/ 12919 w 159012"/>
              <a:gd name="connsiteY29" fmla="*/ 307836 h 338138"/>
              <a:gd name="connsiteX30" fmla="*/ 48697 w 159012"/>
              <a:gd name="connsiteY30" fmla="*/ 198487 h 338138"/>
              <a:gd name="connsiteX31" fmla="*/ 48697 w 159012"/>
              <a:gd name="connsiteY31" fmla="*/ 197169 h 338138"/>
              <a:gd name="connsiteX32" fmla="*/ 48697 w 159012"/>
              <a:gd name="connsiteY32" fmla="*/ 155011 h 338138"/>
              <a:gd name="connsiteX33" fmla="*/ 27495 w 159012"/>
              <a:gd name="connsiteY33" fmla="*/ 197169 h 338138"/>
              <a:gd name="connsiteX34" fmla="*/ 18219 w 159012"/>
              <a:gd name="connsiteY34" fmla="*/ 202439 h 338138"/>
              <a:gd name="connsiteX35" fmla="*/ 12919 w 159012"/>
              <a:gd name="connsiteY35" fmla="*/ 202439 h 338138"/>
              <a:gd name="connsiteX36" fmla="*/ 6293 w 159012"/>
              <a:gd name="connsiteY36" fmla="*/ 199804 h 338138"/>
              <a:gd name="connsiteX37" fmla="*/ 993 w 159012"/>
              <a:gd name="connsiteY37" fmla="*/ 193217 h 338138"/>
              <a:gd name="connsiteX38" fmla="*/ 993 w 159012"/>
              <a:gd name="connsiteY38" fmla="*/ 185312 h 338138"/>
              <a:gd name="connsiteX39" fmla="*/ 46047 w 159012"/>
              <a:gd name="connsiteY39" fmla="*/ 90455 h 338138"/>
              <a:gd name="connsiteX40" fmla="*/ 59298 w 159012"/>
              <a:gd name="connsiteY40" fmla="*/ 82550 h 338138"/>
              <a:gd name="connsiteX41" fmla="*/ 85393 w 159012"/>
              <a:gd name="connsiteY41" fmla="*/ 0 h 338138"/>
              <a:gd name="connsiteX42" fmla="*/ 120318 w 159012"/>
              <a:gd name="connsiteY42" fmla="*/ 36513 h 338138"/>
              <a:gd name="connsiteX43" fmla="*/ 85393 w 159012"/>
              <a:gd name="connsiteY43" fmla="*/ 73026 h 338138"/>
              <a:gd name="connsiteX44" fmla="*/ 50468 w 159012"/>
              <a:gd name="connsiteY44" fmla="*/ 36513 h 338138"/>
              <a:gd name="connsiteX45" fmla="*/ 85393 w 159012"/>
              <a:gd name="connsiteY45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59012" h="338138">
                <a:moveTo>
                  <a:pt x="59298" y="82550"/>
                </a:moveTo>
                <a:cubicBezTo>
                  <a:pt x="59298" y="82550"/>
                  <a:pt x="59298" y="82550"/>
                  <a:pt x="105677" y="82550"/>
                </a:cubicBezTo>
                <a:cubicBezTo>
                  <a:pt x="112302" y="82550"/>
                  <a:pt x="117603" y="86502"/>
                  <a:pt x="117603" y="93090"/>
                </a:cubicBezTo>
                <a:cubicBezTo>
                  <a:pt x="117603" y="93090"/>
                  <a:pt x="117603" y="93090"/>
                  <a:pt x="117603" y="94407"/>
                </a:cubicBezTo>
                <a:cubicBezTo>
                  <a:pt x="117603" y="94407"/>
                  <a:pt x="117603" y="94407"/>
                  <a:pt x="117603" y="132614"/>
                </a:cubicBezTo>
                <a:cubicBezTo>
                  <a:pt x="118928" y="135249"/>
                  <a:pt x="120253" y="140518"/>
                  <a:pt x="122903" y="143153"/>
                </a:cubicBezTo>
                <a:cubicBezTo>
                  <a:pt x="122903" y="143153"/>
                  <a:pt x="122903" y="143153"/>
                  <a:pt x="156031" y="180042"/>
                </a:cubicBezTo>
                <a:cubicBezTo>
                  <a:pt x="160006" y="183995"/>
                  <a:pt x="160006" y="190582"/>
                  <a:pt x="156031" y="195852"/>
                </a:cubicBezTo>
                <a:cubicBezTo>
                  <a:pt x="156031" y="195852"/>
                  <a:pt x="156031" y="195852"/>
                  <a:pt x="152055" y="199804"/>
                </a:cubicBezTo>
                <a:cubicBezTo>
                  <a:pt x="150730" y="201122"/>
                  <a:pt x="148080" y="202439"/>
                  <a:pt x="145430" y="202439"/>
                </a:cubicBezTo>
                <a:cubicBezTo>
                  <a:pt x="141455" y="202439"/>
                  <a:pt x="138804" y="201122"/>
                  <a:pt x="137479" y="199804"/>
                </a:cubicBezTo>
                <a:cubicBezTo>
                  <a:pt x="137479" y="199804"/>
                  <a:pt x="137479" y="199804"/>
                  <a:pt x="117603" y="178725"/>
                </a:cubicBezTo>
                <a:cubicBezTo>
                  <a:pt x="117603" y="178725"/>
                  <a:pt x="117603" y="178725"/>
                  <a:pt x="117603" y="195852"/>
                </a:cubicBezTo>
                <a:cubicBezTo>
                  <a:pt x="117603" y="195852"/>
                  <a:pt x="117603" y="195852"/>
                  <a:pt x="117603" y="197169"/>
                </a:cubicBezTo>
                <a:cubicBezTo>
                  <a:pt x="117603" y="197169"/>
                  <a:pt x="117603" y="197169"/>
                  <a:pt x="128203" y="222201"/>
                </a:cubicBezTo>
                <a:cubicBezTo>
                  <a:pt x="132179" y="230106"/>
                  <a:pt x="136154" y="243281"/>
                  <a:pt x="136154" y="251185"/>
                </a:cubicBezTo>
                <a:cubicBezTo>
                  <a:pt x="136154" y="251185"/>
                  <a:pt x="136154" y="251185"/>
                  <a:pt x="145430" y="314424"/>
                </a:cubicBezTo>
                <a:cubicBezTo>
                  <a:pt x="146755" y="324963"/>
                  <a:pt x="140129" y="334186"/>
                  <a:pt x="129529" y="336821"/>
                </a:cubicBezTo>
                <a:cubicBezTo>
                  <a:pt x="129529" y="336821"/>
                  <a:pt x="129529" y="336821"/>
                  <a:pt x="128203" y="336821"/>
                </a:cubicBezTo>
                <a:cubicBezTo>
                  <a:pt x="126878" y="338138"/>
                  <a:pt x="124228" y="338138"/>
                  <a:pt x="122903" y="338138"/>
                </a:cubicBezTo>
                <a:cubicBezTo>
                  <a:pt x="114952" y="338138"/>
                  <a:pt x="108327" y="331551"/>
                  <a:pt x="107002" y="323646"/>
                </a:cubicBezTo>
                <a:cubicBezTo>
                  <a:pt x="107002" y="323646"/>
                  <a:pt x="107002" y="323646"/>
                  <a:pt x="101701" y="270947"/>
                </a:cubicBezTo>
                <a:cubicBezTo>
                  <a:pt x="101701" y="263043"/>
                  <a:pt x="97726" y="251185"/>
                  <a:pt x="95076" y="244598"/>
                </a:cubicBezTo>
                <a:cubicBezTo>
                  <a:pt x="95076" y="244598"/>
                  <a:pt x="95076" y="244598"/>
                  <a:pt x="83150" y="215614"/>
                </a:cubicBezTo>
                <a:cubicBezTo>
                  <a:pt x="83150" y="215614"/>
                  <a:pt x="83150" y="215614"/>
                  <a:pt x="50022" y="318376"/>
                </a:cubicBezTo>
                <a:cubicBezTo>
                  <a:pt x="47372" y="326281"/>
                  <a:pt x="40746" y="331551"/>
                  <a:pt x="32796" y="331551"/>
                </a:cubicBezTo>
                <a:cubicBezTo>
                  <a:pt x="30145" y="331551"/>
                  <a:pt x="28820" y="331551"/>
                  <a:pt x="27495" y="330233"/>
                </a:cubicBezTo>
                <a:cubicBezTo>
                  <a:pt x="27495" y="330233"/>
                  <a:pt x="27495" y="330233"/>
                  <a:pt x="24845" y="330233"/>
                </a:cubicBezTo>
                <a:cubicBezTo>
                  <a:pt x="20870" y="328916"/>
                  <a:pt x="16894" y="326281"/>
                  <a:pt x="14244" y="321011"/>
                </a:cubicBezTo>
                <a:cubicBezTo>
                  <a:pt x="11594" y="317059"/>
                  <a:pt x="11594" y="313106"/>
                  <a:pt x="12919" y="307836"/>
                </a:cubicBezTo>
                <a:cubicBezTo>
                  <a:pt x="12919" y="307836"/>
                  <a:pt x="12919" y="307836"/>
                  <a:pt x="48697" y="198487"/>
                </a:cubicBezTo>
                <a:cubicBezTo>
                  <a:pt x="48697" y="197169"/>
                  <a:pt x="48697" y="197169"/>
                  <a:pt x="48697" y="197169"/>
                </a:cubicBezTo>
                <a:cubicBezTo>
                  <a:pt x="48697" y="197169"/>
                  <a:pt x="48697" y="197169"/>
                  <a:pt x="48697" y="155011"/>
                </a:cubicBezTo>
                <a:cubicBezTo>
                  <a:pt x="48697" y="155011"/>
                  <a:pt x="48697" y="155011"/>
                  <a:pt x="27495" y="197169"/>
                </a:cubicBezTo>
                <a:cubicBezTo>
                  <a:pt x="26170" y="201122"/>
                  <a:pt x="22195" y="202439"/>
                  <a:pt x="18219" y="202439"/>
                </a:cubicBezTo>
                <a:cubicBezTo>
                  <a:pt x="16894" y="202439"/>
                  <a:pt x="14244" y="202439"/>
                  <a:pt x="12919" y="202439"/>
                </a:cubicBezTo>
                <a:cubicBezTo>
                  <a:pt x="12919" y="202439"/>
                  <a:pt x="12919" y="202439"/>
                  <a:pt x="6293" y="199804"/>
                </a:cubicBezTo>
                <a:cubicBezTo>
                  <a:pt x="3643" y="198487"/>
                  <a:pt x="2318" y="195852"/>
                  <a:pt x="993" y="193217"/>
                </a:cubicBezTo>
                <a:cubicBezTo>
                  <a:pt x="-332" y="190582"/>
                  <a:pt x="-332" y="187947"/>
                  <a:pt x="993" y="185312"/>
                </a:cubicBezTo>
                <a:cubicBezTo>
                  <a:pt x="993" y="185312"/>
                  <a:pt x="993" y="185312"/>
                  <a:pt x="46047" y="90455"/>
                </a:cubicBezTo>
                <a:cubicBezTo>
                  <a:pt x="48697" y="85185"/>
                  <a:pt x="53997" y="82550"/>
                  <a:pt x="59298" y="82550"/>
                </a:cubicBezTo>
                <a:close/>
                <a:moveTo>
                  <a:pt x="85393" y="0"/>
                </a:moveTo>
                <a:cubicBezTo>
                  <a:pt x="104682" y="0"/>
                  <a:pt x="120318" y="16347"/>
                  <a:pt x="120318" y="36513"/>
                </a:cubicBezTo>
                <a:cubicBezTo>
                  <a:pt x="120318" y="56679"/>
                  <a:pt x="104682" y="73026"/>
                  <a:pt x="85393" y="73026"/>
                </a:cubicBezTo>
                <a:cubicBezTo>
                  <a:pt x="66104" y="73026"/>
                  <a:pt x="50468" y="56679"/>
                  <a:pt x="50468" y="36513"/>
                </a:cubicBezTo>
                <a:cubicBezTo>
                  <a:pt x="50468" y="16347"/>
                  <a:pt x="66104" y="0"/>
                  <a:pt x="85393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1" name="AutoShape 2"/>
          <p:cNvSpPr/>
          <p:nvPr/>
        </p:nvSpPr>
        <p:spPr bwMode="auto">
          <a:xfrm>
            <a:off x="6479924" y="2949095"/>
            <a:ext cx="746135" cy="80751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rgbClr val="FAF9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2" name="椭圆 46"/>
          <p:cNvSpPr/>
          <p:nvPr/>
        </p:nvSpPr>
        <p:spPr>
          <a:xfrm>
            <a:off x="6762977" y="3161435"/>
            <a:ext cx="180029" cy="382830"/>
          </a:xfrm>
          <a:custGeom>
            <a:avLst/>
            <a:gdLst>
              <a:gd name="connsiteX0" fmla="*/ 59298 w 159012"/>
              <a:gd name="connsiteY0" fmla="*/ 82550 h 338138"/>
              <a:gd name="connsiteX1" fmla="*/ 105677 w 159012"/>
              <a:gd name="connsiteY1" fmla="*/ 82550 h 338138"/>
              <a:gd name="connsiteX2" fmla="*/ 117603 w 159012"/>
              <a:gd name="connsiteY2" fmla="*/ 93090 h 338138"/>
              <a:gd name="connsiteX3" fmla="*/ 117603 w 159012"/>
              <a:gd name="connsiteY3" fmla="*/ 94407 h 338138"/>
              <a:gd name="connsiteX4" fmla="*/ 117603 w 159012"/>
              <a:gd name="connsiteY4" fmla="*/ 132614 h 338138"/>
              <a:gd name="connsiteX5" fmla="*/ 122903 w 159012"/>
              <a:gd name="connsiteY5" fmla="*/ 143153 h 338138"/>
              <a:gd name="connsiteX6" fmla="*/ 156031 w 159012"/>
              <a:gd name="connsiteY6" fmla="*/ 180042 h 338138"/>
              <a:gd name="connsiteX7" fmla="*/ 156031 w 159012"/>
              <a:gd name="connsiteY7" fmla="*/ 195852 h 338138"/>
              <a:gd name="connsiteX8" fmla="*/ 152055 w 159012"/>
              <a:gd name="connsiteY8" fmla="*/ 199804 h 338138"/>
              <a:gd name="connsiteX9" fmla="*/ 145430 w 159012"/>
              <a:gd name="connsiteY9" fmla="*/ 202439 h 338138"/>
              <a:gd name="connsiteX10" fmla="*/ 137479 w 159012"/>
              <a:gd name="connsiteY10" fmla="*/ 199804 h 338138"/>
              <a:gd name="connsiteX11" fmla="*/ 117603 w 159012"/>
              <a:gd name="connsiteY11" fmla="*/ 178725 h 338138"/>
              <a:gd name="connsiteX12" fmla="*/ 117603 w 159012"/>
              <a:gd name="connsiteY12" fmla="*/ 195852 h 338138"/>
              <a:gd name="connsiteX13" fmla="*/ 117603 w 159012"/>
              <a:gd name="connsiteY13" fmla="*/ 197169 h 338138"/>
              <a:gd name="connsiteX14" fmla="*/ 128203 w 159012"/>
              <a:gd name="connsiteY14" fmla="*/ 222201 h 338138"/>
              <a:gd name="connsiteX15" fmla="*/ 136154 w 159012"/>
              <a:gd name="connsiteY15" fmla="*/ 251185 h 338138"/>
              <a:gd name="connsiteX16" fmla="*/ 145430 w 159012"/>
              <a:gd name="connsiteY16" fmla="*/ 314424 h 338138"/>
              <a:gd name="connsiteX17" fmla="*/ 129529 w 159012"/>
              <a:gd name="connsiteY17" fmla="*/ 336821 h 338138"/>
              <a:gd name="connsiteX18" fmla="*/ 128203 w 159012"/>
              <a:gd name="connsiteY18" fmla="*/ 336821 h 338138"/>
              <a:gd name="connsiteX19" fmla="*/ 122903 w 159012"/>
              <a:gd name="connsiteY19" fmla="*/ 338138 h 338138"/>
              <a:gd name="connsiteX20" fmla="*/ 107002 w 159012"/>
              <a:gd name="connsiteY20" fmla="*/ 323646 h 338138"/>
              <a:gd name="connsiteX21" fmla="*/ 101701 w 159012"/>
              <a:gd name="connsiteY21" fmla="*/ 270947 h 338138"/>
              <a:gd name="connsiteX22" fmla="*/ 95076 w 159012"/>
              <a:gd name="connsiteY22" fmla="*/ 244598 h 338138"/>
              <a:gd name="connsiteX23" fmla="*/ 83150 w 159012"/>
              <a:gd name="connsiteY23" fmla="*/ 215614 h 338138"/>
              <a:gd name="connsiteX24" fmla="*/ 50022 w 159012"/>
              <a:gd name="connsiteY24" fmla="*/ 318376 h 338138"/>
              <a:gd name="connsiteX25" fmla="*/ 32796 w 159012"/>
              <a:gd name="connsiteY25" fmla="*/ 331551 h 338138"/>
              <a:gd name="connsiteX26" fmla="*/ 27495 w 159012"/>
              <a:gd name="connsiteY26" fmla="*/ 330233 h 338138"/>
              <a:gd name="connsiteX27" fmla="*/ 24845 w 159012"/>
              <a:gd name="connsiteY27" fmla="*/ 330233 h 338138"/>
              <a:gd name="connsiteX28" fmla="*/ 14244 w 159012"/>
              <a:gd name="connsiteY28" fmla="*/ 321011 h 338138"/>
              <a:gd name="connsiteX29" fmla="*/ 12919 w 159012"/>
              <a:gd name="connsiteY29" fmla="*/ 307836 h 338138"/>
              <a:gd name="connsiteX30" fmla="*/ 48697 w 159012"/>
              <a:gd name="connsiteY30" fmla="*/ 198487 h 338138"/>
              <a:gd name="connsiteX31" fmla="*/ 48697 w 159012"/>
              <a:gd name="connsiteY31" fmla="*/ 197169 h 338138"/>
              <a:gd name="connsiteX32" fmla="*/ 48697 w 159012"/>
              <a:gd name="connsiteY32" fmla="*/ 155011 h 338138"/>
              <a:gd name="connsiteX33" fmla="*/ 27495 w 159012"/>
              <a:gd name="connsiteY33" fmla="*/ 197169 h 338138"/>
              <a:gd name="connsiteX34" fmla="*/ 18219 w 159012"/>
              <a:gd name="connsiteY34" fmla="*/ 202439 h 338138"/>
              <a:gd name="connsiteX35" fmla="*/ 12919 w 159012"/>
              <a:gd name="connsiteY35" fmla="*/ 202439 h 338138"/>
              <a:gd name="connsiteX36" fmla="*/ 6293 w 159012"/>
              <a:gd name="connsiteY36" fmla="*/ 199804 h 338138"/>
              <a:gd name="connsiteX37" fmla="*/ 993 w 159012"/>
              <a:gd name="connsiteY37" fmla="*/ 193217 h 338138"/>
              <a:gd name="connsiteX38" fmla="*/ 993 w 159012"/>
              <a:gd name="connsiteY38" fmla="*/ 185312 h 338138"/>
              <a:gd name="connsiteX39" fmla="*/ 46047 w 159012"/>
              <a:gd name="connsiteY39" fmla="*/ 90455 h 338138"/>
              <a:gd name="connsiteX40" fmla="*/ 59298 w 159012"/>
              <a:gd name="connsiteY40" fmla="*/ 82550 h 338138"/>
              <a:gd name="connsiteX41" fmla="*/ 85393 w 159012"/>
              <a:gd name="connsiteY41" fmla="*/ 0 h 338138"/>
              <a:gd name="connsiteX42" fmla="*/ 120318 w 159012"/>
              <a:gd name="connsiteY42" fmla="*/ 36513 h 338138"/>
              <a:gd name="connsiteX43" fmla="*/ 85393 w 159012"/>
              <a:gd name="connsiteY43" fmla="*/ 73026 h 338138"/>
              <a:gd name="connsiteX44" fmla="*/ 50468 w 159012"/>
              <a:gd name="connsiteY44" fmla="*/ 36513 h 338138"/>
              <a:gd name="connsiteX45" fmla="*/ 85393 w 159012"/>
              <a:gd name="connsiteY45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59012" h="338138">
                <a:moveTo>
                  <a:pt x="59298" y="82550"/>
                </a:moveTo>
                <a:cubicBezTo>
                  <a:pt x="59298" y="82550"/>
                  <a:pt x="59298" y="82550"/>
                  <a:pt x="105677" y="82550"/>
                </a:cubicBezTo>
                <a:cubicBezTo>
                  <a:pt x="112302" y="82550"/>
                  <a:pt x="117603" y="86502"/>
                  <a:pt x="117603" y="93090"/>
                </a:cubicBezTo>
                <a:cubicBezTo>
                  <a:pt x="117603" y="93090"/>
                  <a:pt x="117603" y="93090"/>
                  <a:pt x="117603" y="94407"/>
                </a:cubicBezTo>
                <a:cubicBezTo>
                  <a:pt x="117603" y="94407"/>
                  <a:pt x="117603" y="94407"/>
                  <a:pt x="117603" y="132614"/>
                </a:cubicBezTo>
                <a:cubicBezTo>
                  <a:pt x="118928" y="135249"/>
                  <a:pt x="120253" y="140518"/>
                  <a:pt x="122903" y="143153"/>
                </a:cubicBezTo>
                <a:cubicBezTo>
                  <a:pt x="122903" y="143153"/>
                  <a:pt x="122903" y="143153"/>
                  <a:pt x="156031" y="180042"/>
                </a:cubicBezTo>
                <a:cubicBezTo>
                  <a:pt x="160006" y="183995"/>
                  <a:pt x="160006" y="190582"/>
                  <a:pt x="156031" y="195852"/>
                </a:cubicBezTo>
                <a:cubicBezTo>
                  <a:pt x="156031" y="195852"/>
                  <a:pt x="156031" y="195852"/>
                  <a:pt x="152055" y="199804"/>
                </a:cubicBezTo>
                <a:cubicBezTo>
                  <a:pt x="150730" y="201122"/>
                  <a:pt x="148080" y="202439"/>
                  <a:pt x="145430" y="202439"/>
                </a:cubicBezTo>
                <a:cubicBezTo>
                  <a:pt x="141455" y="202439"/>
                  <a:pt x="138804" y="201122"/>
                  <a:pt x="137479" y="199804"/>
                </a:cubicBezTo>
                <a:cubicBezTo>
                  <a:pt x="137479" y="199804"/>
                  <a:pt x="137479" y="199804"/>
                  <a:pt x="117603" y="178725"/>
                </a:cubicBezTo>
                <a:cubicBezTo>
                  <a:pt x="117603" y="178725"/>
                  <a:pt x="117603" y="178725"/>
                  <a:pt x="117603" y="195852"/>
                </a:cubicBezTo>
                <a:cubicBezTo>
                  <a:pt x="117603" y="195852"/>
                  <a:pt x="117603" y="195852"/>
                  <a:pt x="117603" y="197169"/>
                </a:cubicBezTo>
                <a:cubicBezTo>
                  <a:pt x="117603" y="197169"/>
                  <a:pt x="117603" y="197169"/>
                  <a:pt x="128203" y="222201"/>
                </a:cubicBezTo>
                <a:cubicBezTo>
                  <a:pt x="132179" y="230106"/>
                  <a:pt x="136154" y="243281"/>
                  <a:pt x="136154" y="251185"/>
                </a:cubicBezTo>
                <a:cubicBezTo>
                  <a:pt x="136154" y="251185"/>
                  <a:pt x="136154" y="251185"/>
                  <a:pt x="145430" y="314424"/>
                </a:cubicBezTo>
                <a:cubicBezTo>
                  <a:pt x="146755" y="324963"/>
                  <a:pt x="140129" y="334186"/>
                  <a:pt x="129529" y="336821"/>
                </a:cubicBezTo>
                <a:cubicBezTo>
                  <a:pt x="129529" y="336821"/>
                  <a:pt x="129529" y="336821"/>
                  <a:pt x="128203" y="336821"/>
                </a:cubicBezTo>
                <a:cubicBezTo>
                  <a:pt x="126878" y="338138"/>
                  <a:pt x="124228" y="338138"/>
                  <a:pt x="122903" y="338138"/>
                </a:cubicBezTo>
                <a:cubicBezTo>
                  <a:pt x="114952" y="338138"/>
                  <a:pt x="108327" y="331551"/>
                  <a:pt x="107002" y="323646"/>
                </a:cubicBezTo>
                <a:cubicBezTo>
                  <a:pt x="107002" y="323646"/>
                  <a:pt x="107002" y="323646"/>
                  <a:pt x="101701" y="270947"/>
                </a:cubicBezTo>
                <a:cubicBezTo>
                  <a:pt x="101701" y="263043"/>
                  <a:pt x="97726" y="251185"/>
                  <a:pt x="95076" y="244598"/>
                </a:cubicBezTo>
                <a:cubicBezTo>
                  <a:pt x="95076" y="244598"/>
                  <a:pt x="95076" y="244598"/>
                  <a:pt x="83150" y="215614"/>
                </a:cubicBezTo>
                <a:cubicBezTo>
                  <a:pt x="83150" y="215614"/>
                  <a:pt x="83150" y="215614"/>
                  <a:pt x="50022" y="318376"/>
                </a:cubicBezTo>
                <a:cubicBezTo>
                  <a:pt x="47372" y="326281"/>
                  <a:pt x="40746" y="331551"/>
                  <a:pt x="32796" y="331551"/>
                </a:cubicBezTo>
                <a:cubicBezTo>
                  <a:pt x="30145" y="331551"/>
                  <a:pt x="28820" y="331551"/>
                  <a:pt x="27495" y="330233"/>
                </a:cubicBezTo>
                <a:cubicBezTo>
                  <a:pt x="27495" y="330233"/>
                  <a:pt x="27495" y="330233"/>
                  <a:pt x="24845" y="330233"/>
                </a:cubicBezTo>
                <a:cubicBezTo>
                  <a:pt x="20870" y="328916"/>
                  <a:pt x="16894" y="326281"/>
                  <a:pt x="14244" y="321011"/>
                </a:cubicBezTo>
                <a:cubicBezTo>
                  <a:pt x="11594" y="317059"/>
                  <a:pt x="11594" y="313106"/>
                  <a:pt x="12919" y="307836"/>
                </a:cubicBezTo>
                <a:cubicBezTo>
                  <a:pt x="12919" y="307836"/>
                  <a:pt x="12919" y="307836"/>
                  <a:pt x="48697" y="198487"/>
                </a:cubicBezTo>
                <a:cubicBezTo>
                  <a:pt x="48697" y="197169"/>
                  <a:pt x="48697" y="197169"/>
                  <a:pt x="48697" y="197169"/>
                </a:cubicBezTo>
                <a:cubicBezTo>
                  <a:pt x="48697" y="197169"/>
                  <a:pt x="48697" y="197169"/>
                  <a:pt x="48697" y="155011"/>
                </a:cubicBezTo>
                <a:cubicBezTo>
                  <a:pt x="48697" y="155011"/>
                  <a:pt x="48697" y="155011"/>
                  <a:pt x="27495" y="197169"/>
                </a:cubicBezTo>
                <a:cubicBezTo>
                  <a:pt x="26170" y="201122"/>
                  <a:pt x="22195" y="202439"/>
                  <a:pt x="18219" y="202439"/>
                </a:cubicBezTo>
                <a:cubicBezTo>
                  <a:pt x="16894" y="202439"/>
                  <a:pt x="14244" y="202439"/>
                  <a:pt x="12919" y="202439"/>
                </a:cubicBezTo>
                <a:cubicBezTo>
                  <a:pt x="12919" y="202439"/>
                  <a:pt x="12919" y="202439"/>
                  <a:pt x="6293" y="199804"/>
                </a:cubicBezTo>
                <a:cubicBezTo>
                  <a:pt x="3643" y="198487"/>
                  <a:pt x="2318" y="195852"/>
                  <a:pt x="993" y="193217"/>
                </a:cubicBezTo>
                <a:cubicBezTo>
                  <a:pt x="-332" y="190582"/>
                  <a:pt x="-332" y="187947"/>
                  <a:pt x="993" y="185312"/>
                </a:cubicBezTo>
                <a:cubicBezTo>
                  <a:pt x="993" y="185312"/>
                  <a:pt x="993" y="185312"/>
                  <a:pt x="46047" y="90455"/>
                </a:cubicBezTo>
                <a:cubicBezTo>
                  <a:pt x="48697" y="85185"/>
                  <a:pt x="53997" y="82550"/>
                  <a:pt x="59298" y="82550"/>
                </a:cubicBezTo>
                <a:close/>
                <a:moveTo>
                  <a:pt x="85393" y="0"/>
                </a:moveTo>
                <a:cubicBezTo>
                  <a:pt x="104682" y="0"/>
                  <a:pt x="120318" y="16347"/>
                  <a:pt x="120318" y="36513"/>
                </a:cubicBezTo>
                <a:cubicBezTo>
                  <a:pt x="120318" y="56679"/>
                  <a:pt x="104682" y="73026"/>
                  <a:pt x="85393" y="73026"/>
                </a:cubicBezTo>
                <a:cubicBezTo>
                  <a:pt x="66104" y="73026"/>
                  <a:pt x="50468" y="56679"/>
                  <a:pt x="50468" y="36513"/>
                </a:cubicBezTo>
                <a:cubicBezTo>
                  <a:pt x="50468" y="16347"/>
                  <a:pt x="66104" y="0"/>
                  <a:pt x="85393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3" name="AutoShape 2"/>
          <p:cNvSpPr/>
          <p:nvPr/>
        </p:nvSpPr>
        <p:spPr bwMode="auto">
          <a:xfrm>
            <a:off x="6479924" y="4055232"/>
            <a:ext cx="746135" cy="80751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rgbClr val="FAF9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4" name="椭圆 46"/>
          <p:cNvSpPr/>
          <p:nvPr/>
        </p:nvSpPr>
        <p:spPr>
          <a:xfrm>
            <a:off x="6762977" y="4267572"/>
            <a:ext cx="180029" cy="382830"/>
          </a:xfrm>
          <a:custGeom>
            <a:avLst/>
            <a:gdLst>
              <a:gd name="connsiteX0" fmla="*/ 59298 w 159012"/>
              <a:gd name="connsiteY0" fmla="*/ 82550 h 338138"/>
              <a:gd name="connsiteX1" fmla="*/ 105677 w 159012"/>
              <a:gd name="connsiteY1" fmla="*/ 82550 h 338138"/>
              <a:gd name="connsiteX2" fmla="*/ 117603 w 159012"/>
              <a:gd name="connsiteY2" fmla="*/ 93090 h 338138"/>
              <a:gd name="connsiteX3" fmla="*/ 117603 w 159012"/>
              <a:gd name="connsiteY3" fmla="*/ 94407 h 338138"/>
              <a:gd name="connsiteX4" fmla="*/ 117603 w 159012"/>
              <a:gd name="connsiteY4" fmla="*/ 132614 h 338138"/>
              <a:gd name="connsiteX5" fmla="*/ 122903 w 159012"/>
              <a:gd name="connsiteY5" fmla="*/ 143153 h 338138"/>
              <a:gd name="connsiteX6" fmla="*/ 156031 w 159012"/>
              <a:gd name="connsiteY6" fmla="*/ 180042 h 338138"/>
              <a:gd name="connsiteX7" fmla="*/ 156031 w 159012"/>
              <a:gd name="connsiteY7" fmla="*/ 195852 h 338138"/>
              <a:gd name="connsiteX8" fmla="*/ 152055 w 159012"/>
              <a:gd name="connsiteY8" fmla="*/ 199804 h 338138"/>
              <a:gd name="connsiteX9" fmla="*/ 145430 w 159012"/>
              <a:gd name="connsiteY9" fmla="*/ 202439 h 338138"/>
              <a:gd name="connsiteX10" fmla="*/ 137479 w 159012"/>
              <a:gd name="connsiteY10" fmla="*/ 199804 h 338138"/>
              <a:gd name="connsiteX11" fmla="*/ 117603 w 159012"/>
              <a:gd name="connsiteY11" fmla="*/ 178725 h 338138"/>
              <a:gd name="connsiteX12" fmla="*/ 117603 w 159012"/>
              <a:gd name="connsiteY12" fmla="*/ 195852 h 338138"/>
              <a:gd name="connsiteX13" fmla="*/ 117603 w 159012"/>
              <a:gd name="connsiteY13" fmla="*/ 197169 h 338138"/>
              <a:gd name="connsiteX14" fmla="*/ 128203 w 159012"/>
              <a:gd name="connsiteY14" fmla="*/ 222201 h 338138"/>
              <a:gd name="connsiteX15" fmla="*/ 136154 w 159012"/>
              <a:gd name="connsiteY15" fmla="*/ 251185 h 338138"/>
              <a:gd name="connsiteX16" fmla="*/ 145430 w 159012"/>
              <a:gd name="connsiteY16" fmla="*/ 314424 h 338138"/>
              <a:gd name="connsiteX17" fmla="*/ 129529 w 159012"/>
              <a:gd name="connsiteY17" fmla="*/ 336821 h 338138"/>
              <a:gd name="connsiteX18" fmla="*/ 128203 w 159012"/>
              <a:gd name="connsiteY18" fmla="*/ 336821 h 338138"/>
              <a:gd name="connsiteX19" fmla="*/ 122903 w 159012"/>
              <a:gd name="connsiteY19" fmla="*/ 338138 h 338138"/>
              <a:gd name="connsiteX20" fmla="*/ 107002 w 159012"/>
              <a:gd name="connsiteY20" fmla="*/ 323646 h 338138"/>
              <a:gd name="connsiteX21" fmla="*/ 101701 w 159012"/>
              <a:gd name="connsiteY21" fmla="*/ 270947 h 338138"/>
              <a:gd name="connsiteX22" fmla="*/ 95076 w 159012"/>
              <a:gd name="connsiteY22" fmla="*/ 244598 h 338138"/>
              <a:gd name="connsiteX23" fmla="*/ 83150 w 159012"/>
              <a:gd name="connsiteY23" fmla="*/ 215614 h 338138"/>
              <a:gd name="connsiteX24" fmla="*/ 50022 w 159012"/>
              <a:gd name="connsiteY24" fmla="*/ 318376 h 338138"/>
              <a:gd name="connsiteX25" fmla="*/ 32796 w 159012"/>
              <a:gd name="connsiteY25" fmla="*/ 331551 h 338138"/>
              <a:gd name="connsiteX26" fmla="*/ 27495 w 159012"/>
              <a:gd name="connsiteY26" fmla="*/ 330233 h 338138"/>
              <a:gd name="connsiteX27" fmla="*/ 24845 w 159012"/>
              <a:gd name="connsiteY27" fmla="*/ 330233 h 338138"/>
              <a:gd name="connsiteX28" fmla="*/ 14244 w 159012"/>
              <a:gd name="connsiteY28" fmla="*/ 321011 h 338138"/>
              <a:gd name="connsiteX29" fmla="*/ 12919 w 159012"/>
              <a:gd name="connsiteY29" fmla="*/ 307836 h 338138"/>
              <a:gd name="connsiteX30" fmla="*/ 48697 w 159012"/>
              <a:gd name="connsiteY30" fmla="*/ 198487 h 338138"/>
              <a:gd name="connsiteX31" fmla="*/ 48697 w 159012"/>
              <a:gd name="connsiteY31" fmla="*/ 197169 h 338138"/>
              <a:gd name="connsiteX32" fmla="*/ 48697 w 159012"/>
              <a:gd name="connsiteY32" fmla="*/ 155011 h 338138"/>
              <a:gd name="connsiteX33" fmla="*/ 27495 w 159012"/>
              <a:gd name="connsiteY33" fmla="*/ 197169 h 338138"/>
              <a:gd name="connsiteX34" fmla="*/ 18219 w 159012"/>
              <a:gd name="connsiteY34" fmla="*/ 202439 h 338138"/>
              <a:gd name="connsiteX35" fmla="*/ 12919 w 159012"/>
              <a:gd name="connsiteY35" fmla="*/ 202439 h 338138"/>
              <a:gd name="connsiteX36" fmla="*/ 6293 w 159012"/>
              <a:gd name="connsiteY36" fmla="*/ 199804 h 338138"/>
              <a:gd name="connsiteX37" fmla="*/ 993 w 159012"/>
              <a:gd name="connsiteY37" fmla="*/ 193217 h 338138"/>
              <a:gd name="connsiteX38" fmla="*/ 993 w 159012"/>
              <a:gd name="connsiteY38" fmla="*/ 185312 h 338138"/>
              <a:gd name="connsiteX39" fmla="*/ 46047 w 159012"/>
              <a:gd name="connsiteY39" fmla="*/ 90455 h 338138"/>
              <a:gd name="connsiteX40" fmla="*/ 59298 w 159012"/>
              <a:gd name="connsiteY40" fmla="*/ 82550 h 338138"/>
              <a:gd name="connsiteX41" fmla="*/ 85393 w 159012"/>
              <a:gd name="connsiteY41" fmla="*/ 0 h 338138"/>
              <a:gd name="connsiteX42" fmla="*/ 120318 w 159012"/>
              <a:gd name="connsiteY42" fmla="*/ 36513 h 338138"/>
              <a:gd name="connsiteX43" fmla="*/ 85393 w 159012"/>
              <a:gd name="connsiteY43" fmla="*/ 73026 h 338138"/>
              <a:gd name="connsiteX44" fmla="*/ 50468 w 159012"/>
              <a:gd name="connsiteY44" fmla="*/ 36513 h 338138"/>
              <a:gd name="connsiteX45" fmla="*/ 85393 w 159012"/>
              <a:gd name="connsiteY45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59012" h="338138">
                <a:moveTo>
                  <a:pt x="59298" y="82550"/>
                </a:moveTo>
                <a:cubicBezTo>
                  <a:pt x="59298" y="82550"/>
                  <a:pt x="59298" y="82550"/>
                  <a:pt x="105677" y="82550"/>
                </a:cubicBezTo>
                <a:cubicBezTo>
                  <a:pt x="112302" y="82550"/>
                  <a:pt x="117603" y="86502"/>
                  <a:pt x="117603" y="93090"/>
                </a:cubicBezTo>
                <a:cubicBezTo>
                  <a:pt x="117603" y="93090"/>
                  <a:pt x="117603" y="93090"/>
                  <a:pt x="117603" y="94407"/>
                </a:cubicBezTo>
                <a:cubicBezTo>
                  <a:pt x="117603" y="94407"/>
                  <a:pt x="117603" y="94407"/>
                  <a:pt x="117603" y="132614"/>
                </a:cubicBezTo>
                <a:cubicBezTo>
                  <a:pt x="118928" y="135249"/>
                  <a:pt x="120253" y="140518"/>
                  <a:pt x="122903" y="143153"/>
                </a:cubicBezTo>
                <a:cubicBezTo>
                  <a:pt x="122903" y="143153"/>
                  <a:pt x="122903" y="143153"/>
                  <a:pt x="156031" y="180042"/>
                </a:cubicBezTo>
                <a:cubicBezTo>
                  <a:pt x="160006" y="183995"/>
                  <a:pt x="160006" y="190582"/>
                  <a:pt x="156031" y="195852"/>
                </a:cubicBezTo>
                <a:cubicBezTo>
                  <a:pt x="156031" y="195852"/>
                  <a:pt x="156031" y="195852"/>
                  <a:pt x="152055" y="199804"/>
                </a:cubicBezTo>
                <a:cubicBezTo>
                  <a:pt x="150730" y="201122"/>
                  <a:pt x="148080" y="202439"/>
                  <a:pt x="145430" y="202439"/>
                </a:cubicBezTo>
                <a:cubicBezTo>
                  <a:pt x="141455" y="202439"/>
                  <a:pt x="138804" y="201122"/>
                  <a:pt x="137479" y="199804"/>
                </a:cubicBezTo>
                <a:cubicBezTo>
                  <a:pt x="137479" y="199804"/>
                  <a:pt x="137479" y="199804"/>
                  <a:pt x="117603" y="178725"/>
                </a:cubicBezTo>
                <a:cubicBezTo>
                  <a:pt x="117603" y="178725"/>
                  <a:pt x="117603" y="178725"/>
                  <a:pt x="117603" y="195852"/>
                </a:cubicBezTo>
                <a:cubicBezTo>
                  <a:pt x="117603" y="195852"/>
                  <a:pt x="117603" y="195852"/>
                  <a:pt x="117603" y="197169"/>
                </a:cubicBezTo>
                <a:cubicBezTo>
                  <a:pt x="117603" y="197169"/>
                  <a:pt x="117603" y="197169"/>
                  <a:pt x="128203" y="222201"/>
                </a:cubicBezTo>
                <a:cubicBezTo>
                  <a:pt x="132179" y="230106"/>
                  <a:pt x="136154" y="243281"/>
                  <a:pt x="136154" y="251185"/>
                </a:cubicBezTo>
                <a:cubicBezTo>
                  <a:pt x="136154" y="251185"/>
                  <a:pt x="136154" y="251185"/>
                  <a:pt x="145430" y="314424"/>
                </a:cubicBezTo>
                <a:cubicBezTo>
                  <a:pt x="146755" y="324963"/>
                  <a:pt x="140129" y="334186"/>
                  <a:pt x="129529" y="336821"/>
                </a:cubicBezTo>
                <a:cubicBezTo>
                  <a:pt x="129529" y="336821"/>
                  <a:pt x="129529" y="336821"/>
                  <a:pt x="128203" y="336821"/>
                </a:cubicBezTo>
                <a:cubicBezTo>
                  <a:pt x="126878" y="338138"/>
                  <a:pt x="124228" y="338138"/>
                  <a:pt x="122903" y="338138"/>
                </a:cubicBezTo>
                <a:cubicBezTo>
                  <a:pt x="114952" y="338138"/>
                  <a:pt x="108327" y="331551"/>
                  <a:pt x="107002" y="323646"/>
                </a:cubicBezTo>
                <a:cubicBezTo>
                  <a:pt x="107002" y="323646"/>
                  <a:pt x="107002" y="323646"/>
                  <a:pt x="101701" y="270947"/>
                </a:cubicBezTo>
                <a:cubicBezTo>
                  <a:pt x="101701" y="263043"/>
                  <a:pt x="97726" y="251185"/>
                  <a:pt x="95076" y="244598"/>
                </a:cubicBezTo>
                <a:cubicBezTo>
                  <a:pt x="95076" y="244598"/>
                  <a:pt x="95076" y="244598"/>
                  <a:pt x="83150" y="215614"/>
                </a:cubicBezTo>
                <a:cubicBezTo>
                  <a:pt x="83150" y="215614"/>
                  <a:pt x="83150" y="215614"/>
                  <a:pt x="50022" y="318376"/>
                </a:cubicBezTo>
                <a:cubicBezTo>
                  <a:pt x="47372" y="326281"/>
                  <a:pt x="40746" y="331551"/>
                  <a:pt x="32796" y="331551"/>
                </a:cubicBezTo>
                <a:cubicBezTo>
                  <a:pt x="30145" y="331551"/>
                  <a:pt x="28820" y="331551"/>
                  <a:pt x="27495" y="330233"/>
                </a:cubicBezTo>
                <a:cubicBezTo>
                  <a:pt x="27495" y="330233"/>
                  <a:pt x="27495" y="330233"/>
                  <a:pt x="24845" y="330233"/>
                </a:cubicBezTo>
                <a:cubicBezTo>
                  <a:pt x="20870" y="328916"/>
                  <a:pt x="16894" y="326281"/>
                  <a:pt x="14244" y="321011"/>
                </a:cubicBezTo>
                <a:cubicBezTo>
                  <a:pt x="11594" y="317059"/>
                  <a:pt x="11594" y="313106"/>
                  <a:pt x="12919" y="307836"/>
                </a:cubicBezTo>
                <a:cubicBezTo>
                  <a:pt x="12919" y="307836"/>
                  <a:pt x="12919" y="307836"/>
                  <a:pt x="48697" y="198487"/>
                </a:cubicBezTo>
                <a:cubicBezTo>
                  <a:pt x="48697" y="197169"/>
                  <a:pt x="48697" y="197169"/>
                  <a:pt x="48697" y="197169"/>
                </a:cubicBezTo>
                <a:cubicBezTo>
                  <a:pt x="48697" y="197169"/>
                  <a:pt x="48697" y="197169"/>
                  <a:pt x="48697" y="155011"/>
                </a:cubicBezTo>
                <a:cubicBezTo>
                  <a:pt x="48697" y="155011"/>
                  <a:pt x="48697" y="155011"/>
                  <a:pt x="27495" y="197169"/>
                </a:cubicBezTo>
                <a:cubicBezTo>
                  <a:pt x="26170" y="201122"/>
                  <a:pt x="22195" y="202439"/>
                  <a:pt x="18219" y="202439"/>
                </a:cubicBezTo>
                <a:cubicBezTo>
                  <a:pt x="16894" y="202439"/>
                  <a:pt x="14244" y="202439"/>
                  <a:pt x="12919" y="202439"/>
                </a:cubicBezTo>
                <a:cubicBezTo>
                  <a:pt x="12919" y="202439"/>
                  <a:pt x="12919" y="202439"/>
                  <a:pt x="6293" y="199804"/>
                </a:cubicBezTo>
                <a:cubicBezTo>
                  <a:pt x="3643" y="198487"/>
                  <a:pt x="2318" y="195852"/>
                  <a:pt x="993" y="193217"/>
                </a:cubicBezTo>
                <a:cubicBezTo>
                  <a:pt x="-332" y="190582"/>
                  <a:pt x="-332" y="187947"/>
                  <a:pt x="993" y="185312"/>
                </a:cubicBezTo>
                <a:cubicBezTo>
                  <a:pt x="993" y="185312"/>
                  <a:pt x="993" y="185312"/>
                  <a:pt x="46047" y="90455"/>
                </a:cubicBezTo>
                <a:cubicBezTo>
                  <a:pt x="48697" y="85185"/>
                  <a:pt x="53997" y="82550"/>
                  <a:pt x="59298" y="82550"/>
                </a:cubicBezTo>
                <a:close/>
                <a:moveTo>
                  <a:pt x="85393" y="0"/>
                </a:moveTo>
                <a:cubicBezTo>
                  <a:pt x="104682" y="0"/>
                  <a:pt x="120318" y="16347"/>
                  <a:pt x="120318" y="36513"/>
                </a:cubicBezTo>
                <a:cubicBezTo>
                  <a:pt x="120318" y="56679"/>
                  <a:pt x="104682" y="73026"/>
                  <a:pt x="85393" y="73026"/>
                </a:cubicBezTo>
                <a:cubicBezTo>
                  <a:pt x="66104" y="73026"/>
                  <a:pt x="50468" y="56679"/>
                  <a:pt x="50468" y="36513"/>
                </a:cubicBezTo>
                <a:cubicBezTo>
                  <a:pt x="50468" y="16347"/>
                  <a:pt x="66104" y="0"/>
                  <a:pt x="85393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5" name="AutoShape 2"/>
          <p:cNvSpPr/>
          <p:nvPr/>
        </p:nvSpPr>
        <p:spPr bwMode="auto">
          <a:xfrm>
            <a:off x="6479924" y="5161370"/>
            <a:ext cx="746135" cy="80751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rgbClr val="FAF9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6" name="椭圆 46"/>
          <p:cNvSpPr/>
          <p:nvPr/>
        </p:nvSpPr>
        <p:spPr>
          <a:xfrm>
            <a:off x="6762977" y="5373709"/>
            <a:ext cx="180029" cy="382830"/>
          </a:xfrm>
          <a:custGeom>
            <a:avLst/>
            <a:gdLst>
              <a:gd name="connsiteX0" fmla="*/ 59298 w 159012"/>
              <a:gd name="connsiteY0" fmla="*/ 82550 h 338138"/>
              <a:gd name="connsiteX1" fmla="*/ 105677 w 159012"/>
              <a:gd name="connsiteY1" fmla="*/ 82550 h 338138"/>
              <a:gd name="connsiteX2" fmla="*/ 117603 w 159012"/>
              <a:gd name="connsiteY2" fmla="*/ 93090 h 338138"/>
              <a:gd name="connsiteX3" fmla="*/ 117603 w 159012"/>
              <a:gd name="connsiteY3" fmla="*/ 94407 h 338138"/>
              <a:gd name="connsiteX4" fmla="*/ 117603 w 159012"/>
              <a:gd name="connsiteY4" fmla="*/ 132614 h 338138"/>
              <a:gd name="connsiteX5" fmla="*/ 122903 w 159012"/>
              <a:gd name="connsiteY5" fmla="*/ 143153 h 338138"/>
              <a:gd name="connsiteX6" fmla="*/ 156031 w 159012"/>
              <a:gd name="connsiteY6" fmla="*/ 180042 h 338138"/>
              <a:gd name="connsiteX7" fmla="*/ 156031 w 159012"/>
              <a:gd name="connsiteY7" fmla="*/ 195852 h 338138"/>
              <a:gd name="connsiteX8" fmla="*/ 152055 w 159012"/>
              <a:gd name="connsiteY8" fmla="*/ 199804 h 338138"/>
              <a:gd name="connsiteX9" fmla="*/ 145430 w 159012"/>
              <a:gd name="connsiteY9" fmla="*/ 202439 h 338138"/>
              <a:gd name="connsiteX10" fmla="*/ 137479 w 159012"/>
              <a:gd name="connsiteY10" fmla="*/ 199804 h 338138"/>
              <a:gd name="connsiteX11" fmla="*/ 117603 w 159012"/>
              <a:gd name="connsiteY11" fmla="*/ 178725 h 338138"/>
              <a:gd name="connsiteX12" fmla="*/ 117603 w 159012"/>
              <a:gd name="connsiteY12" fmla="*/ 195852 h 338138"/>
              <a:gd name="connsiteX13" fmla="*/ 117603 w 159012"/>
              <a:gd name="connsiteY13" fmla="*/ 197169 h 338138"/>
              <a:gd name="connsiteX14" fmla="*/ 128203 w 159012"/>
              <a:gd name="connsiteY14" fmla="*/ 222201 h 338138"/>
              <a:gd name="connsiteX15" fmla="*/ 136154 w 159012"/>
              <a:gd name="connsiteY15" fmla="*/ 251185 h 338138"/>
              <a:gd name="connsiteX16" fmla="*/ 145430 w 159012"/>
              <a:gd name="connsiteY16" fmla="*/ 314424 h 338138"/>
              <a:gd name="connsiteX17" fmla="*/ 129529 w 159012"/>
              <a:gd name="connsiteY17" fmla="*/ 336821 h 338138"/>
              <a:gd name="connsiteX18" fmla="*/ 128203 w 159012"/>
              <a:gd name="connsiteY18" fmla="*/ 336821 h 338138"/>
              <a:gd name="connsiteX19" fmla="*/ 122903 w 159012"/>
              <a:gd name="connsiteY19" fmla="*/ 338138 h 338138"/>
              <a:gd name="connsiteX20" fmla="*/ 107002 w 159012"/>
              <a:gd name="connsiteY20" fmla="*/ 323646 h 338138"/>
              <a:gd name="connsiteX21" fmla="*/ 101701 w 159012"/>
              <a:gd name="connsiteY21" fmla="*/ 270947 h 338138"/>
              <a:gd name="connsiteX22" fmla="*/ 95076 w 159012"/>
              <a:gd name="connsiteY22" fmla="*/ 244598 h 338138"/>
              <a:gd name="connsiteX23" fmla="*/ 83150 w 159012"/>
              <a:gd name="connsiteY23" fmla="*/ 215614 h 338138"/>
              <a:gd name="connsiteX24" fmla="*/ 50022 w 159012"/>
              <a:gd name="connsiteY24" fmla="*/ 318376 h 338138"/>
              <a:gd name="connsiteX25" fmla="*/ 32796 w 159012"/>
              <a:gd name="connsiteY25" fmla="*/ 331551 h 338138"/>
              <a:gd name="connsiteX26" fmla="*/ 27495 w 159012"/>
              <a:gd name="connsiteY26" fmla="*/ 330233 h 338138"/>
              <a:gd name="connsiteX27" fmla="*/ 24845 w 159012"/>
              <a:gd name="connsiteY27" fmla="*/ 330233 h 338138"/>
              <a:gd name="connsiteX28" fmla="*/ 14244 w 159012"/>
              <a:gd name="connsiteY28" fmla="*/ 321011 h 338138"/>
              <a:gd name="connsiteX29" fmla="*/ 12919 w 159012"/>
              <a:gd name="connsiteY29" fmla="*/ 307836 h 338138"/>
              <a:gd name="connsiteX30" fmla="*/ 48697 w 159012"/>
              <a:gd name="connsiteY30" fmla="*/ 198487 h 338138"/>
              <a:gd name="connsiteX31" fmla="*/ 48697 w 159012"/>
              <a:gd name="connsiteY31" fmla="*/ 197169 h 338138"/>
              <a:gd name="connsiteX32" fmla="*/ 48697 w 159012"/>
              <a:gd name="connsiteY32" fmla="*/ 155011 h 338138"/>
              <a:gd name="connsiteX33" fmla="*/ 27495 w 159012"/>
              <a:gd name="connsiteY33" fmla="*/ 197169 h 338138"/>
              <a:gd name="connsiteX34" fmla="*/ 18219 w 159012"/>
              <a:gd name="connsiteY34" fmla="*/ 202439 h 338138"/>
              <a:gd name="connsiteX35" fmla="*/ 12919 w 159012"/>
              <a:gd name="connsiteY35" fmla="*/ 202439 h 338138"/>
              <a:gd name="connsiteX36" fmla="*/ 6293 w 159012"/>
              <a:gd name="connsiteY36" fmla="*/ 199804 h 338138"/>
              <a:gd name="connsiteX37" fmla="*/ 993 w 159012"/>
              <a:gd name="connsiteY37" fmla="*/ 193217 h 338138"/>
              <a:gd name="connsiteX38" fmla="*/ 993 w 159012"/>
              <a:gd name="connsiteY38" fmla="*/ 185312 h 338138"/>
              <a:gd name="connsiteX39" fmla="*/ 46047 w 159012"/>
              <a:gd name="connsiteY39" fmla="*/ 90455 h 338138"/>
              <a:gd name="connsiteX40" fmla="*/ 59298 w 159012"/>
              <a:gd name="connsiteY40" fmla="*/ 82550 h 338138"/>
              <a:gd name="connsiteX41" fmla="*/ 85393 w 159012"/>
              <a:gd name="connsiteY41" fmla="*/ 0 h 338138"/>
              <a:gd name="connsiteX42" fmla="*/ 120318 w 159012"/>
              <a:gd name="connsiteY42" fmla="*/ 36513 h 338138"/>
              <a:gd name="connsiteX43" fmla="*/ 85393 w 159012"/>
              <a:gd name="connsiteY43" fmla="*/ 73026 h 338138"/>
              <a:gd name="connsiteX44" fmla="*/ 50468 w 159012"/>
              <a:gd name="connsiteY44" fmla="*/ 36513 h 338138"/>
              <a:gd name="connsiteX45" fmla="*/ 85393 w 159012"/>
              <a:gd name="connsiteY45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59012" h="338138">
                <a:moveTo>
                  <a:pt x="59298" y="82550"/>
                </a:moveTo>
                <a:cubicBezTo>
                  <a:pt x="59298" y="82550"/>
                  <a:pt x="59298" y="82550"/>
                  <a:pt x="105677" y="82550"/>
                </a:cubicBezTo>
                <a:cubicBezTo>
                  <a:pt x="112302" y="82550"/>
                  <a:pt x="117603" y="86502"/>
                  <a:pt x="117603" y="93090"/>
                </a:cubicBezTo>
                <a:cubicBezTo>
                  <a:pt x="117603" y="93090"/>
                  <a:pt x="117603" y="93090"/>
                  <a:pt x="117603" y="94407"/>
                </a:cubicBezTo>
                <a:cubicBezTo>
                  <a:pt x="117603" y="94407"/>
                  <a:pt x="117603" y="94407"/>
                  <a:pt x="117603" y="132614"/>
                </a:cubicBezTo>
                <a:cubicBezTo>
                  <a:pt x="118928" y="135249"/>
                  <a:pt x="120253" y="140518"/>
                  <a:pt x="122903" y="143153"/>
                </a:cubicBezTo>
                <a:cubicBezTo>
                  <a:pt x="122903" y="143153"/>
                  <a:pt x="122903" y="143153"/>
                  <a:pt x="156031" y="180042"/>
                </a:cubicBezTo>
                <a:cubicBezTo>
                  <a:pt x="160006" y="183995"/>
                  <a:pt x="160006" y="190582"/>
                  <a:pt x="156031" y="195852"/>
                </a:cubicBezTo>
                <a:cubicBezTo>
                  <a:pt x="156031" y="195852"/>
                  <a:pt x="156031" y="195852"/>
                  <a:pt x="152055" y="199804"/>
                </a:cubicBezTo>
                <a:cubicBezTo>
                  <a:pt x="150730" y="201122"/>
                  <a:pt x="148080" y="202439"/>
                  <a:pt x="145430" y="202439"/>
                </a:cubicBezTo>
                <a:cubicBezTo>
                  <a:pt x="141455" y="202439"/>
                  <a:pt x="138804" y="201122"/>
                  <a:pt x="137479" y="199804"/>
                </a:cubicBezTo>
                <a:cubicBezTo>
                  <a:pt x="137479" y="199804"/>
                  <a:pt x="137479" y="199804"/>
                  <a:pt x="117603" y="178725"/>
                </a:cubicBezTo>
                <a:cubicBezTo>
                  <a:pt x="117603" y="178725"/>
                  <a:pt x="117603" y="178725"/>
                  <a:pt x="117603" y="195852"/>
                </a:cubicBezTo>
                <a:cubicBezTo>
                  <a:pt x="117603" y="195852"/>
                  <a:pt x="117603" y="195852"/>
                  <a:pt x="117603" y="197169"/>
                </a:cubicBezTo>
                <a:cubicBezTo>
                  <a:pt x="117603" y="197169"/>
                  <a:pt x="117603" y="197169"/>
                  <a:pt x="128203" y="222201"/>
                </a:cubicBezTo>
                <a:cubicBezTo>
                  <a:pt x="132179" y="230106"/>
                  <a:pt x="136154" y="243281"/>
                  <a:pt x="136154" y="251185"/>
                </a:cubicBezTo>
                <a:cubicBezTo>
                  <a:pt x="136154" y="251185"/>
                  <a:pt x="136154" y="251185"/>
                  <a:pt x="145430" y="314424"/>
                </a:cubicBezTo>
                <a:cubicBezTo>
                  <a:pt x="146755" y="324963"/>
                  <a:pt x="140129" y="334186"/>
                  <a:pt x="129529" y="336821"/>
                </a:cubicBezTo>
                <a:cubicBezTo>
                  <a:pt x="129529" y="336821"/>
                  <a:pt x="129529" y="336821"/>
                  <a:pt x="128203" y="336821"/>
                </a:cubicBezTo>
                <a:cubicBezTo>
                  <a:pt x="126878" y="338138"/>
                  <a:pt x="124228" y="338138"/>
                  <a:pt x="122903" y="338138"/>
                </a:cubicBezTo>
                <a:cubicBezTo>
                  <a:pt x="114952" y="338138"/>
                  <a:pt x="108327" y="331551"/>
                  <a:pt x="107002" y="323646"/>
                </a:cubicBezTo>
                <a:cubicBezTo>
                  <a:pt x="107002" y="323646"/>
                  <a:pt x="107002" y="323646"/>
                  <a:pt x="101701" y="270947"/>
                </a:cubicBezTo>
                <a:cubicBezTo>
                  <a:pt x="101701" y="263043"/>
                  <a:pt x="97726" y="251185"/>
                  <a:pt x="95076" y="244598"/>
                </a:cubicBezTo>
                <a:cubicBezTo>
                  <a:pt x="95076" y="244598"/>
                  <a:pt x="95076" y="244598"/>
                  <a:pt x="83150" y="215614"/>
                </a:cubicBezTo>
                <a:cubicBezTo>
                  <a:pt x="83150" y="215614"/>
                  <a:pt x="83150" y="215614"/>
                  <a:pt x="50022" y="318376"/>
                </a:cubicBezTo>
                <a:cubicBezTo>
                  <a:pt x="47372" y="326281"/>
                  <a:pt x="40746" y="331551"/>
                  <a:pt x="32796" y="331551"/>
                </a:cubicBezTo>
                <a:cubicBezTo>
                  <a:pt x="30145" y="331551"/>
                  <a:pt x="28820" y="331551"/>
                  <a:pt x="27495" y="330233"/>
                </a:cubicBezTo>
                <a:cubicBezTo>
                  <a:pt x="27495" y="330233"/>
                  <a:pt x="27495" y="330233"/>
                  <a:pt x="24845" y="330233"/>
                </a:cubicBezTo>
                <a:cubicBezTo>
                  <a:pt x="20870" y="328916"/>
                  <a:pt x="16894" y="326281"/>
                  <a:pt x="14244" y="321011"/>
                </a:cubicBezTo>
                <a:cubicBezTo>
                  <a:pt x="11594" y="317059"/>
                  <a:pt x="11594" y="313106"/>
                  <a:pt x="12919" y="307836"/>
                </a:cubicBezTo>
                <a:cubicBezTo>
                  <a:pt x="12919" y="307836"/>
                  <a:pt x="12919" y="307836"/>
                  <a:pt x="48697" y="198487"/>
                </a:cubicBezTo>
                <a:cubicBezTo>
                  <a:pt x="48697" y="197169"/>
                  <a:pt x="48697" y="197169"/>
                  <a:pt x="48697" y="197169"/>
                </a:cubicBezTo>
                <a:cubicBezTo>
                  <a:pt x="48697" y="197169"/>
                  <a:pt x="48697" y="197169"/>
                  <a:pt x="48697" y="155011"/>
                </a:cubicBezTo>
                <a:cubicBezTo>
                  <a:pt x="48697" y="155011"/>
                  <a:pt x="48697" y="155011"/>
                  <a:pt x="27495" y="197169"/>
                </a:cubicBezTo>
                <a:cubicBezTo>
                  <a:pt x="26170" y="201122"/>
                  <a:pt x="22195" y="202439"/>
                  <a:pt x="18219" y="202439"/>
                </a:cubicBezTo>
                <a:cubicBezTo>
                  <a:pt x="16894" y="202439"/>
                  <a:pt x="14244" y="202439"/>
                  <a:pt x="12919" y="202439"/>
                </a:cubicBezTo>
                <a:cubicBezTo>
                  <a:pt x="12919" y="202439"/>
                  <a:pt x="12919" y="202439"/>
                  <a:pt x="6293" y="199804"/>
                </a:cubicBezTo>
                <a:cubicBezTo>
                  <a:pt x="3643" y="198487"/>
                  <a:pt x="2318" y="195852"/>
                  <a:pt x="993" y="193217"/>
                </a:cubicBezTo>
                <a:cubicBezTo>
                  <a:pt x="-332" y="190582"/>
                  <a:pt x="-332" y="187947"/>
                  <a:pt x="993" y="185312"/>
                </a:cubicBezTo>
                <a:cubicBezTo>
                  <a:pt x="993" y="185312"/>
                  <a:pt x="993" y="185312"/>
                  <a:pt x="46047" y="90455"/>
                </a:cubicBezTo>
                <a:cubicBezTo>
                  <a:pt x="48697" y="85185"/>
                  <a:pt x="53997" y="82550"/>
                  <a:pt x="59298" y="82550"/>
                </a:cubicBezTo>
                <a:close/>
                <a:moveTo>
                  <a:pt x="85393" y="0"/>
                </a:moveTo>
                <a:cubicBezTo>
                  <a:pt x="104682" y="0"/>
                  <a:pt x="120318" y="16347"/>
                  <a:pt x="120318" y="36513"/>
                </a:cubicBezTo>
                <a:cubicBezTo>
                  <a:pt x="120318" y="56679"/>
                  <a:pt x="104682" y="73026"/>
                  <a:pt x="85393" y="73026"/>
                </a:cubicBezTo>
                <a:cubicBezTo>
                  <a:pt x="66104" y="73026"/>
                  <a:pt x="50468" y="56679"/>
                  <a:pt x="50468" y="36513"/>
                </a:cubicBezTo>
                <a:cubicBezTo>
                  <a:pt x="50468" y="16347"/>
                  <a:pt x="66104" y="0"/>
                  <a:pt x="85393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722488" y="3136264"/>
            <a:ext cx="756217" cy="1095542"/>
            <a:chOff x="14342719" y="3977170"/>
            <a:chExt cx="371490" cy="53818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8" name="Freeform 43"/>
            <p:cNvSpPr/>
            <p:nvPr/>
          </p:nvSpPr>
          <p:spPr bwMode="auto">
            <a:xfrm>
              <a:off x="14342719" y="4239117"/>
              <a:ext cx="371490" cy="276236"/>
            </a:xfrm>
            <a:custGeom>
              <a:avLst/>
              <a:gdLst>
                <a:gd name="T0" fmla="*/ 112 w 139"/>
                <a:gd name="T1" fmla="*/ 3 h 103"/>
                <a:gd name="T2" fmla="*/ 97 w 139"/>
                <a:gd name="T3" fmla="*/ 0 h 103"/>
                <a:gd name="T4" fmla="*/ 89 w 139"/>
                <a:gd name="T5" fmla="*/ 0 h 103"/>
                <a:gd name="T6" fmla="*/ 69 w 139"/>
                <a:gd name="T7" fmla="*/ 56 h 103"/>
                <a:gd name="T8" fmla="*/ 50 w 139"/>
                <a:gd name="T9" fmla="*/ 0 h 103"/>
                <a:gd name="T10" fmla="*/ 42 w 139"/>
                <a:gd name="T11" fmla="*/ 0 h 103"/>
                <a:gd name="T12" fmla="*/ 31 w 139"/>
                <a:gd name="T13" fmla="*/ 1 h 103"/>
                <a:gd name="T14" fmla="*/ 0 w 139"/>
                <a:gd name="T15" fmla="*/ 46 h 103"/>
                <a:gd name="T16" fmla="*/ 0 w 139"/>
                <a:gd name="T17" fmla="*/ 55 h 103"/>
                <a:gd name="T18" fmla="*/ 0 w 139"/>
                <a:gd name="T19" fmla="*/ 103 h 103"/>
                <a:gd name="T20" fmla="*/ 139 w 139"/>
                <a:gd name="T21" fmla="*/ 103 h 103"/>
                <a:gd name="T22" fmla="*/ 139 w 139"/>
                <a:gd name="T23" fmla="*/ 50 h 103"/>
                <a:gd name="T24" fmla="*/ 139 w 139"/>
                <a:gd name="T25" fmla="*/ 46 h 103"/>
                <a:gd name="T26" fmla="*/ 112 w 139"/>
                <a:gd name="T27" fmla="*/ 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03">
                  <a:moveTo>
                    <a:pt x="112" y="3"/>
                  </a:moveTo>
                  <a:cubicBezTo>
                    <a:pt x="107" y="1"/>
                    <a:pt x="102" y="0"/>
                    <a:pt x="9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4" y="0"/>
                    <a:pt x="31" y="1"/>
                  </a:cubicBezTo>
                  <a:cubicBezTo>
                    <a:pt x="13" y="7"/>
                    <a:pt x="0" y="25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39" y="103"/>
                    <a:pt x="139" y="103"/>
                    <a:pt x="139" y="103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26"/>
                    <a:pt x="128" y="9"/>
                    <a:pt x="1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600">
                <a:solidFill>
                  <a:schemeClr val="bg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59" name="Freeform 44"/>
            <p:cNvSpPr/>
            <p:nvPr/>
          </p:nvSpPr>
          <p:spPr bwMode="auto">
            <a:xfrm>
              <a:off x="14423685" y="3977170"/>
              <a:ext cx="207178" cy="207178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8 h 77"/>
                <a:gd name="T4" fmla="*/ 16 w 77"/>
                <a:gd name="T5" fmla="*/ 69 h 77"/>
                <a:gd name="T6" fmla="*/ 38 w 77"/>
                <a:gd name="T7" fmla="*/ 77 h 77"/>
                <a:gd name="T8" fmla="*/ 61 w 77"/>
                <a:gd name="T9" fmla="*/ 69 h 77"/>
                <a:gd name="T10" fmla="*/ 77 w 77"/>
                <a:gd name="T11" fmla="*/ 38 h 77"/>
                <a:gd name="T12" fmla="*/ 38 w 77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6" y="62"/>
                    <a:pt x="16" y="69"/>
                  </a:cubicBezTo>
                  <a:cubicBezTo>
                    <a:pt x="22" y="74"/>
                    <a:pt x="30" y="77"/>
                    <a:pt x="38" y="77"/>
                  </a:cubicBezTo>
                  <a:cubicBezTo>
                    <a:pt x="47" y="77"/>
                    <a:pt x="54" y="74"/>
                    <a:pt x="61" y="69"/>
                  </a:cubicBezTo>
                  <a:cubicBezTo>
                    <a:pt x="70" y="62"/>
                    <a:pt x="77" y="51"/>
                    <a:pt x="77" y="38"/>
                  </a:cubicBezTo>
                  <a:cubicBezTo>
                    <a:pt x="77" y="17"/>
                    <a:pt x="5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600">
                <a:solidFill>
                  <a:schemeClr val="bg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361193" y="892722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08688" y="317922"/>
            <a:ext cx="3758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目标规划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077391" y="640517"/>
            <a:ext cx="6065788" cy="0"/>
            <a:chOff x="4615664" y="960506"/>
            <a:chExt cx="9102718" cy="0"/>
          </a:xfrm>
        </p:grpSpPr>
        <p:cxnSp>
          <p:nvCxnSpPr>
            <p:cNvPr id="27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4783283" y="3539610"/>
            <a:ext cx="2371719" cy="2371719"/>
          </a:xfrm>
          <a:prstGeom prst="ellipse">
            <a:avLst/>
          </a:prstGeom>
          <a:solidFill>
            <a:srgbClr val="A8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65000"/>
                  <a:lumOff val="3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5623" y="474964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DESIGN</a:t>
            </a:r>
            <a:endParaRPr lang="en-GB" sz="1600" b="1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54500" y="2111117"/>
            <a:ext cx="2371719" cy="2371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65000"/>
                  <a:lumOff val="3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3390" y="3360596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ANALYSIS</a:t>
            </a:r>
            <a:endParaRPr lang="en-GB" sz="1600" b="1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7137" y="3814618"/>
            <a:ext cx="378786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公司已制定了完善的规程及考勤制度，组织召开了年度工作安排布置会议，年底实行工作目标完成情况考评，将考评结果列入各部门管理人员的年终绩效。在工作目标落实过程中宿舍管理完善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…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37137" y="3414763"/>
            <a:ext cx="2334133" cy="277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Plan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37137" y="2671538"/>
            <a:ext cx="409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携手共创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·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美好未来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1" name="TextBox 33"/>
          <p:cNvSpPr txBox="1"/>
          <p:nvPr/>
        </p:nvSpPr>
        <p:spPr>
          <a:xfrm>
            <a:off x="9275227" y="2660432"/>
            <a:ext cx="851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333F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01</a:t>
            </a:r>
            <a:endParaRPr lang="en-GB" sz="4000" b="1" dirty="0">
              <a:solidFill>
                <a:srgbClr val="333F50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cxnSp>
        <p:nvCxnSpPr>
          <p:cNvPr id="32" name="Straight Connector 37"/>
          <p:cNvCxnSpPr/>
          <p:nvPr/>
        </p:nvCxnSpPr>
        <p:spPr>
          <a:xfrm>
            <a:off x="9275226" y="3314913"/>
            <a:ext cx="780878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3"/>
          <p:cNvSpPr txBox="1"/>
          <p:nvPr/>
        </p:nvSpPr>
        <p:spPr>
          <a:xfrm>
            <a:off x="7468372" y="4648673"/>
            <a:ext cx="851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333F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02</a:t>
            </a:r>
            <a:endParaRPr lang="en-GB" sz="4000" b="1">
              <a:solidFill>
                <a:srgbClr val="333F50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cxnSp>
        <p:nvCxnSpPr>
          <p:cNvPr id="34" name="Straight Connector 44"/>
          <p:cNvCxnSpPr/>
          <p:nvPr/>
        </p:nvCxnSpPr>
        <p:spPr>
          <a:xfrm>
            <a:off x="7468371" y="5303154"/>
            <a:ext cx="780878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3"/>
          <p:cNvSpPr txBox="1"/>
          <p:nvPr/>
        </p:nvSpPr>
        <p:spPr>
          <a:xfrm>
            <a:off x="10301348" y="3003074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333F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不足之处</a:t>
            </a:r>
            <a:endParaRPr lang="en-AU" altLang="zh-CN" sz="2000" dirty="0">
              <a:solidFill>
                <a:srgbClr val="333F50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8" name="TextBox 20"/>
          <p:cNvSpPr txBox="1"/>
          <p:nvPr/>
        </p:nvSpPr>
        <p:spPr>
          <a:xfrm>
            <a:off x="9211863" y="3491453"/>
            <a:ext cx="2651096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开展在线课程，收取课时费。以一对一外教课为主，目前正在小规模测试小班课的模式，已组织了</a:t>
            </a:r>
            <a:r>
              <a:rPr lang="en-US" altLang="zh-CN" dirty="0">
                <a:sym typeface="汉仪润圆-65简" panose="00020600040101010101" pitchFamily="18" charset="-122"/>
              </a:rPr>
              <a:t>10</a:t>
            </a:r>
            <a:r>
              <a:rPr lang="zh-CN" altLang="en-US" dirty="0">
                <a:sym typeface="汉仪润圆-65简" panose="00020600040101010101" pitchFamily="18" charset="-122"/>
              </a:rPr>
              <a:t>批学生进行试验</a:t>
            </a:r>
            <a:r>
              <a:rPr lang="zh-CN" altLang="en-US" dirty="0" smtClean="0">
                <a:sym typeface="汉仪润圆-65简" panose="00020600040101010101" pitchFamily="18" charset="-122"/>
              </a:rPr>
              <a:t>，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39" name="Text Placeholder 33"/>
          <p:cNvSpPr txBox="1"/>
          <p:nvPr/>
        </p:nvSpPr>
        <p:spPr>
          <a:xfrm>
            <a:off x="8494493" y="4941662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333F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不足之处</a:t>
            </a:r>
            <a:endParaRPr lang="en-AU" altLang="zh-CN" sz="2000" dirty="0">
              <a:solidFill>
                <a:srgbClr val="333F50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7405008" y="5459498"/>
            <a:ext cx="2651096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会员</a:t>
            </a:r>
            <a:r>
              <a:rPr lang="en-US" altLang="zh-CN" dirty="0">
                <a:sym typeface="汉仪润圆-65简" panose="00020600040101010101" pitchFamily="18" charset="-122"/>
              </a:rPr>
              <a:t>3</a:t>
            </a:r>
            <a:r>
              <a:rPr lang="zh-CN" altLang="en-US" dirty="0">
                <a:sym typeface="汉仪润圆-65简" panose="00020600040101010101" pitchFamily="18" charset="-122"/>
              </a:rPr>
              <a:t>节线上体验课免费以及线下建筑训练营的优先参加资格。会员费</a:t>
            </a:r>
            <a:r>
              <a:rPr lang="en-US" altLang="zh-CN" dirty="0">
                <a:sym typeface="汉仪润圆-65简" panose="00020600040101010101" pitchFamily="18" charset="-122"/>
              </a:rPr>
              <a:t>58</a:t>
            </a:r>
            <a:r>
              <a:rPr lang="zh-CN" altLang="en-US" dirty="0">
                <a:sym typeface="汉仪润圆-65简" panose="00020600040101010101" pitchFamily="18" charset="-122"/>
              </a:rPr>
              <a:t>元</a:t>
            </a:r>
            <a:r>
              <a:rPr lang="en-US" altLang="zh-CN" dirty="0">
                <a:sym typeface="汉仪润圆-65简" panose="00020600040101010101" pitchFamily="18" charset="-122"/>
              </a:rPr>
              <a:t>/</a:t>
            </a:r>
            <a:r>
              <a:rPr lang="zh-CN" altLang="en-US" dirty="0">
                <a:sym typeface="汉仪润圆-65简" panose="00020600040101010101" pitchFamily="18" charset="-122"/>
              </a:rPr>
              <a:t>位。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61193" y="892722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08688" y="317922"/>
            <a:ext cx="3758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工作不足之处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077391" y="640517"/>
            <a:ext cx="6065788" cy="0"/>
            <a:chOff x="4615664" y="960506"/>
            <a:chExt cx="9102718" cy="0"/>
          </a:xfrm>
        </p:grpSpPr>
        <p:cxnSp>
          <p:nvCxnSpPr>
            <p:cNvPr id="36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601479" y="4066468"/>
            <a:ext cx="736782" cy="564794"/>
            <a:chOff x="3691109" y="1994247"/>
            <a:chExt cx="550863" cy="422275"/>
          </a:xfrm>
          <a:solidFill>
            <a:schemeClr val="bg1"/>
          </a:solidFill>
        </p:grpSpPr>
        <p:sp>
          <p:nvSpPr>
            <p:cNvPr id="42" name="Freeform 39"/>
            <p:cNvSpPr/>
            <p:nvPr/>
          </p:nvSpPr>
          <p:spPr bwMode="auto">
            <a:xfrm>
              <a:off x="4041947" y="2135534"/>
              <a:ext cx="200025" cy="185738"/>
            </a:xfrm>
            <a:custGeom>
              <a:avLst/>
              <a:gdLst>
                <a:gd name="T0" fmla="*/ 78 w 112"/>
                <a:gd name="T1" fmla="*/ 0 h 104"/>
                <a:gd name="T2" fmla="*/ 71 w 112"/>
                <a:gd name="T3" fmla="*/ 0 h 104"/>
                <a:gd name="T4" fmla="*/ 55 w 112"/>
                <a:gd name="T5" fmla="*/ 46 h 104"/>
                <a:gd name="T6" fmla="*/ 39 w 112"/>
                <a:gd name="T7" fmla="*/ 0 h 104"/>
                <a:gd name="T8" fmla="*/ 33 w 112"/>
                <a:gd name="T9" fmla="*/ 0 h 104"/>
                <a:gd name="T10" fmla="*/ 0 w 112"/>
                <a:gd name="T11" fmla="*/ 28 h 104"/>
                <a:gd name="T12" fmla="*/ 54 w 112"/>
                <a:gd name="T13" fmla="*/ 100 h 104"/>
                <a:gd name="T14" fmla="*/ 54 w 112"/>
                <a:gd name="T15" fmla="*/ 104 h 104"/>
                <a:gd name="T16" fmla="*/ 112 w 112"/>
                <a:gd name="T17" fmla="*/ 104 h 104"/>
                <a:gd name="T18" fmla="*/ 112 w 112"/>
                <a:gd name="T19" fmla="*/ 38 h 104"/>
                <a:gd name="T20" fmla="*/ 78 w 112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04">
                  <a:moveTo>
                    <a:pt x="78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7" y="0"/>
                    <a:pt x="4" y="12"/>
                    <a:pt x="0" y="28"/>
                  </a:cubicBezTo>
                  <a:cubicBezTo>
                    <a:pt x="30" y="36"/>
                    <a:pt x="54" y="65"/>
                    <a:pt x="54" y="100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17"/>
                    <a:pt x="97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4087984" y="1994247"/>
              <a:ext cx="111125" cy="1127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3691109" y="2145059"/>
              <a:ext cx="198438" cy="185738"/>
            </a:xfrm>
            <a:custGeom>
              <a:avLst/>
              <a:gdLst>
                <a:gd name="T0" fmla="*/ 79 w 111"/>
                <a:gd name="T1" fmla="*/ 0 h 104"/>
                <a:gd name="T2" fmla="*/ 73 w 111"/>
                <a:gd name="T3" fmla="*/ 0 h 104"/>
                <a:gd name="T4" fmla="*/ 57 w 111"/>
                <a:gd name="T5" fmla="*/ 46 h 104"/>
                <a:gd name="T6" fmla="*/ 41 w 111"/>
                <a:gd name="T7" fmla="*/ 0 h 104"/>
                <a:gd name="T8" fmla="*/ 34 w 111"/>
                <a:gd name="T9" fmla="*/ 0 h 104"/>
                <a:gd name="T10" fmla="*/ 0 w 111"/>
                <a:gd name="T11" fmla="*/ 38 h 104"/>
                <a:gd name="T12" fmla="*/ 0 w 111"/>
                <a:gd name="T13" fmla="*/ 104 h 104"/>
                <a:gd name="T14" fmla="*/ 55 w 111"/>
                <a:gd name="T15" fmla="*/ 104 h 104"/>
                <a:gd name="T16" fmla="*/ 55 w 111"/>
                <a:gd name="T17" fmla="*/ 95 h 104"/>
                <a:gd name="T18" fmla="*/ 111 w 111"/>
                <a:gd name="T19" fmla="*/ 23 h 104"/>
                <a:gd name="T20" fmla="*/ 79 w 111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4">
                  <a:moveTo>
                    <a:pt x="79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7"/>
                    <a:pt x="0" y="3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59"/>
                    <a:pt x="79" y="30"/>
                    <a:pt x="111" y="23"/>
                  </a:cubicBezTo>
                  <a:cubicBezTo>
                    <a:pt x="106" y="9"/>
                    <a:pt x="93" y="0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56" name="Oval 42"/>
            <p:cNvSpPr>
              <a:spLocks noChangeArrowheads="1"/>
            </p:cNvSpPr>
            <p:nvPr/>
          </p:nvSpPr>
          <p:spPr bwMode="auto">
            <a:xfrm>
              <a:off x="3733972" y="2002184"/>
              <a:ext cx="112713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57" name="Freeform 43"/>
            <p:cNvSpPr/>
            <p:nvPr/>
          </p:nvSpPr>
          <p:spPr bwMode="auto">
            <a:xfrm>
              <a:off x="3840334" y="2232372"/>
              <a:ext cx="247650" cy="184150"/>
            </a:xfrm>
            <a:custGeom>
              <a:avLst/>
              <a:gdLst>
                <a:gd name="T0" fmla="*/ 112 w 139"/>
                <a:gd name="T1" fmla="*/ 3 h 103"/>
                <a:gd name="T2" fmla="*/ 97 w 139"/>
                <a:gd name="T3" fmla="*/ 0 h 103"/>
                <a:gd name="T4" fmla="*/ 89 w 139"/>
                <a:gd name="T5" fmla="*/ 0 h 103"/>
                <a:gd name="T6" fmla="*/ 69 w 139"/>
                <a:gd name="T7" fmla="*/ 56 h 103"/>
                <a:gd name="T8" fmla="*/ 50 w 139"/>
                <a:gd name="T9" fmla="*/ 0 h 103"/>
                <a:gd name="T10" fmla="*/ 42 w 139"/>
                <a:gd name="T11" fmla="*/ 0 h 103"/>
                <a:gd name="T12" fmla="*/ 31 w 139"/>
                <a:gd name="T13" fmla="*/ 1 h 103"/>
                <a:gd name="T14" fmla="*/ 0 w 139"/>
                <a:gd name="T15" fmla="*/ 46 h 103"/>
                <a:gd name="T16" fmla="*/ 0 w 139"/>
                <a:gd name="T17" fmla="*/ 55 h 103"/>
                <a:gd name="T18" fmla="*/ 0 w 139"/>
                <a:gd name="T19" fmla="*/ 103 h 103"/>
                <a:gd name="T20" fmla="*/ 139 w 139"/>
                <a:gd name="T21" fmla="*/ 103 h 103"/>
                <a:gd name="T22" fmla="*/ 139 w 139"/>
                <a:gd name="T23" fmla="*/ 50 h 103"/>
                <a:gd name="T24" fmla="*/ 139 w 139"/>
                <a:gd name="T25" fmla="*/ 46 h 103"/>
                <a:gd name="T26" fmla="*/ 112 w 139"/>
                <a:gd name="T27" fmla="*/ 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03">
                  <a:moveTo>
                    <a:pt x="112" y="3"/>
                  </a:moveTo>
                  <a:cubicBezTo>
                    <a:pt x="107" y="1"/>
                    <a:pt x="102" y="0"/>
                    <a:pt x="9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4" y="0"/>
                    <a:pt x="31" y="1"/>
                  </a:cubicBezTo>
                  <a:cubicBezTo>
                    <a:pt x="13" y="7"/>
                    <a:pt x="0" y="25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39" y="103"/>
                    <a:pt x="139" y="103"/>
                    <a:pt x="139" y="103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26"/>
                    <a:pt x="128" y="9"/>
                    <a:pt x="1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61" name="Freeform 44"/>
            <p:cNvSpPr/>
            <p:nvPr/>
          </p:nvSpPr>
          <p:spPr bwMode="auto">
            <a:xfrm>
              <a:off x="3894309" y="2057747"/>
              <a:ext cx="138113" cy="138113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8 h 77"/>
                <a:gd name="T4" fmla="*/ 16 w 77"/>
                <a:gd name="T5" fmla="*/ 69 h 77"/>
                <a:gd name="T6" fmla="*/ 38 w 77"/>
                <a:gd name="T7" fmla="*/ 77 h 77"/>
                <a:gd name="T8" fmla="*/ 61 w 77"/>
                <a:gd name="T9" fmla="*/ 69 h 77"/>
                <a:gd name="T10" fmla="*/ 77 w 77"/>
                <a:gd name="T11" fmla="*/ 38 h 77"/>
                <a:gd name="T12" fmla="*/ 38 w 77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6" y="62"/>
                    <a:pt x="16" y="69"/>
                  </a:cubicBezTo>
                  <a:cubicBezTo>
                    <a:pt x="22" y="74"/>
                    <a:pt x="30" y="77"/>
                    <a:pt x="38" y="77"/>
                  </a:cubicBezTo>
                  <a:cubicBezTo>
                    <a:pt x="47" y="77"/>
                    <a:pt x="54" y="74"/>
                    <a:pt x="61" y="69"/>
                  </a:cubicBezTo>
                  <a:cubicBezTo>
                    <a:pt x="70" y="62"/>
                    <a:pt x="77" y="51"/>
                    <a:pt x="77" y="38"/>
                  </a:cubicBezTo>
                  <a:cubicBezTo>
                    <a:pt x="77" y="17"/>
                    <a:pt x="5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grpSp>
        <p:nvGrpSpPr>
          <p:cNvPr id="62" name="组合 25"/>
          <p:cNvGrpSpPr/>
          <p:nvPr/>
        </p:nvGrpSpPr>
        <p:grpSpPr>
          <a:xfrm>
            <a:off x="7439541" y="2504647"/>
            <a:ext cx="601636" cy="690112"/>
            <a:chOff x="3747270" y="4406884"/>
            <a:chExt cx="508855" cy="583688"/>
          </a:xfrm>
          <a:solidFill>
            <a:schemeClr val="bg1"/>
          </a:solidFill>
        </p:grpSpPr>
        <p:sp>
          <p:nvSpPr>
            <p:cNvPr id="63" name="Oval 302"/>
            <p:cNvSpPr>
              <a:spLocks noChangeArrowheads="1"/>
            </p:cNvSpPr>
            <p:nvPr/>
          </p:nvSpPr>
          <p:spPr bwMode="auto">
            <a:xfrm>
              <a:off x="3868663" y="4406884"/>
              <a:ext cx="89798" cy="11307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64" name="Freeform 303"/>
            <p:cNvSpPr>
              <a:spLocks noEditPoints="1"/>
            </p:cNvSpPr>
            <p:nvPr/>
          </p:nvSpPr>
          <p:spPr bwMode="auto">
            <a:xfrm>
              <a:off x="3747270" y="4529941"/>
              <a:ext cx="325933" cy="460631"/>
            </a:xfrm>
            <a:custGeom>
              <a:avLst/>
              <a:gdLst>
                <a:gd name="T0" fmla="*/ 156 w 156"/>
                <a:gd name="T1" fmla="*/ 34 h 221"/>
                <a:gd name="T2" fmla="*/ 155 w 156"/>
                <a:gd name="T3" fmla="*/ 33 h 221"/>
                <a:gd name="T4" fmla="*/ 148 w 156"/>
                <a:gd name="T5" fmla="*/ 27 h 221"/>
                <a:gd name="T6" fmla="*/ 116 w 156"/>
                <a:gd name="T7" fmla="*/ 4 h 221"/>
                <a:gd name="T8" fmla="*/ 109 w 156"/>
                <a:gd name="T9" fmla="*/ 1 h 221"/>
                <a:gd name="T10" fmla="*/ 98 w 156"/>
                <a:gd name="T11" fmla="*/ 1 h 221"/>
                <a:gd name="T12" fmla="*/ 96 w 156"/>
                <a:gd name="T13" fmla="*/ 14 h 221"/>
                <a:gd name="T14" fmla="*/ 87 w 156"/>
                <a:gd name="T15" fmla="*/ 55 h 221"/>
                <a:gd name="T16" fmla="*/ 87 w 156"/>
                <a:gd name="T17" fmla="*/ 9 h 221"/>
                <a:gd name="T18" fmla="*/ 75 w 156"/>
                <a:gd name="T19" fmla="*/ 0 h 221"/>
                <a:gd name="T20" fmla="*/ 74 w 156"/>
                <a:gd name="T21" fmla="*/ 11 h 221"/>
                <a:gd name="T22" fmla="*/ 58 w 156"/>
                <a:gd name="T23" fmla="*/ 23 h 221"/>
                <a:gd name="T24" fmla="*/ 52 w 156"/>
                <a:gd name="T25" fmla="*/ 9 h 221"/>
                <a:gd name="T26" fmla="*/ 61 w 156"/>
                <a:gd name="T27" fmla="*/ 0 h 221"/>
                <a:gd name="T28" fmla="*/ 49 w 156"/>
                <a:gd name="T29" fmla="*/ 2 h 221"/>
                <a:gd name="T30" fmla="*/ 3 w 156"/>
                <a:gd name="T31" fmla="*/ 46 h 221"/>
                <a:gd name="T32" fmla="*/ 3 w 156"/>
                <a:gd name="T33" fmla="*/ 46 h 221"/>
                <a:gd name="T34" fmla="*/ 1 w 156"/>
                <a:gd name="T35" fmla="*/ 62 h 221"/>
                <a:gd name="T36" fmla="*/ 2 w 156"/>
                <a:gd name="T37" fmla="*/ 62 h 221"/>
                <a:gd name="T38" fmla="*/ 3 w 156"/>
                <a:gd name="T39" fmla="*/ 64 h 221"/>
                <a:gd name="T40" fmla="*/ 7 w 156"/>
                <a:gd name="T41" fmla="*/ 73 h 221"/>
                <a:gd name="T42" fmla="*/ 26 w 156"/>
                <a:gd name="T43" fmla="*/ 109 h 221"/>
                <a:gd name="T44" fmla="*/ 42 w 156"/>
                <a:gd name="T45" fmla="*/ 116 h 221"/>
                <a:gd name="T46" fmla="*/ 45 w 156"/>
                <a:gd name="T47" fmla="*/ 117 h 221"/>
                <a:gd name="T48" fmla="*/ 78 w 156"/>
                <a:gd name="T49" fmla="*/ 221 h 221"/>
                <a:gd name="T50" fmla="*/ 72 w 156"/>
                <a:gd name="T51" fmla="*/ 142 h 221"/>
                <a:gd name="T52" fmla="*/ 115 w 156"/>
                <a:gd name="T53" fmla="*/ 43 h 221"/>
                <a:gd name="T54" fmla="*/ 121 w 156"/>
                <a:gd name="T55" fmla="*/ 40 h 221"/>
                <a:gd name="T56" fmla="*/ 97 w 156"/>
                <a:gd name="T57" fmla="*/ 58 h 221"/>
                <a:gd name="T58" fmla="*/ 115 w 156"/>
                <a:gd name="T59" fmla="*/ 43 h 221"/>
                <a:gd name="T60" fmla="*/ 39 w 156"/>
                <a:gd name="T61" fmla="*/ 72 h 221"/>
                <a:gd name="T62" fmla="*/ 30 w 156"/>
                <a:gd name="T63" fmla="*/ 56 h 221"/>
                <a:gd name="T64" fmla="*/ 43 w 156"/>
                <a:gd name="T65" fmla="*/ 7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" h="221">
                  <a:moveTo>
                    <a:pt x="155" y="54"/>
                  </a:moveTo>
                  <a:cubicBezTo>
                    <a:pt x="155" y="45"/>
                    <a:pt x="156" y="31"/>
                    <a:pt x="156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4" y="2"/>
                    <a:pt x="111" y="2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5" y="1"/>
                    <a:pt x="101" y="1"/>
                    <a:pt x="98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1"/>
                    <a:pt x="54" y="1"/>
                    <a:pt x="50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6" y="2"/>
                    <a:pt x="43" y="3"/>
                    <a:pt x="40" y="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77"/>
                    <a:pt x="2" y="55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31" y="107"/>
                    <a:pt x="37" y="104"/>
                    <a:pt x="42" y="101"/>
                  </a:cubicBezTo>
                  <a:cubicBezTo>
                    <a:pt x="42" y="106"/>
                    <a:pt x="42" y="111"/>
                    <a:pt x="42" y="116"/>
                  </a:cubicBezTo>
                  <a:cubicBezTo>
                    <a:pt x="42" y="116"/>
                    <a:pt x="42" y="117"/>
                    <a:pt x="42" y="117"/>
                  </a:cubicBezTo>
                  <a:cubicBezTo>
                    <a:pt x="43" y="117"/>
                    <a:pt x="44" y="117"/>
                    <a:pt x="45" y="117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08"/>
                    <a:pt x="78" y="191"/>
                    <a:pt x="78" y="174"/>
                  </a:cubicBezTo>
                  <a:cubicBezTo>
                    <a:pt x="74" y="164"/>
                    <a:pt x="72" y="153"/>
                    <a:pt x="72" y="142"/>
                  </a:cubicBezTo>
                  <a:cubicBezTo>
                    <a:pt x="72" y="95"/>
                    <a:pt x="109" y="57"/>
                    <a:pt x="155" y="54"/>
                  </a:cubicBezTo>
                  <a:close/>
                  <a:moveTo>
                    <a:pt x="115" y="43"/>
                  </a:moveTo>
                  <a:cubicBezTo>
                    <a:pt x="115" y="40"/>
                    <a:pt x="115" y="38"/>
                    <a:pt x="115" y="35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24" y="43"/>
                    <a:pt x="124" y="43"/>
                    <a:pt x="124" y="43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5" y="54"/>
                    <a:pt x="95" y="54"/>
                    <a:pt x="95" y="54"/>
                  </a:cubicBezTo>
                  <a:lnTo>
                    <a:pt x="115" y="43"/>
                  </a:lnTo>
                  <a:close/>
                  <a:moveTo>
                    <a:pt x="43" y="78"/>
                  </a:moveTo>
                  <a:cubicBezTo>
                    <a:pt x="39" y="72"/>
                    <a:pt x="39" y="72"/>
                    <a:pt x="39" y="72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53"/>
                    <a:pt x="43" y="65"/>
                    <a:pt x="43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65" name="Freeform 304"/>
            <p:cNvSpPr/>
            <p:nvPr/>
          </p:nvSpPr>
          <p:spPr bwMode="auto">
            <a:xfrm>
              <a:off x="3920214" y="4912413"/>
              <a:ext cx="64855" cy="78158"/>
            </a:xfrm>
            <a:custGeom>
              <a:avLst/>
              <a:gdLst>
                <a:gd name="T0" fmla="*/ 0 w 31"/>
                <a:gd name="T1" fmla="*/ 0 h 37"/>
                <a:gd name="T2" fmla="*/ 1 w 31"/>
                <a:gd name="T3" fmla="*/ 37 h 37"/>
                <a:gd name="T4" fmla="*/ 31 w 31"/>
                <a:gd name="T5" fmla="*/ 37 h 37"/>
                <a:gd name="T6" fmla="*/ 31 w 31"/>
                <a:gd name="T7" fmla="*/ 33 h 37"/>
                <a:gd name="T8" fmla="*/ 0 w 31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7">
                  <a:moveTo>
                    <a:pt x="0" y="0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6"/>
                    <a:pt x="31" y="35"/>
                    <a:pt x="31" y="33"/>
                  </a:cubicBezTo>
                  <a:cubicBezTo>
                    <a:pt x="18" y="25"/>
                    <a:pt x="7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66" name="Freeform 305"/>
            <p:cNvSpPr/>
            <p:nvPr/>
          </p:nvSpPr>
          <p:spPr bwMode="auto">
            <a:xfrm>
              <a:off x="4066552" y="4652997"/>
              <a:ext cx="56539" cy="44899"/>
            </a:xfrm>
            <a:custGeom>
              <a:avLst/>
              <a:gdLst>
                <a:gd name="T0" fmla="*/ 29 w 34"/>
                <a:gd name="T1" fmla="*/ 0 h 27"/>
                <a:gd name="T2" fmla="*/ 24 w 34"/>
                <a:gd name="T3" fmla="*/ 0 h 27"/>
                <a:gd name="T4" fmla="*/ 10 w 34"/>
                <a:gd name="T5" fmla="*/ 0 h 27"/>
                <a:gd name="T6" fmla="*/ 4 w 34"/>
                <a:gd name="T7" fmla="*/ 0 h 27"/>
                <a:gd name="T8" fmla="*/ 0 w 34"/>
                <a:gd name="T9" fmla="*/ 27 h 27"/>
                <a:gd name="T10" fmla="*/ 10 w 34"/>
                <a:gd name="T11" fmla="*/ 27 h 27"/>
                <a:gd name="T12" fmla="*/ 24 w 34"/>
                <a:gd name="T13" fmla="*/ 27 h 27"/>
                <a:gd name="T14" fmla="*/ 34 w 34"/>
                <a:gd name="T15" fmla="*/ 27 h 27"/>
                <a:gd name="T16" fmla="*/ 29 w 3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7">
                  <a:moveTo>
                    <a:pt x="29" y="0"/>
                  </a:moveTo>
                  <a:lnTo>
                    <a:pt x="24" y="0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27"/>
                  </a:lnTo>
                  <a:lnTo>
                    <a:pt x="10" y="27"/>
                  </a:lnTo>
                  <a:lnTo>
                    <a:pt x="24" y="27"/>
                  </a:lnTo>
                  <a:lnTo>
                    <a:pt x="34" y="27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67" name="Freeform 306"/>
            <p:cNvSpPr/>
            <p:nvPr/>
          </p:nvSpPr>
          <p:spPr bwMode="auto">
            <a:xfrm>
              <a:off x="3991720" y="4662974"/>
              <a:ext cx="64855" cy="63191"/>
            </a:xfrm>
            <a:custGeom>
              <a:avLst/>
              <a:gdLst>
                <a:gd name="T0" fmla="*/ 21 w 39"/>
                <a:gd name="T1" fmla="*/ 0 h 38"/>
                <a:gd name="T2" fmla="*/ 16 w 39"/>
                <a:gd name="T3" fmla="*/ 3 h 38"/>
                <a:gd name="T4" fmla="*/ 5 w 39"/>
                <a:gd name="T5" fmla="*/ 9 h 38"/>
                <a:gd name="T6" fmla="*/ 0 w 39"/>
                <a:gd name="T7" fmla="*/ 13 h 38"/>
                <a:gd name="T8" fmla="*/ 10 w 39"/>
                <a:gd name="T9" fmla="*/ 38 h 38"/>
                <a:gd name="T10" fmla="*/ 17 w 39"/>
                <a:gd name="T11" fmla="*/ 33 h 38"/>
                <a:gd name="T12" fmla="*/ 30 w 39"/>
                <a:gd name="T13" fmla="*/ 25 h 38"/>
                <a:gd name="T14" fmla="*/ 39 w 39"/>
                <a:gd name="T15" fmla="*/ 20 h 38"/>
                <a:gd name="T16" fmla="*/ 21 w 39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8">
                  <a:moveTo>
                    <a:pt x="21" y="0"/>
                  </a:moveTo>
                  <a:lnTo>
                    <a:pt x="16" y="3"/>
                  </a:lnTo>
                  <a:lnTo>
                    <a:pt x="5" y="9"/>
                  </a:lnTo>
                  <a:lnTo>
                    <a:pt x="0" y="13"/>
                  </a:lnTo>
                  <a:lnTo>
                    <a:pt x="10" y="38"/>
                  </a:lnTo>
                  <a:lnTo>
                    <a:pt x="17" y="33"/>
                  </a:lnTo>
                  <a:lnTo>
                    <a:pt x="30" y="25"/>
                  </a:lnTo>
                  <a:lnTo>
                    <a:pt x="39" y="2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68" name="Freeform 307"/>
            <p:cNvSpPr/>
            <p:nvPr/>
          </p:nvSpPr>
          <p:spPr bwMode="auto">
            <a:xfrm>
              <a:off x="3935180" y="4712862"/>
              <a:ext cx="63191" cy="64855"/>
            </a:xfrm>
            <a:custGeom>
              <a:avLst/>
              <a:gdLst>
                <a:gd name="T0" fmla="*/ 13 w 38"/>
                <a:gd name="T1" fmla="*/ 0 h 39"/>
                <a:gd name="T2" fmla="*/ 9 w 38"/>
                <a:gd name="T3" fmla="*/ 5 h 39"/>
                <a:gd name="T4" fmla="*/ 3 w 38"/>
                <a:gd name="T5" fmla="*/ 18 h 39"/>
                <a:gd name="T6" fmla="*/ 0 w 38"/>
                <a:gd name="T7" fmla="*/ 23 h 39"/>
                <a:gd name="T8" fmla="*/ 20 w 38"/>
                <a:gd name="T9" fmla="*/ 39 h 39"/>
                <a:gd name="T10" fmla="*/ 25 w 38"/>
                <a:gd name="T11" fmla="*/ 31 h 39"/>
                <a:gd name="T12" fmla="*/ 33 w 38"/>
                <a:gd name="T13" fmla="*/ 19 h 39"/>
                <a:gd name="T14" fmla="*/ 38 w 38"/>
                <a:gd name="T15" fmla="*/ 10 h 39"/>
                <a:gd name="T16" fmla="*/ 13 w 38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9">
                  <a:moveTo>
                    <a:pt x="13" y="0"/>
                  </a:moveTo>
                  <a:lnTo>
                    <a:pt x="9" y="5"/>
                  </a:lnTo>
                  <a:lnTo>
                    <a:pt x="3" y="18"/>
                  </a:lnTo>
                  <a:lnTo>
                    <a:pt x="0" y="23"/>
                  </a:lnTo>
                  <a:lnTo>
                    <a:pt x="20" y="39"/>
                  </a:lnTo>
                  <a:lnTo>
                    <a:pt x="25" y="31"/>
                  </a:lnTo>
                  <a:lnTo>
                    <a:pt x="33" y="19"/>
                  </a:lnTo>
                  <a:lnTo>
                    <a:pt x="38" y="10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69" name="Freeform 308"/>
            <p:cNvSpPr/>
            <p:nvPr/>
          </p:nvSpPr>
          <p:spPr bwMode="auto">
            <a:xfrm>
              <a:off x="3918551" y="4787694"/>
              <a:ext cx="43236" cy="54877"/>
            </a:xfrm>
            <a:custGeom>
              <a:avLst/>
              <a:gdLst>
                <a:gd name="T0" fmla="*/ 0 w 26"/>
                <a:gd name="T1" fmla="*/ 4 h 33"/>
                <a:gd name="T2" fmla="*/ 0 w 26"/>
                <a:gd name="T3" fmla="*/ 10 h 33"/>
                <a:gd name="T4" fmla="*/ 0 w 26"/>
                <a:gd name="T5" fmla="*/ 24 h 33"/>
                <a:gd name="T6" fmla="*/ 0 w 26"/>
                <a:gd name="T7" fmla="*/ 29 h 33"/>
                <a:gd name="T8" fmla="*/ 26 w 26"/>
                <a:gd name="T9" fmla="*/ 33 h 33"/>
                <a:gd name="T10" fmla="*/ 26 w 26"/>
                <a:gd name="T11" fmla="*/ 24 h 33"/>
                <a:gd name="T12" fmla="*/ 26 w 26"/>
                <a:gd name="T13" fmla="*/ 10 h 33"/>
                <a:gd name="T14" fmla="*/ 26 w 26"/>
                <a:gd name="T15" fmla="*/ 0 h 33"/>
                <a:gd name="T16" fmla="*/ 0 w 26"/>
                <a:gd name="T1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3">
                  <a:moveTo>
                    <a:pt x="0" y="4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26" y="33"/>
                  </a:lnTo>
                  <a:lnTo>
                    <a:pt x="26" y="24"/>
                  </a:lnTo>
                  <a:lnTo>
                    <a:pt x="26" y="10"/>
                  </a:lnTo>
                  <a:lnTo>
                    <a:pt x="2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0" name="Freeform 309"/>
            <p:cNvSpPr/>
            <p:nvPr/>
          </p:nvSpPr>
          <p:spPr bwMode="auto">
            <a:xfrm>
              <a:off x="3928529" y="4854211"/>
              <a:ext cx="61529" cy="64855"/>
            </a:xfrm>
            <a:custGeom>
              <a:avLst/>
              <a:gdLst>
                <a:gd name="T0" fmla="*/ 0 w 37"/>
                <a:gd name="T1" fmla="*/ 17 h 39"/>
                <a:gd name="T2" fmla="*/ 3 w 37"/>
                <a:gd name="T3" fmla="*/ 22 h 39"/>
                <a:gd name="T4" fmla="*/ 9 w 37"/>
                <a:gd name="T5" fmla="*/ 34 h 39"/>
                <a:gd name="T6" fmla="*/ 12 w 37"/>
                <a:gd name="T7" fmla="*/ 39 h 39"/>
                <a:gd name="T8" fmla="*/ 37 w 37"/>
                <a:gd name="T9" fmla="*/ 29 h 39"/>
                <a:gd name="T10" fmla="*/ 33 w 37"/>
                <a:gd name="T11" fmla="*/ 20 h 39"/>
                <a:gd name="T12" fmla="*/ 25 w 37"/>
                <a:gd name="T13" fmla="*/ 9 h 39"/>
                <a:gd name="T14" fmla="*/ 20 w 37"/>
                <a:gd name="T15" fmla="*/ 0 h 39"/>
                <a:gd name="T16" fmla="*/ 0 w 37"/>
                <a:gd name="T17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9">
                  <a:moveTo>
                    <a:pt x="0" y="17"/>
                  </a:moveTo>
                  <a:lnTo>
                    <a:pt x="3" y="22"/>
                  </a:lnTo>
                  <a:lnTo>
                    <a:pt x="9" y="34"/>
                  </a:lnTo>
                  <a:lnTo>
                    <a:pt x="12" y="39"/>
                  </a:lnTo>
                  <a:lnTo>
                    <a:pt x="37" y="29"/>
                  </a:lnTo>
                  <a:lnTo>
                    <a:pt x="33" y="20"/>
                  </a:lnTo>
                  <a:lnTo>
                    <a:pt x="25" y="9"/>
                  </a:lnTo>
                  <a:lnTo>
                    <a:pt x="20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1" name="Freeform 310"/>
            <p:cNvSpPr/>
            <p:nvPr/>
          </p:nvSpPr>
          <p:spPr bwMode="auto">
            <a:xfrm>
              <a:off x="3978416" y="4912413"/>
              <a:ext cx="64855" cy="63191"/>
            </a:xfrm>
            <a:custGeom>
              <a:avLst/>
              <a:gdLst>
                <a:gd name="T0" fmla="*/ 0 w 39"/>
                <a:gd name="T1" fmla="*/ 26 h 38"/>
                <a:gd name="T2" fmla="*/ 5 w 39"/>
                <a:gd name="T3" fmla="*/ 28 h 38"/>
                <a:gd name="T4" fmla="*/ 18 w 39"/>
                <a:gd name="T5" fmla="*/ 36 h 38"/>
                <a:gd name="T6" fmla="*/ 23 w 39"/>
                <a:gd name="T7" fmla="*/ 38 h 38"/>
                <a:gd name="T8" fmla="*/ 39 w 39"/>
                <a:gd name="T9" fmla="*/ 17 h 38"/>
                <a:gd name="T10" fmla="*/ 30 w 39"/>
                <a:gd name="T11" fmla="*/ 12 h 38"/>
                <a:gd name="T12" fmla="*/ 19 w 39"/>
                <a:gd name="T13" fmla="*/ 6 h 38"/>
                <a:gd name="T14" fmla="*/ 10 w 39"/>
                <a:gd name="T15" fmla="*/ 0 h 38"/>
                <a:gd name="T16" fmla="*/ 0 w 39"/>
                <a:gd name="T17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8">
                  <a:moveTo>
                    <a:pt x="0" y="26"/>
                  </a:moveTo>
                  <a:lnTo>
                    <a:pt x="5" y="28"/>
                  </a:lnTo>
                  <a:lnTo>
                    <a:pt x="18" y="36"/>
                  </a:lnTo>
                  <a:lnTo>
                    <a:pt x="23" y="38"/>
                  </a:lnTo>
                  <a:lnTo>
                    <a:pt x="39" y="17"/>
                  </a:lnTo>
                  <a:lnTo>
                    <a:pt x="30" y="12"/>
                  </a:lnTo>
                  <a:lnTo>
                    <a:pt x="19" y="6"/>
                  </a:lnTo>
                  <a:lnTo>
                    <a:pt x="1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2" name="Freeform 311"/>
            <p:cNvSpPr/>
            <p:nvPr/>
          </p:nvSpPr>
          <p:spPr bwMode="auto">
            <a:xfrm>
              <a:off x="4054911" y="4947335"/>
              <a:ext cx="53214" cy="43236"/>
            </a:xfrm>
            <a:custGeom>
              <a:avLst/>
              <a:gdLst>
                <a:gd name="T0" fmla="*/ 3 w 32"/>
                <a:gd name="T1" fmla="*/ 26 h 26"/>
                <a:gd name="T2" fmla="*/ 8 w 32"/>
                <a:gd name="T3" fmla="*/ 26 h 26"/>
                <a:gd name="T4" fmla="*/ 23 w 32"/>
                <a:gd name="T5" fmla="*/ 26 h 26"/>
                <a:gd name="T6" fmla="*/ 28 w 32"/>
                <a:gd name="T7" fmla="*/ 26 h 26"/>
                <a:gd name="T8" fmla="*/ 32 w 32"/>
                <a:gd name="T9" fmla="*/ 0 h 26"/>
                <a:gd name="T10" fmla="*/ 23 w 32"/>
                <a:gd name="T11" fmla="*/ 0 h 26"/>
                <a:gd name="T12" fmla="*/ 8 w 32"/>
                <a:gd name="T13" fmla="*/ 0 h 26"/>
                <a:gd name="T14" fmla="*/ 0 w 32"/>
                <a:gd name="T15" fmla="*/ 0 h 26"/>
                <a:gd name="T16" fmla="*/ 3 w 32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6">
                  <a:moveTo>
                    <a:pt x="3" y="26"/>
                  </a:moveTo>
                  <a:lnTo>
                    <a:pt x="8" y="26"/>
                  </a:lnTo>
                  <a:lnTo>
                    <a:pt x="23" y="26"/>
                  </a:lnTo>
                  <a:lnTo>
                    <a:pt x="28" y="26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3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3" name="Freeform 312"/>
            <p:cNvSpPr/>
            <p:nvPr/>
          </p:nvSpPr>
          <p:spPr bwMode="auto">
            <a:xfrm>
              <a:off x="4121428" y="4919065"/>
              <a:ext cx="61529" cy="63191"/>
            </a:xfrm>
            <a:custGeom>
              <a:avLst/>
              <a:gdLst>
                <a:gd name="T0" fmla="*/ 16 w 37"/>
                <a:gd name="T1" fmla="*/ 38 h 38"/>
                <a:gd name="T2" fmla="*/ 21 w 37"/>
                <a:gd name="T3" fmla="*/ 35 h 38"/>
                <a:gd name="T4" fmla="*/ 34 w 37"/>
                <a:gd name="T5" fmla="*/ 28 h 38"/>
                <a:gd name="T6" fmla="*/ 37 w 37"/>
                <a:gd name="T7" fmla="*/ 25 h 38"/>
                <a:gd name="T8" fmla="*/ 29 w 37"/>
                <a:gd name="T9" fmla="*/ 0 h 38"/>
                <a:gd name="T10" fmla="*/ 20 w 37"/>
                <a:gd name="T11" fmla="*/ 5 h 38"/>
                <a:gd name="T12" fmla="*/ 7 w 37"/>
                <a:gd name="T13" fmla="*/ 12 h 38"/>
                <a:gd name="T14" fmla="*/ 0 w 37"/>
                <a:gd name="T15" fmla="*/ 17 h 38"/>
                <a:gd name="T16" fmla="*/ 16 w 3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16" y="38"/>
                  </a:moveTo>
                  <a:lnTo>
                    <a:pt x="21" y="35"/>
                  </a:lnTo>
                  <a:lnTo>
                    <a:pt x="34" y="28"/>
                  </a:lnTo>
                  <a:lnTo>
                    <a:pt x="37" y="25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7" y="12"/>
                  </a:lnTo>
                  <a:lnTo>
                    <a:pt x="0" y="17"/>
                  </a:lnTo>
                  <a:lnTo>
                    <a:pt x="16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4" name="Freeform 313"/>
            <p:cNvSpPr/>
            <p:nvPr/>
          </p:nvSpPr>
          <p:spPr bwMode="auto">
            <a:xfrm>
              <a:off x="4179631" y="4867515"/>
              <a:ext cx="61529" cy="63191"/>
            </a:xfrm>
            <a:custGeom>
              <a:avLst/>
              <a:gdLst>
                <a:gd name="T0" fmla="*/ 25 w 37"/>
                <a:gd name="T1" fmla="*/ 38 h 38"/>
                <a:gd name="T2" fmla="*/ 27 w 37"/>
                <a:gd name="T3" fmla="*/ 33 h 38"/>
                <a:gd name="T4" fmla="*/ 34 w 37"/>
                <a:gd name="T5" fmla="*/ 21 h 38"/>
                <a:gd name="T6" fmla="*/ 37 w 37"/>
                <a:gd name="T7" fmla="*/ 16 h 38"/>
                <a:gd name="T8" fmla="*/ 16 w 37"/>
                <a:gd name="T9" fmla="*/ 0 h 38"/>
                <a:gd name="T10" fmla="*/ 11 w 37"/>
                <a:gd name="T11" fmla="*/ 7 h 38"/>
                <a:gd name="T12" fmla="*/ 5 w 37"/>
                <a:gd name="T13" fmla="*/ 20 h 38"/>
                <a:gd name="T14" fmla="*/ 0 w 37"/>
                <a:gd name="T15" fmla="*/ 27 h 38"/>
                <a:gd name="T16" fmla="*/ 25 w 3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25" y="38"/>
                  </a:moveTo>
                  <a:lnTo>
                    <a:pt x="27" y="33"/>
                  </a:lnTo>
                  <a:lnTo>
                    <a:pt x="34" y="21"/>
                  </a:lnTo>
                  <a:lnTo>
                    <a:pt x="37" y="16"/>
                  </a:lnTo>
                  <a:lnTo>
                    <a:pt x="16" y="0"/>
                  </a:lnTo>
                  <a:lnTo>
                    <a:pt x="11" y="7"/>
                  </a:lnTo>
                  <a:lnTo>
                    <a:pt x="5" y="20"/>
                  </a:lnTo>
                  <a:lnTo>
                    <a:pt x="0" y="27"/>
                  </a:ln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5" name="Freeform 314"/>
            <p:cNvSpPr/>
            <p:nvPr/>
          </p:nvSpPr>
          <p:spPr bwMode="auto">
            <a:xfrm>
              <a:off x="4212889" y="4800998"/>
              <a:ext cx="43236" cy="56539"/>
            </a:xfrm>
            <a:custGeom>
              <a:avLst/>
              <a:gdLst>
                <a:gd name="T0" fmla="*/ 26 w 26"/>
                <a:gd name="T1" fmla="*/ 30 h 34"/>
                <a:gd name="T2" fmla="*/ 26 w 26"/>
                <a:gd name="T3" fmla="*/ 24 h 34"/>
                <a:gd name="T4" fmla="*/ 26 w 26"/>
                <a:gd name="T5" fmla="*/ 10 h 34"/>
                <a:gd name="T6" fmla="*/ 26 w 26"/>
                <a:gd name="T7" fmla="*/ 5 h 34"/>
                <a:gd name="T8" fmla="*/ 0 w 26"/>
                <a:gd name="T9" fmla="*/ 0 h 34"/>
                <a:gd name="T10" fmla="*/ 0 w 26"/>
                <a:gd name="T11" fmla="*/ 10 h 34"/>
                <a:gd name="T12" fmla="*/ 0 w 26"/>
                <a:gd name="T13" fmla="*/ 24 h 34"/>
                <a:gd name="T14" fmla="*/ 0 w 26"/>
                <a:gd name="T15" fmla="*/ 34 h 34"/>
                <a:gd name="T16" fmla="*/ 26 w 26"/>
                <a:gd name="T17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4">
                  <a:moveTo>
                    <a:pt x="26" y="30"/>
                  </a:moveTo>
                  <a:lnTo>
                    <a:pt x="26" y="24"/>
                  </a:lnTo>
                  <a:lnTo>
                    <a:pt x="26" y="10"/>
                  </a:lnTo>
                  <a:lnTo>
                    <a:pt x="26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26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6" name="Freeform 315"/>
            <p:cNvSpPr/>
            <p:nvPr/>
          </p:nvSpPr>
          <p:spPr bwMode="auto">
            <a:xfrm>
              <a:off x="4186282" y="4726166"/>
              <a:ext cx="61529" cy="64855"/>
            </a:xfrm>
            <a:custGeom>
              <a:avLst/>
              <a:gdLst>
                <a:gd name="T0" fmla="*/ 37 w 37"/>
                <a:gd name="T1" fmla="*/ 21 h 39"/>
                <a:gd name="T2" fmla="*/ 35 w 37"/>
                <a:gd name="T3" fmla="*/ 16 h 39"/>
                <a:gd name="T4" fmla="*/ 27 w 37"/>
                <a:gd name="T5" fmla="*/ 5 h 39"/>
                <a:gd name="T6" fmla="*/ 25 w 37"/>
                <a:gd name="T7" fmla="*/ 0 h 39"/>
                <a:gd name="T8" fmla="*/ 0 w 37"/>
                <a:gd name="T9" fmla="*/ 10 h 39"/>
                <a:gd name="T10" fmla="*/ 5 w 37"/>
                <a:gd name="T11" fmla="*/ 17 h 39"/>
                <a:gd name="T12" fmla="*/ 11 w 37"/>
                <a:gd name="T13" fmla="*/ 30 h 39"/>
                <a:gd name="T14" fmla="*/ 16 w 37"/>
                <a:gd name="T15" fmla="*/ 39 h 39"/>
                <a:gd name="T16" fmla="*/ 37 w 37"/>
                <a:gd name="T17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9">
                  <a:moveTo>
                    <a:pt x="37" y="21"/>
                  </a:moveTo>
                  <a:lnTo>
                    <a:pt x="35" y="16"/>
                  </a:lnTo>
                  <a:lnTo>
                    <a:pt x="27" y="5"/>
                  </a:lnTo>
                  <a:lnTo>
                    <a:pt x="25" y="0"/>
                  </a:lnTo>
                  <a:lnTo>
                    <a:pt x="0" y="10"/>
                  </a:lnTo>
                  <a:lnTo>
                    <a:pt x="5" y="17"/>
                  </a:lnTo>
                  <a:lnTo>
                    <a:pt x="11" y="30"/>
                  </a:lnTo>
                  <a:lnTo>
                    <a:pt x="16" y="39"/>
                  </a:lnTo>
                  <a:lnTo>
                    <a:pt x="3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7" name="Freeform 316"/>
            <p:cNvSpPr/>
            <p:nvPr/>
          </p:nvSpPr>
          <p:spPr bwMode="auto">
            <a:xfrm>
              <a:off x="4131405" y="4669626"/>
              <a:ext cx="64855" cy="61529"/>
            </a:xfrm>
            <a:custGeom>
              <a:avLst/>
              <a:gdLst>
                <a:gd name="T0" fmla="*/ 39 w 39"/>
                <a:gd name="T1" fmla="*/ 12 h 37"/>
                <a:gd name="T2" fmla="*/ 34 w 39"/>
                <a:gd name="T3" fmla="*/ 10 h 37"/>
                <a:gd name="T4" fmla="*/ 23 w 39"/>
                <a:gd name="T5" fmla="*/ 2 h 37"/>
                <a:gd name="T6" fmla="*/ 17 w 39"/>
                <a:gd name="T7" fmla="*/ 0 h 37"/>
                <a:gd name="T8" fmla="*/ 0 w 39"/>
                <a:gd name="T9" fmla="*/ 21 h 37"/>
                <a:gd name="T10" fmla="*/ 9 w 39"/>
                <a:gd name="T11" fmla="*/ 25 h 37"/>
                <a:gd name="T12" fmla="*/ 21 w 39"/>
                <a:gd name="T13" fmla="*/ 32 h 37"/>
                <a:gd name="T14" fmla="*/ 29 w 39"/>
                <a:gd name="T15" fmla="*/ 37 h 37"/>
                <a:gd name="T16" fmla="*/ 39 w 39"/>
                <a:gd name="T1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7">
                  <a:moveTo>
                    <a:pt x="39" y="12"/>
                  </a:moveTo>
                  <a:lnTo>
                    <a:pt x="34" y="10"/>
                  </a:lnTo>
                  <a:lnTo>
                    <a:pt x="23" y="2"/>
                  </a:lnTo>
                  <a:lnTo>
                    <a:pt x="17" y="0"/>
                  </a:lnTo>
                  <a:lnTo>
                    <a:pt x="0" y="21"/>
                  </a:lnTo>
                  <a:lnTo>
                    <a:pt x="9" y="25"/>
                  </a:lnTo>
                  <a:lnTo>
                    <a:pt x="21" y="32"/>
                  </a:lnTo>
                  <a:lnTo>
                    <a:pt x="29" y="37"/>
                  </a:lnTo>
                  <a:lnTo>
                    <a:pt x="39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8" name="Freeform 317"/>
            <p:cNvSpPr>
              <a:spLocks noEditPoints="1"/>
            </p:cNvSpPr>
            <p:nvPr/>
          </p:nvSpPr>
          <p:spPr bwMode="auto">
            <a:xfrm>
              <a:off x="3948484" y="4681267"/>
              <a:ext cx="279371" cy="282697"/>
            </a:xfrm>
            <a:custGeom>
              <a:avLst/>
              <a:gdLst>
                <a:gd name="T0" fmla="*/ 67 w 134"/>
                <a:gd name="T1" fmla="*/ 135 h 135"/>
                <a:gd name="T2" fmla="*/ 0 w 134"/>
                <a:gd name="T3" fmla="*/ 67 h 135"/>
                <a:gd name="T4" fmla="*/ 67 w 134"/>
                <a:gd name="T5" fmla="*/ 0 h 135"/>
                <a:gd name="T6" fmla="*/ 134 w 134"/>
                <a:gd name="T7" fmla="*/ 67 h 135"/>
                <a:gd name="T8" fmla="*/ 67 w 134"/>
                <a:gd name="T9" fmla="*/ 135 h 135"/>
                <a:gd name="T10" fmla="*/ 67 w 134"/>
                <a:gd name="T11" fmla="*/ 20 h 135"/>
                <a:gd name="T12" fmla="*/ 20 w 134"/>
                <a:gd name="T13" fmla="*/ 67 h 135"/>
                <a:gd name="T14" fmla="*/ 67 w 134"/>
                <a:gd name="T15" fmla="*/ 115 h 135"/>
                <a:gd name="T16" fmla="*/ 114 w 134"/>
                <a:gd name="T17" fmla="*/ 67 h 135"/>
                <a:gd name="T18" fmla="*/ 67 w 134"/>
                <a:gd name="T19" fmla="*/ 2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35">
                  <a:moveTo>
                    <a:pt x="67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7"/>
                  </a:cubicBezTo>
                  <a:cubicBezTo>
                    <a:pt x="134" y="105"/>
                    <a:pt x="104" y="135"/>
                    <a:pt x="67" y="135"/>
                  </a:cubicBezTo>
                  <a:close/>
                  <a:moveTo>
                    <a:pt x="67" y="20"/>
                  </a:moveTo>
                  <a:cubicBezTo>
                    <a:pt x="41" y="20"/>
                    <a:pt x="20" y="41"/>
                    <a:pt x="20" y="67"/>
                  </a:cubicBezTo>
                  <a:cubicBezTo>
                    <a:pt x="20" y="93"/>
                    <a:pt x="41" y="115"/>
                    <a:pt x="67" y="115"/>
                  </a:cubicBezTo>
                  <a:cubicBezTo>
                    <a:pt x="93" y="115"/>
                    <a:pt x="114" y="93"/>
                    <a:pt x="114" y="67"/>
                  </a:cubicBezTo>
                  <a:cubicBezTo>
                    <a:pt x="114" y="41"/>
                    <a:pt x="93" y="20"/>
                    <a:pt x="6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9" name="Oval 318"/>
            <p:cNvSpPr>
              <a:spLocks noChangeArrowheads="1"/>
            </p:cNvSpPr>
            <p:nvPr/>
          </p:nvSpPr>
          <p:spPr bwMode="auto">
            <a:xfrm>
              <a:off x="4028304" y="4762750"/>
              <a:ext cx="119731" cy="11973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360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47"/>
          <p:cNvSpPr/>
          <p:nvPr/>
        </p:nvSpPr>
        <p:spPr>
          <a:xfrm rot="10800000" flipH="1">
            <a:off x="1228807" y="2283633"/>
            <a:ext cx="686102" cy="689194"/>
          </a:xfrm>
          <a:prstGeom prst="flowChartConnector">
            <a:avLst/>
          </a:prstGeom>
          <a:solidFill>
            <a:srgbClr val="A8A7A5"/>
          </a:solidFill>
          <a:ln w="12700" cap="flat">
            <a:noFill/>
            <a:miter lim="400000"/>
          </a:ln>
          <a:effectLst/>
        </p:spPr>
        <p:txBody>
          <a:bodyPr wrap="square" lIns="50786" tIns="50786" rIns="50786" bIns="50786" numCol="1" anchor="ctr">
            <a:noAutofit/>
          </a:bodyPr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9" name="Shape 53"/>
          <p:cNvSpPr/>
          <p:nvPr/>
        </p:nvSpPr>
        <p:spPr>
          <a:xfrm rot="10800000" flipH="1">
            <a:off x="4707721" y="2285422"/>
            <a:ext cx="685616" cy="685616"/>
          </a:xfrm>
          <a:prstGeom prst="flowChartConnector">
            <a:avLst/>
          </a:prstGeom>
          <a:solidFill>
            <a:srgbClr val="A8A7A5"/>
          </a:solidFill>
          <a:ln w="12700" cap="flat">
            <a:noFill/>
            <a:miter lim="400000"/>
          </a:ln>
          <a:effectLst/>
        </p:spPr>
        <p:txBody>
          <a:bodyPr wrap="square" lIns="50786" tIns="50786" rIns="50786" bIns="50786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0" name="Shape 59"/>
          <p:cNvSpPr/>
          <p:nvPr/>
        </p:nvSpPr>
        <p:spPr>
          <a:xfrm rot="10800000" flipH="1">
            <a:off x="8074947" y="2285422"/>
            <a:ext cx="685616" cy="685616"/>
          </a:xfrm>
          <a:prstGeom prst="flowChartConnector">
            <a:avLst/>
          </a:prstGeom>
          <a:solidFill>
            <a:srgbClr val="A8A7A5"/>
          </a:solidFill>
          <a:ln w="12700" cap="flat">
            <a:noFill/>
            <a:miter lim="400000"/>
          </a:ln>
          <a:effectLst/>
        </p:spPr>
        <p:txBody>
          <a:bodyPr wrap="square" lIns="50786" tIns="50786" rIns="50786" bIns="50786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1" name="Shape 65"/>
          <p:cNvSpPr/>
          <p:nvPr/>
        </p:nvSpPr>
        <p:spPr>
          <a:xfrm rot="10800000" flipH="1">
            <a:off x="1228807" y="4123913"/>
            <a:ext cx="685616" cy="685616"/>
          </a:xfrm>
          <a:prstGeom prst="flowChartConnector">
            <a:avLst/>
          </a:prstGeom>
          <a:solidFill>
            <a:srgbClr val="A8A7A5"/>
          </a:solidFill>
          <a:ln w="12700" cap="flat">
            <a:noFill/>
            <a:miter lim="400000"/>
          </a:ln>
          <a:effectLst/>
        </p:spPr>
        <p:txBody>
          <a:bodyPr wrap="square" lIns="50786" tIns="50786" rIns="50786" bIns="50786" numCol="1" anchor="ctr">
            <a:noAutofit/>
          </a:bodyPr>
          <a:lstStyle/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2" name="Shape 71"/>
          <p:cNvSpPr/>
          <p:nvPr/>
        </p:nvSpPr>
        <p:spPr>
          <a:xfrm rot="10800000" flipH="1">
            <a:off x="4707723" y="4123913"/>
            <a:ext cx="685616" cy="685616"/>
          </a:xfrm>
          <a:prstGeom prst="flowChartConnector">
            <a:avLst/>
          </a:prstGeom>
          <a:solidFill>
            <a:srgbClr val="A8A7A5"/>
          </a:solidFill>
          <a:ln w="12700" cap="flat">
            <a:noFill/>
            <a:miter lim="400000"/>
          </a:ln>
          <a:effectLst/>
        </p:spPr>
        <p:txBody>
          <a:bodyPr wrap="square" lIns="50786" tIns="50786" rIns="50786" bIns="50786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3" name="Shape 77"/>
          <p:cNvSpPr/>
          <p:nvPr/>
        </p:nvSpPr>
        <p:spPr>
          <a:xfrm rot="10800000" flipH="1">
            <a:off x="8074947" y="4123913"/>
            <a:ext cx="685616" cy="685616"/>
          </a:xfrm>
          <a:prstGeom prst="flowChartConnector">
            <a:avLst/>
          </a:prstGeom>
          <a:solidFill>
            <a:srgbClr val="A8A7A5"/>
          </a:solidFill>
          <a:ln w="12700" cap="flat">
            <a:noFill/>
            <a:miter lim="400000"/>
          </a:ln>
          <a:effectLst/>
        </p:spPr>
        <p:txBody>
          <a:bodyPr wrap="square" lIns="50786" tIns="50786" rIns="50786" bIns="50786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2131275" y="2276475"/>
            <a:ext cx="1970088" cy="3873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改善措施</a:t>
            </a:r>
            <a:endParaRPr lang="en-GB" sz="1865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9005015" y="2276475"/>
            <a:ext cx="1971675" cy="3873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改善措施</a:t>
            </a:r>
            <a:endParaRPr lang="en-GB" sz="1865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5512369" y="2276475"/>
            <a:ext cx="1971675" cy="3873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改善措施</a:t>
            </a:r>
            <a:endParaRPr lang="en-GB" sz="1865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2131275" y="4246563"/>
            <a:ext cx="1970088" cy="3857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改善措施</a:t>
            </a:r>
            <a:endParaRPr lang="en-GB" sz="1865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9005015" y="4246563"/>
            <a:ext cx="1971675" cy="3857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改善措施</a:t>
            </a:r>
            <a:endParaRPr lang="en-GB" sz="1865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5512369" y="4246563"/>
            <a:ext cx="1971675" cy="3857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改善措施</a:t>
            </a:r>
            <a:endParaRPr lang="en-GB" sz="1865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2131275" y="4720733"/>
            <a:ext cx="1813690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我想我应该一个成为一个实干家，不需要那些美丽的辞藻来修饰。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43" name="TextBox 20"/>
          <p:cNvSpPr txBox="1"/>
          <p:nvPr/>
        </p:nvSpPr>
        <p:spPr>
          <a:xfrm>
            <a:off x="5512369" y="4720733"/>
            <a:ext cx="1813690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我想我应该一个成为一个实干家，不需要那些美丽的辞藻来修饰。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44" name="TextBox 20"/>
          <p:cNvSpPr txBox="1"/>
          <p:nvPr/>
        </p:nvSpPr>
        <p:spPr>
          <a:xfrm>
            <a:off x="9005015" y="4720733"/>
            <a:ext cx="1813690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我想我应该一个成为一个实干家，不需要那些美丽的辞藻来修饰。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2131275" y="2671401"/>
            <a:ext cx="1813690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我想我应该一个成为一个实干家，不需要那些美丽的辞藻来修饰。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46" name="TextBox 20"/>
          <p:cNvSpPr txBox="1"/>
          <p:nvPr/>
        </p:nvSpPr>
        <p:spPr>
          <a:xfrm>
            <a:off x="5512369" y="2671401"/>
            <a:ext cx="1813690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我想我应该一个成为一个实干家，不需要那些美丽的辞藻来修饰。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47" name="TextBox 20"/>
          <p:cNvSpPr txBox="1"/>
          <p:nvPr/>
        </p:nvSpPr>
        <p:spPr>
          <a:xfrm>
            <a:off x="9005015" y="2671401"/>
            <a:ext cx="1813690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我想我应该一个成为一个实干家，不需要那些美丽的辞藻来修饰。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61193" y="892722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08688" y="317922"/>
            <a:ext cx="3758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改善措施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077391" y="640517"/>
            <a:ext cx="6065788" cy="0"/>
            <a:chOff x="4615664" y="960506"/>
            <a:chExt cx="9102718" cy="0"/>
          </a:xfrm>
        </p:grpSpPr>
        <p:cxnSp>
          <p:nvCxnSpPr>
            <p:cNvPr id="41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26"/>
          <p:cNvGrpSpPr/>
          <p:nvPr/>
        </p:nvGrpSpPr>
        <p:grpSpPr>
          <a:xfrm>
            <a:off x="1427750" y="2503705"/>
            <a:ext cx="291744" cy="249051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56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grpSp>
        <p:nvGrpSpPr>
          <p:cNvPr id="70" name="Group 26"/>
          <p:cNvGrpSpPr/>
          <p:nvPr/>
        </p:nvGrpSpPr>
        <p:grpSpPr>
          <a:xfrm>
            <a:off x="1427750" y="4342196"/>
            <a:ext cx="291744" cy="249051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71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2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3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4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5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6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grpSp>
        <p:nvGrpSpPr>
          <p:cNvPr id="77" name="Group 26"/>
          <p:cNvGrpSpPr/>
          <p:nvPr/>
        </p:nvGrpSpPr>
        <p:grpSpPr>
          <a:xfrm>
            <a:off x="4921466" y="2503705"/>
            <a:ext cx="291744" cy="249051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78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80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grpSp>
        <p:nvGrpSpPr>
          <p:cNvPr id="84" name="Group 26"/>
          <p:cNvGrpSpPr/>
          <p:nvPr/>
        </p:nvGrpSpPr>
        <p:grpSpPr>
          <a:xfrm>
            <a:off x="4921466" y="4342196"/>
            <a:ext cx="291744" cy="249051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85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87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88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89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90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grpSp>
        <p:nvGrpSpPr>
          <p:cNvPr id="91" name="Group 26"/>
          <p:cNvGrpSpPr/>
          <p:nvPr/>
        </p:nvGrpSpPr>
        <p:grpSpPr>
          <a:xfrm>
            <a:off x="8281370" y="2503705"/>
            <a:ext cx="291744" cy="249051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92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93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94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95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96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97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grpSp>
        <p:nvGrpSpPr>
          <p:cNvPr id="98" name="Group 26"/>
          <p:cNvGrpSpPr/>
          <p:nvPr/>
        </p:nvGrpSpPr>
        <p:grpSpPr>
          <a:xfrm>
            <a:off x="8281370" y="4342196"/>
            <a:ext cx="291744" cy="249051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99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00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01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02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03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04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defTabSz="914400"/>
              <a:endParaRPr lang="en-US" sz="1200" dirty="0">
                <a:solidFill>
                  <a:srgbClr val="28245E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1278039" y="1986613"/>
            <a:ext cx="485206" cy="485206"/>
          </a:xfrm>
          <a:prstGeom prst="ellipse">
            <a:avLst/>
          </a:prstGeom>
          <a:solidFill>
            <a:srgbClr val="A8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282670" y="3345196"/>
            <a:ext cx="496996" cy="496996"/>
          </a:xfrm>
          <a:prstGeom prst="ellipse">
            <a:avLst/>
          </a:prstGeom>
          <a:solidFill>
            <a:srgbClr val="A8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791954" y="3378446"/>
            <a:ext cx="495892" cy="495892"/>
          </a:xfrm>
          <a:prstGeom prst="ellipse">
            <a:avLst/>
          </a:prstGeom>
          <a:solidFill>
            <a:srgbClr val="A8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44281" y="3496156"/>
            <a:ext cx="226694" cy="220436"/>
            <a:chOff x="4869287" y="3910955"/>
            <a:chExt cx="303581" cy="295201"/>
          </a:xfrm>
        </p:grpSpPr>
        <p:sp>
          <p:nvSpPr>
            <p:cNvPr id="44" name="任意多边形 43"/>
            <p:cNvSpPr/>
            <p:nvPr/>
          </p:nvSpPr>
          <p:spPr>
            <a:xfrm>
              <a:off x="4869287" y="3933755"/>
              <a:ext cx="266842" cy="272401"/>
            </a:xfrm>
            <a:custGeom>
              <a:avLst/>
              <a:gdLst>
                <a:gd name="connsiteX0" fmla="*/ 193675 w 304800"/>
                <a:gd name="connsiteY0" fmla="*/ 69850 h 311150"/>
                <a:gd name="connsiteX1" fmla="*/ 149225 w 304800"/>
                <a:gd name="connsiteY1" fmla="*/ 0 h 311150"/>
                <a:gd name="connsiteX2" fmla="*/ 104775 w 304800"/>
                <a:gd name="connsiteY2" fmla="*/ 98425 h 311150"/>
                <a:gd name="connsiteX3" fmla="*/ 0 w 304800"/>
                <a:gd name="connsiteY3" fmla="*/ 117475 h 311150"/>
                <a:gd name="connsiteX4" fmla="*/ 73025 w 304800"/>
                <a:gd name="connsiteY4" fmla="*/ 200025 h 311150"/>
                <a:gd name="connsiteX5" fmla="*/ 63500 w 304800"/>
                <a:gd name="connsiteY5" fmla="*/ 311150 h 311150"/>
                <a:gd name="connsiteX6" fmla="*/ 155575 w 304800"/>
                <a:gd name="connsiteY6" fmla="*/ 260350 h 311150"/>
                <a:gd name="connsiteX7" fmla="*/ 244475 w 304800"/>
                <a:gd name="connsiteY7" fmla="*/ 301625 h 311150"/>
                <a:gd name="connsiteX8" fmla="*/ 241300 w 304800"/>
                <a:gd name="connsiteY8" fmla="*/ 196850 h 311150"/>
                <a:gd name="connsiteX9" fmla="*/ 304800 w 304800"/>
                <a:gd name="connsiteY9" fmla="*/ 123825 h 311150"/>
                <a:gd name="connsiteX10" fmla="*/ 273050 w 304800"/>
                <a:gd name="connsiteY10" fmla="*/ 111125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311150">
                  <a:moveTo>
                    <a:pt x="193675" y="69850"/>
                  </a:moveTo>
                  <a:lnTo>
                    <a:pt x="149225" y="0"/>
                  </a:lnTo>
                  <a:lnTo>
                    <a:pt x="104775" y="98425"/>
                  </a:lnTo>
                  <a:lnTo>
                    <a:pt x="0" y="117475"/>
                  </a:lnTo>
                  <a:lnTo>
                    <a:pt x="73025" y="200025"/>
                  </a:lnTo>
                  <a:lnTo>
                    <a:pt x="63500" y="311150"/>
                  </a:lnTo>
                  <a:lnTo>
                    <a:pt x="155575" y="260350"/>
                  </a:lnTo>
                  <a:lnTo>
                    <a:pt x="244475" y="301625"/>
                  </a:lnTo>
                  <a:cubicBezTo>
                    <a:pt x="243417" y="266700"/>
                    <a:pt x="242358" y="231775"/>
                    <a:pt x="241300" y="196850"/>
                  </a:cubicBezTo>
                  <a:lnTo>
                    <a:pt x="304800" y="123825"/>
                  </a:lnTo>
                  <a:lnTo>
                    <a:pt x="273050" y="111125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5015961" y="3910955"/>
              <a:ext cx="156907" cy="168450"/>
            </a:xfrm>
            <a:custGeom>
              <a:avLst/>
              <a:gdLst>
                <a:gd name="connsiteX0" fmla="*/ 133350 w 177800"/>
                <a:gd name="connsiteY0" fmla="*/ 0 h 184150"/>
                <a:gd name="connsiteX1" fmla="*/ 12700 w 177800"/>
                <a:gd name="connsiteY1" fmla="*/ 133350 h 184150"/>
                <a:gd name="connsiteX2" fmla="*/ 0 w 177800"/>
                <a:gd name="connsiteY2" fmla="*/ 184150 h 184150"/>
                <a:gd name="connsiteX3" fmla="*/ 53975 w 177800"/>
                <a:gd name="connsiteY3" fmla="*/ 155575 h 184150"/>
                <a:gd name="connsiteX4" fmla="*/ 177800 w 177800"/>
                <a:gd name="connsiteY4" fmla="*/ 28575 h 184150"/>
                <a:gd name="connsiteX5" fmla="*/ 133350 w 177800"/>
                <a:gd name="connsiteY5" fmla="*/ 0 h 184150"/>
                <a:gd name="connsiteX0-1" fmla="*/ 135098 w 179548"/>
                <a:gd name="connsiteY0-2" fmla="*/ 0 h 184150"/>
                <a:gd name="connsiteX1-3" fmla="*/ 14448 w 179548"/>
                <a:gd name="connsiteY1-4" fmla="*/ 133350 h 184150"/>
                <a:gd name="connsiteX2-5" fmla="*/ 1748 w 179548"/>
                <a:gd name="connsiteY2-6" fmla="*/ 184150 h 184150"/>
                <a:gd name="connsiteX3-7" fmla="*/ 55723 w 179548"/>
                <a:gd name="connsiteY3-8" fmla="*/ 155575 h 184150"/>
                <a:gd name="connsiteX4-9" fmla="*/ 179548 w 179548"/>
                <a:gd name="connsiteY4-10" fmla="*/ 28575 h 184150"/>
                <a:gd name="connsiteX5-11" fmla="*/ 135098 w 179548"/>
                <a:gd name="connsiteY5-12" fmla="*/ 0 h 184150"/>
                <a:gd name="connsiteX0-13" fmla="*/ 135098 w 176373"/>
                <a:gd name="connsiteY0-14" fmla="*/ 0 h 184150"/>
                <a:gd name="connsiteX1-15" fmla="*/ 14448 w 176373"/>
                <a:gd name="connsiteY1-16" fmla="*/ 133350 h 184150"/>
                <a:gd name="connsiteX2-17" fmla="*/ 1748 w 176373"/>
                <a:gd name="connsiteY2-18" fmla="*/ 184150 h 184150"/>
                <a:gd name="connsiteX3-19" fmla="*/ 55723 w 176373"/>
                <a:gd name="connsiteY3-20" fmla="*/ 155575 h 184150"/>
                <a:gd name="connsiteX4-21" fmla="*/ 176373 w 176373"/>
                <a:gd name="connsiteY4-22" fmla="*/ 28575 h 184150"/>
                <a:gd name="connsiteX5-23" fmla="*/ 135098 w 176373"/>
                <a:gd name="connsiteY5-24" fmla="*/ 0 h 184150"/>
                <a:gd name="connsiteX0-25" fmla="*/ 135098 w 173279"/>
                <a:gd name="connsiteY0-26" fmla="*/ 0 h 184150"/>
                <a:gd name="connsiteX1-27" fmla="*/ 14448 w 173279"/>
                <a:gd name="connsiteY1-28" fmla="*/ 133350 h 184150"/>
                <a:gd name="connsiteX2-29" fmla="*/ 1748 w 173279"/>
                <a:gd name="connsiteY2-30" fmla="*/ 184150 h 184150"/>
                <a:gd name="connsiteX3-31" fmla="*/ 55723 w 173279"/>
                <a:gd name="connsiteY3-32" fmla="*/ 155575 h 184150"/>
                <a:gd name="connsiteX4-33" fmla="*/ 173279 w 173279"/>
                <a:gd name="connsiteY4-34" fmla="*/ 30895 h 184150"/>
                <a:gd name="connsiteX5-35" fmla="*/ 135098 w 173279"/>
                <a:gd name="connsiteY5-36" fmla="*/ 0 h 184150"/>
                <a:gd name="connsiteX0-37" fmla="*/ 133350 w 171531"/>
                <a:gd name="connsiteY0-38" fmla="*/ 0 h 184150"/>
                <a:gd name="connsiteX1-39" fmla="*/ 12700 w 171531"/>
                <a:gd name="connsiteY1-40" fmla="*/ 133350 h 184150"/>
                <a:gd name="connsiteX2-41" fmla="*/ 0 w 171531"/>
                <a:gd name="connsiteY2-42" fmla="*/ 184150 h 184150"/>
                <a:gd name="connsiteX3-43" fmla="*/ 53975 w 171531"/>
                <a:gd name="connsiteY3-44" fmla="*/ 155575 h 184150"/>
                <a:gd name="connsiteX4-45" fmla="*/ 171531 w 171531"/>
                <a:gd name="connsiteY4-46" fmla="*/ 30895 h 184150"/>
                <a:gd name="connsiteX5-47" fmla="*/ 133350 w 171531"/>
                <a:gd name="connsiteY5-48" fmla="*/ 0 h 184150"/>
                <a:gd name="connsiteX0-49" fmla="*/ 133350 w 171531"/>
                <a:gd name="connsiteY0-50" fmla="*/ 0 h 184150"/>
                <a:gd name="connsiteX1-51" fmla="*/ 12700 w 171531"/>
                <a:gd name="connsiteY1-52" fmla="*/ 133350 h 184150"/>
                <a:gd name="connsiteX2-53" fmla="*/ 0 w 171531"/>
                <a:gd name="connsiteY2-54" fmla="*/ 184150 h 184150"/>
                <a:gd name="connsiteX3-55" fmla="*/ 50882 w 171531"/>
                <a:gd name="connsiteY3-56" fmla="*/ 156348 h 184150"/>
                <a:gd name="connsiteX4-57" fmla="*/ 171531 w 171531"/>
                <a:gd name="connsiteY4-58" fmla="*/ 30895 h 184150"/>
                <a:gd name="connsiteX5-59" fmla="*/ 133350 w 171531"/>
                <a:gd name="connsiteY5-60" fmla="*/ 0 h 184150"/>
                <a:gd name="connsiteX0-61" fmla="*/ 133350 w 171531"/>
                <a:gd name="connsiteY0-62" fmla="*/ 0 h 184150"/>
                <a:gd name="connsiteX1-63" fmla="*/ 12700 w 171531"/>
                <a:gd name="connsiteY1-64" fmla="*/ 133350 h 184150"/>
                <a:gd name="connsiteX2-65" fmla="*/ 0 w 171531"/>
                <a:gd name="connsiteY2-66" fmla="*/ 184150 h 184150"/>
                <a:gd name="connsiteX3-67" fmla="*/ 50882 w 171531"/>
                <a:gd name="connsiteY3-68" fmla="*/ 156348 h 184150"/>
                <a:gd name="connsiteX4-69" fmla="*/ 171531 w 171531"/>
                <a:gd name="connsiteY4-70" fmla="*/ 30895 h 184150"/>
                <a:gd name="connsiteX5-71" fmla="*/ 133350 w 171531"/>
                <a:gd name="connsiteY5-72" fmla="*/ 0 h 184150"/>
                <a:gd name="connsiteX0-73" fmla="*/ 133350 w 186280"/>
                <a:gd name="connsiteY0-74" fmla="*/ 8873 h 193023"/>
                <a:gd name="connsiteX1-75" fmla="*/ 12700 w 186280"/>
                <a:gd name="connsiteY1-76" fmla="*/ 142223 h 193023"/>
                <a:gd name="connsiteX2-77" fmla="*/ 0 w 186280"/>
                <a:gd name="connsiteY2-78" fmla="*/ 193023 h 193023"/>
                <a:gd name="connsiteX3-79" fmla="*/ 50882 w 186280"/>
                <a:gd name="connsiteY3-80" fmla="*/ 165221 h 193023"/>
                <a:gd name="connsiteX4-81" fmla="*/ 171531 w 186280"/>
                <a:gd name="connsiteY4-82" fmla="*/ 39768 h 193023"/>
                <a:gd name="connsiteX5-83" fmla="*/ 133350 w 186280"/>
                <a:gd name="connsiteY5-84" fmla="*/ 8873 h 193023"/>
                <a:gd name="connsiteX0-85" fmla="*/ 133350 w 174033"/>
                <a:gd name="connsiteY0-86" fmla="*/ 4364 h 188514"/>
                <a:gd name="connsiteX1-87" fmla="*/ 12700 w 174033"/>
                <a:gd name="connsiteY1-88" fmla="*/ 137714 h 188514"/>
                <a:gd name="connsiteX2-89" fmla="*/ 0 w 174033"/>
                <a:gd name="connsiteY2-90" fmla="*/ 188514 h 188514"/>
                <a:gd name="connsiteX3-91" fmla="*/ 50882 w 174033"/>
                <a:gd name="connsiteY3-92" fmla="*/ 160712 h 188514"/>
                <a:gd name="connsiteX4-93" fmla="*/ 171531 w 174033"/>
                <a:gd name="connsiteY4-94" fmla="*/ 35259 h 188514"/>
                <a:gd name="connsiteX5-95" fmla="*/ 133350 w 174033"/>
                <a:gd name="connsiteY5-96" fmla="*/ 4364 h 188514"/>
                <a:gd name="connsiteX0-97" fmla="*/ 133350 w 175383"/>
                <a:gd name="connsiteY0-98" fmla="*/ 6042 h 190192"/>
                <a:gd name="connsiteX1-99" fmla="*/ 12700 w 175383"/>
                <a:gd name="connsiteY1-100" fmla="*/ 139392 h 190192"/>
                <a:gd name="connsiteX2-101" fmla="*/ 0 w 175383"/>
                <a:gd name="connsiteY2-102" fmla="*/ 190192 h 190192"/>
                <a:gd name="connsiteX3-103" fmla="*/ 50882 w 175383"/>
                <a:gd name="connsiteY3-104" fmla="*/ 162390 h 190192"/>
                <a:gd name="connsiteX4-105" fmla="*/ 171531 w 175383"/>
                <a:gd name="connsiteY4-106" fmla="*/ 36937 h 190192"/>
                <a:gd name="connsiteX5-107" fmla="*/ 133350 w 175383"/>
                <a:gd name="connsiteY5-108" fmla="*/ 6042 h 190192"/>
                <a:gd name="connsiteX0-109" fmla="*/ 133350 w 175058"/>
                <a:gd name="connsiteY0-110" fmla="*/ 8337 h 192487"/>
                <a:gd name="connsiteX1-111" fmla="*/ 12700 w 175058"/>
                <a:gd name="connsiteY1-112" fmla="*/ 141687 h 192487"/>
                <a:gd name="connsiteX2-113" fmla="*/ 0 w 175058"/>
                <a:gd name="connsiteY2-114" fmla="*/ 192487 h 192487"/>
                <a:gd name="connsiteX3-115" fmla="*/ 50882 w 175058"/>
                <a:gd name="connsiteY3-116" fmla="*/ 164685 h 192487"/>
                <a:gd name="connsiteX4-117" fmla="*/ 171531 w 175058"/>
                <a:gd name="connsiteY4-118" fmla="*/ 39232 h 192487"/>
                <a:gd name="connsiteX5-119" fmla="*/ 133350 w 175058"/>
                <a:gd name="connsiteY5-120" fmla="*/ 8337 h 192487"/>
                <a:gd name="connsiteX0-121" fmla="*/ 133350 w 174801"/>
                <a:gd name="connsiteY0-122" fmla="*/ 0 h 184150"/>
                <a:gd name="connsiteX1-123" fmla="*/ 12700 w 174801"/>
                <a:gd name="connsiteY1-124" fmla="*/ 133350 h 184150"/>
                <a:gd name="connsiteX2-125" fmla="*/ 0 w 174801"/>
                <a:gd name="connsiteY2-126" fmla="*/ 184150 h 184150"/>
                <a:gd name="connsiteX3-127" fmla="*/ 50882 w 174801"/>
                <a:gd name="connsiteY3-128" fmla="*/ 156348 h 184150"/>
                <a:gd name="connsiteX4-129" fmla="*/ 171531 w 174801"/>
                <a:gd name="connsiteY4-130" fmla="*/ 30895 h 184150"/>
                <a:gd name="connsiteX5-131" fmla="*/ 133350 w 174801"/>
                <a:gd name="connsiteY5-132" fmla="*/ 0 h 184150"/>
                <a:gd name="connsiteX0-133" fmla="*/ 133350 w 174601"/>
                <a:gd name="connsiteY0-134" fmla="*/ 0 h 184150"/>
                <a:gd name="connsiteX1-135" fmla="*/ 12700 w 174601"/>
                <a:gd name="connsiteY1-136" fmla="*/ 133350 h 184150"/>
                <a:gd name="connsiteX2-137" fmla="*/ 0 w 174601"/>
                <a:gd name="connsiteY2-138" fmla="*/ 184150 h 184150"/>
                <a:gd name="connsiteX3-139" fmla="*/ 50882 w 174601"/>
                <a:gd name="connsiteY3-140" fmla="*/ 156348 h 184150"/>
                <a:gd name="connsiteX4-141" fmla="*/ 171531 w 174601"/>
                <a:gd name="connsiteY4-142" fmla="*/ 30895 h 184150"/>
                <a:gd name="connsiteX5-143" fmla="*/ 133350 w 174601"/>
                <a:gd name="connsiteY5-144" fmla="*/ 0 h 184150"/>
                <a:gd name="connsiteX0-145" fmla="*/ 133350 w 171531"/>
                <a:gd name="connsiteY0-146" fmla="*/ 0 h 184150"/>
                <a:gd name="connsiteX1-147" fmla="*/ 12700 w 171531"/>
                <a:gd name="connsiteY1-148" fmla="*/ 133350 h 184150"/>
                <a:gd name="connsiteX2-149" fmla="*/ 0 w 171531"/>
                <a:gd name="connsiteY2-150" fmla="*/ 184150 h 184150"/>
                <a:gd name="connsiteX3-151" fmla="*/ 50882 w 171531"/>
                <a:gd name="connsiteY3-152" fmla="*/ 156348 h 184150"/>
                <a:gd name="connsiteX4-153" fmla="*/ 171531 w 171531"/>
                <a:gd name="connsiteY4-154" fmla="*/ 30895 h 184150"/>
                <a:gd name="connsiteX5-155" fmla="*/ 133350 w 171531"/>
                <a:gd name="connsiteY5-156" fmla="*/ 0 h 184150"/>
                <a:gd name="connsiteX0-157" fmla="*/ 133350 w 171531"/>
                <a:gd name="connsiteY0-158" fmla="*/ 0 h 184150"/>
                <a:gd name="connsiteX1-159" fmla="*/ 12700 w 171531"/>
                <a:gd name="connsiteY1-160" fmla="*/ 133350 h 184150"/>
                <a:gd name="connsiteX2-161" fmla="*/ 0 w 171531"/>
                <a:gd name="connsiteY2-162" fmla="*/ 184150 h 184150"/>
                <a:gd name="connsiteX3-163" fmla="*/ 50882 w 171531"/>
                <a:gd name="connsiteY3-164" fmla="*/ 156348 h 184150"/>
                <a:gd name="connsiteX4-165" fmla="*/ 171531 w 171531"/>
                <a:gd name="connsiteY4-166" fmla="*/ 30895 h 184150"/>
                <a:gd name="connsiteX5-167" fmla="*/ 133350 w 171531"/>
                <a:gd name="connsiteY5-168" fmla="*/ 0 h 1841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71531" h="184150">
                  <a:moveTo>
                    <a:pt x="133350" y="0"/>
                  </a:moveTo>
                  <a:cubicBezTo>
                    <a:pt x="110745" y="22490"/>
                    <a:pt x="34925" y="102658"/>
                    <a:pt x="12700" y="133350"/>
                  </a:cubicBezTo>
                  <a:lnTo>
                    <a:pt x="0" y="184150"/>
                  </a:lnTo>
                  <a:cubicBezTo>
                    <a:pt x="16961" y="174883"/>
                    <a:pt x="33921" y="167935"/>
                    <a:pt x="50882" y="156348"/>
                  </a:cubicBezTo>
                  <a:lnTo>
                    <a:pt x="171531" y="30895"/>
                  </a:lnTo>
                  <a:cubicBezTo>
                    <a:pt x="166361" y="11580"/>
                    <a:pt x="149346" y="752"/>
                    <a:pt x="133350" y="0"/>
                  </a:cubicBez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6790017" y="2012276"/>
            <a:ext cx="490962" cy="490962"/>
          </a:xfrm>
          <a:prstGeom prst="ellipse">
            <a:avLst/>
          </a:prstGeom>
          <a:solidFill>
            <a:srgbClr val="A8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91627" y="1948153"/>
            <a:ext cx="150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工作总结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91627" y="2341877"/>
            <a:ext cx="3132348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我想我应该一个成为一个实干家，不需要那些美丽的辞藻来修饰。工作锻炼了我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881911" y="1948153"/>
            <a:ext cx="150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工作总结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81911" y="2341876"/>
            <a:ext cx="3132348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我想我应该一个成为一个实干家，不需要那些美丽的辞藻来修饰。工作锻炼了我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391627" y="3300932"/>
            <a:ext cx="150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工作总结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91627" y="3694656"/>
            <a:ext cx="3132348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我想我应该一个成为一个实干家，不需要那些美丽的辞藻来修饰。工作锻炼了我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81911" y="3300930"/>
            <a:ext cx="150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工作总结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81911" y="3694654"/>
            <a:ext cx="3132348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我想我应该一个成为一个实干家，不需要那些美丽的辞藻来修饰。工作锻炼了我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944281" y="2142460"/>
            <a:ext cx="226694" cy="220436"/>
            <a:chOff x="4869287" y="3910955"/>
            <a:chExt cx="303581" cy="295201"/>
          </a:xfrm>
        </p:grpSpPr>
        <p:sp>
          <p:nvSpPr>
            <p:cNvPr id="58" name="任意多边形 57"/>
            <p:cNvSpPr/>
            <p:nvPr/>
          </p:nvSpPr>
          <p:spPr>
            <a:xfrm>
              <a:off x="4869287" y="3933755"/>
              <a:ext cx="266842" cy="272401"/>
            </a:xfrm>
            <a:custGeom>
              <a:avLst/>
              <a:gdLst>
                <a:gd name="connsiteX0" fmla="*/ 193675 w 304800"/>
                <a:gd name="connsiteY0" fmla="*/ 69850 h 311150"/>
                <a:gd name="connsiteX1" fmla="*/ 149225 w 304800"/>
                <a:gd name="connsiteY1" fmla="*/ 0 h 311150"/>
                <a:gd name="connsiteX2" fmla="*/ 104775 w 304800"/>
                <a:gd name="connsiteY2" fmla="*/ 98425 h 311150"/>
                <a:gd name="connsiteX3" fmla="*/ 0 w 304800"/>
                <a:gd name="connsiteY3" fmla="*/ 117475 h 311150"/>
                <a:gd name="connsiteX4" fmla="*/ 73025 w 304800"/>
                <a:gd name="connsiteY4" fmla="*/ 200025 h 311150"/>
                <a:gd name="connsiteX5" fmla="*/ 63500 w 304800"/>
                <a:gd name="connsiteY5" fmla="*/ 311150 h 311150"/>
                <a:gd name="connsiteX6" fmla="*/ 155575 w 304800"/>
                <a:gd name="connsiteY6" fmla="*/ 260350 h 311150"/>
                <a:gd name="connsiteX7" fmla="*/ 244475 w 304800"/>
                <a:gd name="connsiteY7" fmla="*/ 301625 h 311150"/>
                <a:gd name="connsiteX8" fmla="*/ 241300 w 304800"/>
                <a:gd name="connsiteY8" fmla="*/ 196850 h 311150"/>
                <a:gd name="connsiteX9" fmla="*/ 304800 w 304800"/>
                <a:gd name="connsiteY9" fmla="*/ 123825 h 311150"/>
                <a:gd name="connsiteX10" fmla="*/ 273050 w 304800"/>
                <a:gd name="connsiteY10" fmla="*/ 111125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311150">
                  <a:moveTo>
                    <a:pt x="193675" y="69850"/>
                  </a:moveTo>
                  <a:lnTo>
                    <a:pt x="149225" y="0"/>
                  </a:lnTo>
                  <a:lnTo>
                    <a:pt x="104775" y="98425"/>
                  </a:lnTo>
                  <a:lnTo>
                    <a:pt x="0" y="117475"/>
                  </a:lnTo>
                  <a:lnTo>
                    <a:pt x="73025" y="200025"/>
                  </a:lnTo>
                  <a:lnTo>
                    <a:pt x="63500" y="311150"/>
                  </a:lnTo>
                  <a:lnTo>
                    <a:pt x="155575" y="260350"/>
                  </a:lnTo>
                  <a:lnTo>
                    <a:pt x="244475" y="301625"/>
                  </a:lnTo>
                  <a:cubicBezTo>
                    <a:pt x="243417" y="266700"/>
                    <a:pt x="242358" y="231775"/>
                    <a:pt x="241300" y="196850"/>
                  </a:cubicBezTo>
                  <a:lnTo>
                    <a:pt x="304800" y="123825"/>
                  </a:lnTo>
                  <a:lnTo>
                    <a:pt x="273050" y="111125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5015961" y="3910955"/>
              <a:ext cx="156907" cy="168450"/>
            </a:xfrm>
            <a:custGeom>
              <a:avLst/>
              <a:gdLst>
                <a:gd name="connsiteX0" fmla="*/ 133350 w 177800"/>
                <a:gd name="connsiteY0" fmla="*/ 0 h 184150"/>
                <a:gd name="connsiteX1" fmla="*/ 12700 w 177800"/>
                <a:gd name="connsiteY1" fmla="*/ 133350 h 184150"/>
                <a:gd name="connsiteX2" fmla="*/ 0 w 177800"/>
                <a:gd name="connsiteY2" fmla="*/ 184150 h 184150"/>
                <a:gd name="connsiteX3" fmla="*/ 53975 w 177800"/>
                <a:gd name="connsiteY3" fmla="*/ 155575 h 184150"/>
                <a:gd name="connsiteX4" fmla="*/ 177800 w 177800"/>
                <a:gd name="connsiteY4" fmla="*/ 28575 h 184150"/>
                <a:gd name="connsiteX5" fmla="*/ 133350 w 177800"/>
                <a:gd name="connsiteY5" fmla="*/ 0 h 184150"/>
                <a:gd name="connsiteX0-1" fmla="*/ 135098 w 179548"/>
                <a:gd name="connsiteY0-2" fmla="*/ 0 h 184150"/>
                <a:gd name="connsiteX1-3" fmla="*/ 14448 w 179548"/>
                <a:gd name="connsiteY1-4" fmla="*/ 133350 h 184150"/>
                <a:gd name="connsiteX2-5" fmla="*/ 1748 w 179548"/>
                <a:gd name="connsiteY2-6" fmla="*/ 184150 h 184150"/>
                <a:gd name="connsiteX3-7" fmla="*/ 55723 w 179548"/>
                <a:gd name="connsiteY3-8" fmla="*/ 155575 h 184150"/>
                <a:gd name="connsiteX4-9" fmla="*/ 179548 w 179548"/>
                <a:gd name="connsiteY4-10" fmla="*/ 28575 h 184150"/>
                <a:gd name="connsiteX5-11" fmla="*/ 135098 w 179548"/>
                <a:gd name="connsiteY5-12" fmla="*/ 0 h 184150"/>
                <a:gd name="connsiteX0-13" fmla="*/ 135098 w 176373"/>
                <a:gd name="connsiteY0-14" fmla="*/ 0 h 184150"/>
                <a:gd name="connsiteX1-15" fmla="*/ 14448 w 176373"/>
                <a:gd name="connsiteY1-16" fmla="*/ 133350 h 184150"/>
                <a:gd name="connsiteX2-17" fmla="*/ 1748 w 176373"/>
                <a:gd name="connsiteY2-18" fmla="*/ 184150 h 184150"/>
                <a:gd name="connsiteX3-19" fmla="*/ 55723 w 176373"/>
                <a:gd name="connsiteY3-20" fmla="*/ 155575 h 184150"/>
                <a:gd name="connsiteX4-21" fmla="*/ 176373 w 176373"/>
                <a:gd name="connsiteY4-22" fmla="*/ 28575 h 184150"/>
                <a:gd name="connsiteX5-23" fmla="*/ 135098 w 176373"/>
                <a:gd name="connsiteY5-24" fmla="*/ 0 h 184150"/>
                <a:gd name="connsiteX0-25" fmla="*/ 135098 w 173279"/>
                <a:gd name="connsiteY0-26" fmla="*/ 0 h 184150"/>
                <a:gd name="connsiteX1-27" fmla="*/ 14448 w 173279"/>
                <a:gd name="connsiteY1-28" fmla="*/ 133350 h 184150"/>
                <a:gd name="connsiteX2-29" fmla="*/ 1748 w 173279"/>
                <a:gd name="connsiteY2-30" fmla="*/ 184150 h 184150"/>
                <a:gd name="connsiteX3-31" fmla="*/ 55723 w 173279"/>
                <a:gd name="connsiteY3-32" fmla="*/ 155575 h 184150"/>
                <a:gd name="connsiteX4-33" fmla="*/ 173279 w 173279"/>
                <a:gd name="connsiteY4-34" fmla="*/ 30895 h 184150"/>
                <a:gd name="connsiteX5-35" fmla="*/ 135098 w 173279"/>
                <a:gd name="connsiteY5-36" fmla="*/ 0 h 184150"/>
                <a:gd name="connsiteX0-37" fmla="*/ 133350 w 171531"/>
                <a:gd name="connsiteY0-38" fmla="*/ 0 h 184150"/>
                <a:gd name="connsiteX1-39" fmla="*/ 12700 w 171531"/>
                <a:gd name="connsiteY1-40" fmla="*/ 133350 h 184150"/>
                <a:gd name="connsiteX2-41" fmla="*/ 0 w 171531"/>
                <a:gd name="connsiteY2-42" fmla="*/ 184150 h 184150"/>
                <a:gd name="connsiteX3-43" fmla="*/ 53975 w 171531"/>
                <a:gd name="connsiteY3-44" fmla="*/ 155575 h 184150"/>
                <a:gd name="connsiteX4-45" fmla="*/ 171531 w 171531"/>
                <a:gd name="connsiteY4-46" fmla="*/ 30895 h 184150"/>
                <a:gd name="connsiteX5-47" fmla="*/ 133350 w 171531"/>
                <a:gd name="connsiteY5-48" fmla="*/ 0 h 184150"/>
                <a:gd name="connsiteX0-49" fmla="*/ 133350 w 171531"/>
                <a:gd name="connsiteY0-50" fmla="*/ 0 h 184150"/>
                <a:gd name="connsiteX1-51" fmla="*/ 12700 w 171531"/>
                <a:gd name="connsiteY1-52" fmla="*/ 133350 h 184150"/>
                <a:gd name="connsiteX2-53" fmla="*/ 0 w 171531"/>
                <a:gd name="connsiteY2-54" fmla="*/ 184150 h 184150"/>
                <a:gd name="connsiteX3-55" fmla="*/ 50882 w 171531"/>
                <a:gd name="connsiteY3-56" fmla="*/ 156348 h 184150"/>
                <a:gd name="connsiteX4-57" fmla="*/ 171531 w 171531"/>
                <a:gd name="connsiteY4-58" fmla="*/ 30895 h 184150"/>
                <a:gd name="connsiteX5-59" fmla="*/ 133350 w 171531"/>
                <a:gd name="connsiteY5-60" fmla="*/ 0 h 184150"/>
                <a:gd name="connsiteX0-61" fmla="*/ 133350 w 171531"/>
                <a:gd name="connsiteY0-62" fmla="*/ 0 h 184150"/>
                <a:gd name="connsiteX1-63" fmla="*/ 12700 w 171531"/>
                <a:gd name="connsiteY1-64" fmla="*/ 133350 h 184150"/>
                <a:gd name="connsiteX2-65" fmla="*/ 0 w 171531"/>
                <a:gd name="connsiteY2-66" fmla="*/ 184150 h 184150"/>
                <a:gd name="connsiteX3-67" fmla="*/ 50882 w 171531"/>
                <a:gd name="connsiteY3-68" fmla="*/ 156348 h 184150"/>
                <a:gd name="connsiteX4-69" fmla="*/ 171531 w 171531"/>
                <a:gd name="connsiteY4-70" fmla="*/ 30895 h 184150"/>
                <a:gd name="connsiteX5-71" fmla="*/ 133350 w 171531"/>
                <a:gd name="connsiteY5-72" fmla="*/ 0 h 184150"/>
                <a:gd name="connsiteX0-73" fmla="*/ 133350 w 186280"/>
                <a:gd name="connsiteY0-74" fmla="*/ 8873 h 193023"/>
                <a:gd name="connsiteX1-75" fmla="*/ 12700 w 186280"/>
                <a:gd name="connsiteY1-76" fmla="*/ 142223 h 193023"/>
                <a:gd name="connsiteX2-77" fmla="*/ 0 w 186280"/>
                <a:gd name="connsiteY2-78" fmla="*/ 193023 h 193023"/>
                <a:gd name="connsiteX3-79" fmla="*/ 50882 w 186280"/>
                <a:gd name="connsiteY3-80" fmla="*/ 165221 h 193023"/>
                <a:gd name="connsiteX4-81" fmla="*/ 171531 w 186280"/>
                <a:gd name="connsiteY4-82" fmla="*/ 39768 h 193023"/>
                <a:gd name="connsiteX5-83" fmla="*/ 133350 w 186280"/>
                <a:gd name="connsiteY5-84" fmla="*/ 8873 h 193023"/>
                <a:gd name="connsiteX0-85" fmla="*/ 133350 w 174033"/>
                <a:gd name="connsiteY0-86" fmla="*/ 4364 h 188514"/>
                <a:gd name="connsiteX1-87" fmla="*/ 12700 w 174033"/>
                <a:gd name="connsiteY1-88" fmla="*/ 137714 h 188514"/>
                <a:gd name="connsiteX2-89" fmla="*/ 0 w 174033"/>
                <a:gd name="connsiteY2-90" fmla="*/ 188514 h 188514"/>
                <a:gd name="connsiteX3-91" fmla="*/ 50882 w 174033"/>
                <a:gd name="connsiteY3-92" fmla="*/ 160712 h 188514"/>
                <a:gd name="connsiteX4-93" fmla="*/ 171531 w 174033"/>
                <a:gd name="connsiteY4-94" fmla="*/ 35259 h 188514"/>
                <a:gd name="connsiteX5-95" fmla="*/ 133350 w 174033"/>
                <a:gd name="connsiteY5-96" fmla="*/ 4364 h 188514"/>
                <a:gd name="connsiteX0-97" fmla="*/ 133350 w 175383"/>
                <a:gd name="connsiteY0-98" fmla="*/ 6042 h 190192"/>
                <a:gd name="connsiteX1-99" fmla="*/ 12700 w 175383"/>
                <a:gd name="connsiteY1-100" fmla="*/ 139392 h 190192"/>
                <a:gd name="connsiteX2-101" fmla="*/ 0 w 175383"/>
                <a:gd name="connsiteY2-102" fmla="*/ 190192 h 190192"/>
                <a:gd name="connsiteX3-103" fmla="*/ 50882 w 175383"/>
                <a:gd name="connsiteY3-104" fmla="*/ 162390 h 190192"/>
                <a:gd name="connsiteX4-105" fmla="*/ 171531 w 175383"/>
                <a:gd name="connsiteY4-106" fmla="*/ 36937 h 190192"/>
                <a:gd name="connsiteX5-107" fmla="*/ 133350 w 175383"/>
                <a:gd name="connsiteY5-108" fmla="*/ 6042 h 190192"/>
                <a:gd name="connsiteX0-109" fmla="*/ 133350 w 175058"/>
                <a:gd name="connsiteY0-110" fmla="*/ 8337 h 192487"/>
                <a:gd name="connsiteX1-111" fmla="*/ 12700 w 175058"/>
                <a:gd name="connsiteY1-112" fmla="*/ 141687 h 192487"/>
                <a:gd name="connsiteX2-113" fmla="*/ 0 w 175058"/>
                <a:gd name="connsiteY2-114" fmla="*/ 192487 h 192487"/>
                <a:gd name="connsiteX3-115" fmla="*/ 50882 w 175058"/>
                <a:gd name="connsiteY3-116" fmla="*/ 164685 h 192487"/>
                <a:gd name="connsiteX4-117" fmla="*/ 171531 w 175058"/>
                <a:gd name="connsiteY4-118" fmla="*/ 39232 h 192487"/>
                <a:gd name="connsiteX5-119" fmla="*/ 133350 w 175058"/>
                <a:gd name="connsiteY5-120" fmla="*/ 8337 h 192487"/>
                <a:gd name="connsiteX0-121" fmla="*/ 133350 w 174801"/>
                <a:gd name="connsiteY0-122" fmla="*/ 0 h 184150"/>
                <a:gd name="connsiteX1-123" fmla="*/ 12700 w 174801"/>
                <a:gd name="connsiteY1-124" fmla="*/ 133350 h 184150"/>
                <a:gd name="connsiteX2-125" fmla="*/ 0 w 174801"/>
                <a:gd name="connsiteY2-126" fmla="*/ 184150 h 184150"/>
                <a:gd name="connsiteX3-127" fmla="*/ 50882 w 174801"/>
                <a:gd name="connsiteY3-128" fmla="*/ 156348 h 184150"/>
                <a:gd name="connsiteX4-129" fmla="*/ 171531 w 174801"/>
                <a:gd name="connsiteY4-130" fmla="*/ 30895 h 184150"/>
                <a:gd name="connsiteX5-131" fmla="*/ 133350 w 174801"/>
                <a:gd name="connsiteY5-132" fmla="*/ 0 h 184150"/>
                <a:gd name="connsiteX0-133" fmla="*/ 133350 w 174601"/>
                <a:gd name="connsiteY0-134" fmla="*/ 0 h 184150"/>
                <a:gd name="connsiteX1-135" fmla="*/ 12700 w 174601"/>
                <a:gd name="connsiteY1-136" fmla="*/ 133350 h 184150"/>
                <a:gd name="connsiteX2-137" fmla="*/ 0 w 174601"/>
                <a:gd name="connsiteY2-138" fmla="*/ 184150 h 184150"/>
                <a:gd name="connsiteX3-139" fmla="*/ 50882 w 174601"/>
                <a:gd name="connsiteY3-140" fmla="*/ 156348 h 184150"/>
                <a:gd name="connsiteX4-141" fmla="*/ 171531 w 174601"/>
                <a:gd name="connsiteY4-142" fmla="*/ 30895 h 184150"/>
                <a:gd name="connsiteX5-143" fmla="*/ 133350 w 174601"/>
                <a:gd name="connsiteY5-144" fmla="*/ 0 h 184150"/>
                <a:gd name="connsiteX0-145" fmla="*/ 133350 w 171531"/>
                <a:gd name="connsiteY0-146" fmla="*/ 0 h 184150"/>
                <a:gd name="connsiteX1-147" fmla="*/ 12700 w 171531"/>
                <a:gd name="connsiteY1-148" fmla="*/ 133350 h 184150"/>
                <a:gd name="connsiteX2-149" fmla="*/ 0 w 171531"/>
                <a:gd name="connsiteY2-150" fmla="*/ 184150 h 184150"/>
                <a:gd name="connsiteX3-151" fmla="*/ 50882 w 171531"/>
                <a:gd name="connsiteY3-152" fmla="*/ 156348 h 184150"/>
                <a:gd name="connsiteX4-153" fmla="*/ 171531 w 171531"/>
                <a:gd name="connsiteY4-154" fmla="*/ 30895 h 184150"/>
                <a:gd name="connsiteX5-155" fmla="*/ 133350 w 171531"/>
                <a:gd name="connsiteY5-156" fmla="*/ 0 h 184150"/>
                <a:gd name="connsiteX0-157" fmla="*/ 133350 w 171531"/>
                <a:gd name="connsiteY0-158" fmla="*/ 0 h 184150"/>
                <a:gd name="connsiteX1-159" fmla="*/ 12700 w 171531"/>
                <a:gd name="connsiteY1-160" fmla="*/ 133350 h 184150"/>
                <a:gd name="connsiteX2-161" fmla="*/ 0 w 171531"/>
                <a:gd name="connsiteY2-162" fmla="*/ 184150 h 184150"/>
                <a:gd name="connsiteX3-163" fmla="*/ 50882 w 171531"/>
                <a:gd name="connsiteY3-164" fmla="*/ 156348 h 184150"/>
                <a:gd name="connsiteX4-165" fmla="*/ 171531 w 171531"/>
                <a:gd name="connsiteY4-166" fmla="*/ 30895 h 184150"/>
                <a:gd name="connsiteX5-167" fmla="*/ 133350 w 171531"/>
                <a:gd name="connsiteY5-168" fmla="*/ 0 h 1841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71531" h="184150">
                  <a:moveTo>
                    <a:pt x="133350" y="0"/>
                  </a:moveTo>
                  <a:cubicBezTo>
                    <a:pt x="110745" y="22490"/>
                    <a:pt x="34925" y="102658"/>
                    <a:pt x="12700" y="133350"/>
                  </a:cubicBezTo>
                  <a:lnTo>
                    <a:pt x="0" y="184150"/>
                  </a:lnTo>
                  <a:cubicBezTo>
                    <a:pt x="16961" y="174883"/>
                    <a:pt x="33921" y="167935"/>
                    <a:pt x="50882" y="156348"/>
                  </a:cubicBezTo>
                  <a:lnTo>
                    <a:pt x="171531" y="30895"/>
                  </a:lnTo>
                  <a:cubicBezTo>
                    <a:pt x="166361" y="11580"/>
                    <a:pt x="149346" y="752"/>
                    <a:pt x="133350" y="0"/>
                  </a:cubicBez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434565" y="3494318"/>
            <a:ext cx="226694" cy="220436"/>
            <a:chOff x="4869287" y="3910955"/>
            <a:chExt cx="303581" cy="295201"/>
          </a:xfrm>
        </p:grpSpPr>
        <p:sp>
          <p:nvSpPr>
            <p:cNvPr id="61" name="任意多边形 60"/>
            <p:cNvSpPr/>
            <p:nvPr/>
          </p:nvSpPr>
          <p:spPr>
            <a:xfrm>
              <a:off x="4869287" y="3933755"/>
              <a:ext cx="266842" cy="272401"/>
            </a:xfrm>
            <a:custGeom>
              <a:avLst/>
              <a:gdLst>
                <a:gd name="connsiteX0" fmla="*/ 193675 w 304800"/>
                <a:gd name="connsiteY0" fmla="*/ 69850 h 311150"/>
                <a:gd name="connsiteX1" fmla="*/ 149225 w 304800"/>
                <a:gd name="connsiteY1" fmla="*/ 0 h 311150"/>
                <a:gd name="connsiteX2" fmla="*/ 104775 w 304800"/>
                <a:gd name="connsiteY2" fmla="*/ 98425 h 311150"/>
                <a:gd name="connsiteX3" fmla="*/ 0 w 304800"/>
                <a:gd name="connsiteY3" fmla="*/ 117475 h 311150"/>
                <a:gd name="connsiteX4" fmla="*/ 73025 w 304800"/>
                <a:gd name="connsiteY4" fmla="*/ 200025 h 311150"/>
                <a:gd name="connsiteX5" fmla="*/ 63500 w 304800"/>
                <a:gd name="connsiteY5" fmla="*/ 311150 h 311150"/>
                <a:gd name="connsiteX6" fmla="*/ 155575 w 304800"/>
                <a:gd name="connsiteY6" fmla="*/ 260350 h 311150"/>
                <a:gd name="connsiteX7" fmla="*/ 244475 w 304800"/>
                <a:gd name="connsiteY7" fmla="*/ 301625 h 311150"/>
                <a:gd name="connsiteX8" fmla="*/ 241300 w 304800"/>
                <a:gd name="connsiteY8" fmla="*/ 196850 h 311150"/>
                <a:gd name="connsiteX9" fmla="*/ 304800 w 304800"/>
                <a:gd name="connsiteY9" fmla="*/ 123825 h 311150"/>
                <a:gd name="connsiteX10" fmla="*/ 273050 w 304800"/>
                <a:gd name="connsiteY10" fmla="*/ 111125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311150">
                  <a:moveTo>
                    <a:pt x="193675" y="69850"/>
                  </a:moveTo>
                  <a:lnTo>
                    <a:pt x="149225" y="0"/>
                  </a:lnTo>
                  <a:lnTo>
                    <a:pt x="104775" y="98425"/>
                  </a:lnTo>
                  <a:lnTo>
                    <a:pt x="0" y="117475"/>
                  </a:lnTo>
                  <a:lnTo>
                    <a:pt x="73025" y="200025"/>
                  </a:lnTo>
                  <a:lnTo>
                    <a:pt x="63500" y="311150"/>
                  </a:lnTo>
                  <a:lnTo>
                    <a:pt x="155575" y="260350"/>
                  </a:lnTo>
                  <a:lnTo>
                    <a:pt x="244475" y="301625"/>
                  </a:lnTo>
                  <a:cubicBezTo>
                    <a:pt x="243417" y="266700"/>
                    <a:pt x="242358" y="231775"/>
                    <a:pt x="241300" y="196850"/>
                  </a:cubicBezTo>
                  <a:lnTo>
                    <a:pt x="304800" y="123825"/>
                  </a:lnTo>
                  <a:lnTo>
                    <a:pt x="273050" y="111125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5015961" y="3910955"/>
              <a:ext cx="156907" cy="168450"/>
            </a:xfrm>
            <a:custGeom>
              <a:avLst/>
              <a:gdLst>
                <a:gd name="connsiteX0" fmla="*/ 133350 w 177800"/>
                <a:gd name="connsiteY0" fmla="*/ 0 h 184150"/>
                <a:gd name="connsiteX1" fmla="*/ 12700 w 177800"/>
                <a:gd name="connsiteY1" fmla="*/ 133350 h 184150"/>
                <a:gd name="connsiteX2" fmla="*/ 0 w 177800"/>
                <a:gd name="connsiteY2" fmla="*/ 184150 h 184150"/>
                <a:gd name="connsiteX3" fmla="*/ 53975 w 177800"/>
                <a:gd name="connsiteY3" fmla="*/ 155575 h 184150"/>
                <a:gd name="connsiteX4" fmla="*/ 177800 w 177800"/>
                <a:gd name="connsiteY4" fmla="*/ 28575 h 184150"/>
                <a:gd name="connsiteX5" fmla="*/ 133350 w 177800"/>
                <a:gd name="connsiteY5" fmla="*/ 0 h 184150"/>
                <a:gd name="connsiteX0-1" fmla="*/ 135098 w 179548"/>
                <a:gd name="connsiteY0-2" fmla="*/ 0 h 184150"/>
                <a:gd name="connsiteX1-3" fmla="*/ 14448 w 179548"/>
                <a:gd name="connsiteY1-4" fmla="*/ 133350 h 184150"/>
                <a:gd name="connsiteX2-5" fmla="*/ 1748 w 179548"/>
                <a:gd name="connsiteY2-6" fmla="*/ 184150 h 184150"/>
                <a:gd name="connsiteX3-7" fmla="*/ 55723 w 179548"/>
                <a:gd name="connsiteY3-8" fmla="*/ 155575 h 184150"/>
                <a:gd name="connsiteX4-9" fmla="*/ 179548 w 179548"/>
                <a:gd name="connsiteY4-10" fmla="*/ 28575 h 184150"/>
                <a:gd name="connsiteX5-11" fmla="*/ 135098 w 179548"/>
                <a:gd name="connsiteY5-12" fmla="*/ 0 h 184150"/>
                <a:gd name="connsiteX0-13" fmla="*/ 135098 w 176373"/>
                <a:gd name="connsiteY0-14" fmla="*/ 0 h 184150"/>
                <a:gd name="connsiteX1-15" fmla="*/ 14448 w 176373"/>
                <a:gd name="connsiteY1-16" fmla="*/ 133350 h 184150"/>
                <a:gd name="connsiteX2-17" fmla="*/ 1748 w 176373"/>
                <a:gd name="connsiteY2-18" fmla="*/ 184150 h 184150"/>
                <a:gd name="connsiteX3-19" fmla="*/ 55723 w 176373"/>
                <a:gd name="connsiteY3-20" fmla="*/ 155575 h 184150"/>
                <a:gd name="connsiteX4-21" fmla="*/ 176373 w 176373"/>
                <a:gd name="connsiteY4-22" fmla="*/ 28575 h 184150"/>
                <a:gd name="connsiteX5-23" fmla="*/ 135098 w 176373"/>
                <a:gd name="connsiteY5-24" fmla="*/ 0 h 184150"/>
                <a:gd name="connsiteX0-25" fmla="*/ 135098 w 173279"/>
                <a:gd name="connsiteY0-26" fmla="*/ 0 h 184150"/>
                <a:gd name="connsiteX1-27" fmla="*/ 14448 w 173279"/>
                <a:gd name="connsiteY1-28" fmla="*/ 133350 h 184150"/>
                <a:gd name="connsiteX2-29" fmla="*/ 1748 w 173279"/>
                <a:gd name="connsiteY2-30" fmla="*/ 184150 h 184150"/>
                <a:gd name="connsiteX3-31" fmla="*/ 55723 w 173279"/>
                <a:gd name="connsiteY3-32" fmla="*/ 155575 h 184150"/>
                <a:gd name="connsiteX4-33" fmla="*/ 173279 w 173279"/>
                <a:gd name="connsiteY4-34" fmla="*/ 30895 h 184150"/>
                <a:gd name="connsiteX5-35" fmla="*/ 135098 w 173279"/>
                <a:gd name="connsiteY5-36" fmla="*/ 0 h 184150"/>
                <a:gd name="connsiteX0-37" fmla="*/ 133350 w 171531"/>
                <a:gd name="connsiteY0-38" fmla="*/ 0 h 184150"/>
                <a:gd name="connsiteX1-39" fmla="*/ 12700 w 171531"/>
                <a:gd name="connsiteY1-40" fmla="*/ 133350 h 184150"/>
                <a:gd name="connsiteX2-41" fmla="*/ 0 w 171531"/>
                <a:gd name="connsiteY2-42" fmla="*/ 184150 h 184150"/>
                <a:gd name="connsiteX3-43" fmla="*/ 53975 w 171531"/>
                <a:gd name="connsiteY3-44" fmla="*/ 155575 h 184150"/>
                <a:gd name="connsiteX4-45" fmla="*/ 171531 w 171531"/>
                <a:gd name="connsiteY4-46" fmla="*/ 30895 h 184150"/>
                <a:gd name="connsiteX5-47" fmla="*/ 133350 w 171531"/>
                <a:gd name="connsiteY5-48" fmla="*/ 0 h 184150"/>
                <a:gd name="connsiteX0-49" fmla="*/ 133350 w 171531"/>
                <a:gd name="connsiteY0-50" fmla="*/ 0 h 184150"/>
                <a:gd name="connsiteX1-51" fmla="*/ 12700 w 171531"/>
                <a:gd name="connsiteY1-52" fmla="*/ 133350 h 184150"/>
                <a:gd name="connsiteX2-53" fmla="*/ 0 w 171531"/>
                <a:gd name="connsiteY2-54" fmla="*/ 184150 h 184150"/>
                <a:gd name="connsiteX3-55" fmla="*/ 50882 w 171531"/>
                <a:gd name="connsiteY3-56" fmla="*/ 156348 h 184150"/>
                <a:gd name="connsiteX4-57" fmla="*/ 171531 w 171531"/>
                <a:gd name="connsiteY4-58" fmla="*/ 30895 h 184150"/>
                <a:gd name="connsiteX5-59" fmla="*/ 133350 w 171531"/>
                <a:gd name="connsiteY5-60" fmla="*/ 0 h 184150"/>
                <a:gd name="connsiteX0-61" fmla="*/ 133350 w 171531"/>
                <a:gd name="connsiteY0-62" fmla="*/ 0 h 184150"/>
                <a:gd name="connsiteX1-63" fmla="*/ 12700 w 171531"/>
                <a:gd name="connsiteY1-64" fmla="*/ 133350 h 184150"/>
                <a:gd name="connsiteX2-65" fmla="*/ 0 w 171531"/>
                <a:gd name="connsiteY2-66" fmla="*/ 184150 h 184150"/>
                <a:gd name="connsiteX3-67" fmla="*/ 50882 w 171531"/>
                <a:gd name="connsiteY3-68" fmla="*/ 156348 h 184150"/>
                <a:gd name="connsiteX4-69" fmla="*/ 171531 w 171531"/>
                <a:gd name="connsiteY4-70" fmla="*/ 30895 h 184150"/>
                <a:gd name="connsiteX5-71" fmla="*/ 133350 w 171531"/>
                <a:gd name="connsiteY5-72" fmla="*/ 0 h 184150"/>
                <a:gd name="connsiteX0-73" fmla="*/ 133350 w 186280"/>
                <a:gd name="connsiteY0-74" fmla="*/ 8873 h 193023"/>
                <a:gd name="connsiteX1-75" fmla="*/ 12700 w 186280"/>
                <a:gd name="connsiteY1-76" fmla="*/ 142223 h 193023"/>
                <a:gd name="connsiteX2-77" fmla="*/ 0 w 186280"/>
                <a:gd name="connsiteY2-78" fmla="*/ 193023 h 193023"/>
                <a:gd name="connsiteX3-79" fmla="*/ 50882 w 186280"/>
                <a:gd name="connsiteY3-80" fmla="*/ 165221 h 193023"/>
                <a:gd name="connsiteX4-81" fmla="*/ 171531 w 186280"/>
                <a:gd name="connsiteY4-82" fmla="*/ 39768 h 193023"/>
                <a:gd name="connsiteX5-83" fmla="*/ 133350 w 186280"/>
                <a:gd name="connsiteY5-84" fmla="*/ 8873 h 193023"/>
                <a:gd name="connsiteX0-85" fmla="*/ 133350 w 174033"/>
                <a:gd name="connsiteY0-86" fmla="*/ 4364 h 188514"/>
                <a:gd name="connsiteX1-87" fmla="*/ 12700 w 174033"/>
                <a:gd name="connsiteY1-88" fmla="*/ 137714 h 188514"/>
                <a:gd name="connsiteX2-89" fmla="*/ 0 w 174033"/>
                <a:gd name="connsiteY2-90" fmla="*/ 188514 h 188514"/>
                <a:gd name="connsiteX3-91" fmla="*/ 50882 w 174033"/>
                <a:gd name="connsiteY3-92" fmla="*/ 160712 h 188514"/>
                <a:gd name="connsiteX4-93" fmla="*/ 171531 w 174033"/>
                <a:gd name="connsiteY4-94" fmla="*/ 35259 h 188514"/>
                <a:gd name="connsiteX5-95" fmla="*/ 133350 w 174033"/>
                <a:gd name="connsiteY5-96" fmla="*/ 4364 h 188514"/>
                <a:gd name="connsiteX0-97" fmla="*/ 133350 w 175383"/>
                <a:gd name="connsiteY0-98" fmla="*/ 6042 h 190192"/>
                <a:gd name="connsiteX1-99" fmla="*/ 12700 w 175383"/>
                <a:gd name="connsiteY1-100" fmla="*/ 139392 h 190192"/>
                <a:gd name="connsiteX2-101" fmla="*/ 0 w 175383"/>
                <a:gd name="connsiteY2-102" fmla="*/ 190192 h 190192"/>
                <a:gd name="connsiteX3-103" fmla="*/ 50882 w 175383"/>
                <a:gd name="connsiteY3-104" fmla="*/ 162390 h 190192"/>
                <a:gd name="connsiteX4-105" fmla="*/ 171531 w 175383"/>
                <a:gd name="connsiteY4-106" fmla="*/ 36937 h 190192"/>
                <a:gd name="connsiteX5-107" fmla="*/ 133350 w 175383"/>
                <a:gd name="connsiteY5-108" fmla="*/ 6042 h 190192"/>
                <a:gd name="connsiteX0-109" fmla="*/ 133350 w 175058"/>
                <a:gd name="connsiteY0-110" fmla="*/ 8337 h 192487"/>
                <a:gd name="connsiteX1-111" fmla="*/ 12700 w 175058"/>
                <a:gd name="connsiteY1-112" fmla="*/ 141687 h 192487"/>
                <a:gd name="connsiteX2-113" fmla="*/ 0 w 175058"/>
                <a:gd name="connsiteY2-114" fmla="*/ 192487 h 192487"/>
                <a:gd name="connsiteX3-115" fmla="*/ 50882 w 175058"/>
                <a:gd name="connsiteY3-116" fmla="*/ 164685 h 192487"/>
                <a:gd name="connsiteX4-117" fmla="*/ 171531 w 175058"/>
                <a:gd name="connsiteY4-118" fmla="*/ 39232 h 192487"/>
                <a:gd name="connsiteX5-119" fmla="*/ 133350 w 175058"/>
                <a:gd name="connsiteY5-120" fmla="*/ 8337 h 192487"/>
                <a:gd name="connsiteX0-121" fmla="*/ 133350 w 174801"/>
                <a:gd name="connsiteY0-122" fmla="*/ 0 h 184150"/>
                <a:gd name="connsiteX1-123" fmla="*/ 12700 w 174801"/>
                <a:gd name="connsiteY1-124" fmla="*/ 133350 h 184150"/>
                <a:gd name="connsiteX2-125" fmla="*/ 0 w 174801"/>
                <a:gd name="connsiteY2-126" fmla="*/ 184150 h 184150"/>
                <a:gd name="connsiteX3-127" fmla="*/ 50882 w 174801"/>
                <a:gd name="connsiteY3-128" fmla="*/ 156348 h 184150"/>
                <a:gd name="connsiteX4-129" fmla="*/ 171531 w 174801"/>
                <a:gd name="connsiteY4-130" fmla="*/ 30895 h 184150"/>
                <a:gd name="connsiteX5-131" fmla="*/ 133350 w 174801"/>
                <a:gd name="connsiteY5-132" fmla="*/ 0 h 184150"/>
                <a:gd name="connsiteX0-133" fmla="*/ 133350 w 174601"/>
                <a:gd name="connsiteY0-134" fmla="*/ 0 h 184150"/>
                <a:gd name="connsiteX1-135" fmla="*/ 12700 w 174601"/>
                <a:gd name="connsiteY1-136" fmla="*/ 133350 h 184150"/>
                <a:gd name="connsiteX2-137" fmla="*/ 0 w 174601"/>
                <a:gd name="connsiteY2-138" fmla="*/ 184150 h 184150"/>
                <a:gd name="connsiteX3-139" fmla="*/ 50882 w 174601"/>
                <a:gd name="connsiteY3-140" fmla="*/ 156348 h 184150"/>
                <a:gd name="connsiteX4-141" fmla="*/ 171531 w 174601"/>
                <a:gd name="connsiteY4-142" fmla="*/ 30895 h 184150"/>
                <a:gd name="connsiteX5-143" fmla="*/ 133350 w 174601"/>
                <a:gd name="connsiteY5-144" fmla="*/ 0 h 184150"/>
                <a:gd name="connsiteX0-145" fmla="*/ 133350 w 171531"/>
                <a:gd name="connsiteY0-146" fmla="*/ 0 h 184150"/>
                <a:gd name="connsiteX1-147" fmla="*/ 12700 w 171531"/>
                <a:gd name="connsiteY1-148" fmla="*/ 133350 h 184150"/>
                <a:gd name="connsiteX2-149" fmla="*/ 0 w 171531"/>
                <a:gd name="connsiteY2-150" fmla="*/ 184150 h 184150"/>
                <a:gd name="connsiteX3-151" fmla="*/ 50882 w 171531"/>
                <a:gd name="connsiteY3-152" fmla="*/ 156348 h 184150"/>
                <a:gd name="connsiteX4-153" fmla="*/ 171531 w 171531"/>
                <a:gd name="connsiteY4-154" fmla="*/ 30895 h 184150"/>
                <a:gd name="connsiteX5-155" fmla="*/ 133350 w 171531"/>
                <a:gd name="connsiteY5-156" fmla="*/ 0 h 184150"/>
                <a:gd name="connsiteX0-157" fmla="*/ 133350 w 171531"/>
                <a:gd name="connsiteY0-158" fmla="*/ 0 h 184150"/>
                <a:gd name="connsiteX1-159" fmla="*/ 12700 w 171531"/>
                <a:gd name="connsiteY1-160" fmla="*/ 133350 h 184150"/>
                <a:gd name="connsiteX2-161" fmla="*/ 0 w 171531"/>
                <a:gd name="connsiteY2-162" fmla="*/ 184150 h 184150"/>
                <a:gd name="connsiteX3-163" fmla="*/ 50882 w 171531"/>
                <a:gd name="connsiteY3-164" fmla="*/ 156348 h 184150"/>
                <a:gd name="connsiteX4-165" fmla="*/ 171531 w 171531"/>
                <a:gd name="connsiteY4-166" fmla="*/ 30895 h 184150"/>
                <a:gd name="connsiteX5-167" fmla="*/ 133350 w 171531"/>
                <a:gd name="connsiteY5-168" fmla="*/ 0 h 1841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71531" h="184150">
                  <a:moveTo>
                    <a:pt x="133350" y="0"/>
                  </a:moveTo>
                  <a:cubicBezTo>
                    <a:pt x="110745" y="22490"/>
                    <a:pt x="34925" y="102658"/>
                    <a:pt x="12700" y="133350"/>
                  </a:cubicBezTo>
                  <a:lnTo>
                    <a:pt x="0" y="184150"/>
                  </a:lnTo>
                  <a:cubicBezTo>
                    <a:pt x="16961" y="174883"/>
                    <a:pt x="33921" y="167935"/>
                    <a:pt x="50882" y="156348"/>
                  </a:cubicBezTo>
                  <a:lnTo>
                    <a:pt x="171531" y="30895"/>
                  </a:lnTo>
                  <a:cubicBezTo>
                    <a:pt x="166361" y="11580"/>
                    <a:pt x="149346" y="752"/>
                    <a:pt x="133350" y="0"/>
                  </a:cubicBez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434565" y="2140622"/>
            <a:ext cx="226694" cy="220436"/>
            <a:chOff x="4869287" y="3910955"/>
            <a:chExt cx="303581" cy="295201"/>
          </a:xfrm>
        </p:grpSpPr>
        <p:sp>
          <p:nvSpPr>
            <p:cNvPr id="64" name="任意多边形 63"/>
            <p:cNvSpPr/>
            <p:nvPr/>
          </p:nvSpPr>
          <p:spPr>
            <a:xfrm>
              <a:off x="4869287" y="3933755"/>
              <a:ext cx="266842" cy="272401"/>
            </a:xfrm>
            <a:custGeom>
              <a:avLst/>
              <a:gdLst>
                <a:gd name="connsiteX0" fmla="*/ 193675 w 304800"/>
                <a:gd name="connsiteY0" fmla="*/ 69850 h 311150"/>
                <a:gd name="connsiteX1" fmla="*/ 149225 w 304800"/>
                <a:gd name="connsiteY1" fmla="*/ 0 h 311150"/>
                <a:gd name="connsiteX2" fmla="*/ 104775 w 304800"/>
                <a:gd name="connsiteY2" fmla="*/ 98425 h 311150"/>
                <a:gd name="connsiteX3" fmla="*/ 0 w 304800"/>
                <a:gd name="connsiteY3" fmla="*/ 117475 h 311150"/>
                <a:gd name="connsiteX4" fmla="*/ 73025 w 304800"/>
                <a:gd name="connsiteY4" fmla="*/ 200025 h 311150"/>
                <a:gd name="connsiteX5" fmla="*/ 63500 w 304800"/>
                <a:gd name="connsiteY5" fmla="*/ 311150 h 311150"/>
                <a:gd name="connsiteX6" fmla="*/ 155575 w 304800"/>
                <a:gd name="connsiteY6" fmla="*/ 260350 h 311150"/>
                <a:gd name="connsiteX7" fmla="*/ 244475 w 304800"/>
                <a:gd name="connsiteY7" fmla="*/ 301625 h 311150"/>
                <a:gd name="connsiteX8" fmla="*/ 241300 w 304800"/>
                <a:gd name="connsiteY8" fmla="*/ 196850 h 311150"/>
                <a:gd name="connsiteX9" fmla="*/ 304800 w 304800"/>
                <a:gd name="connsiteY9" fmla="*/ 123825 h 311150"/>
                <a:gd name="connsiteX10" fmla="*/ 273050 w 304800"/>
                <a:gd name="connsiteY10" fmla="*/ 111125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311150">
                  <a:moveTo>
                    <a:pt x="193675" y="69850"/>
                  </a:moveTo>
                  <a:lnTo>
                    <a:pt x="149225" y="0"/>
                  </a:lnTo>
                  <a:lnTo>
                    <a:pt x="104775" y="98425"/>
                  </a:lnTo>
                  <a:lnTo>
                    <a:pt x="0" y="117475"/>
                  </a:lnTo>
                  <a:lnTo>
                    <a:pt x="73025" y="200025"/>
                  </a:lnTo>
                  <a:lnTo>
                    <a:pt x="63500" y="311150"/>
                  </a:lnTo>
                  <a:lnTo>
                    <a:pt x="155575" y="260350"/>
                  </a:lnTo>
                  <a:lnTo>
                    <a:pt x="244475" y="301625"/>
                  </a:lnTo>
                  <a:cubicBezTo>
                    <a:pt x="243417" y="266700"/>
                    <a:pt x="242358" y="231775"/>
                    <a:pt x="241300" y="196850"/>
                  </a:cubicBezTo>
                  <a:lnTo>
                    <a:pt x="304800" y="123825"/>
                  </a:lnTo>
                  <a:lnTo>
                    <a:pt x="273050" y="111125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5015961" y="3910955"/>
              <a:ext cx="156907" cy="168450"/>
            </a:xfrm>
            <a:custGeom>
              <a:avLst/>
              <a:gdLst>
                <a:gd name="connsiteX0" fmla="*/ 133350 w 177800"/>
                <a:gd name="connsiteY0" fmla="*/ 0 h 184150"/>
                <a:gd name="connsiteX1" fmla="*/ 12700 w 177800"/>
                <a:gd name="connsiteY1" fmla="*/ 133350 h 184150"/>
                <a:gd name="connsiteX2" fmla="*/ 0 w 177800"/>
                <a:gd name="connsiteY2" fmla="*/ 184150 h 184150"/>
                <a:gd name="connsiteX3" fmla="*/ 53975 w 177800"/>
                <a:gd name="connsiteY3" fmla="*/ 155575 h 184150"/>
                <a:gd name="connsiteX4" fmla="*/ 177800 w 177800"/>
                <a:gd name="connsiteY4" fmla="*/ 28575 h 184150"/>
                <a:gd name="connsiteX5" fmla="*/ 133350 w 177800"/>
                <a:gd name="connsiteY5" fmla="*/ 0 h 184150"/>
                <a:gd name="connsiteX0-1" fmla="*/ 135098 w 179548"/>
                <a:gd name="connsiteY0-2" fmla="*/ 0 h 184150"/>
                <a:gd name="connsiteX1-3" fmla="*/ 14448 w 179548"/>
                <a:gd name="connsiteY1-4" fmla="*/ 133350 h 184150"/>
                <a:gd name="connsiteX2-5" fmla="*/ 1748 w 179548"/>
                <a:gd name="connsiteY2-6" fmla="*/ 184150 h 184150"/>
                <a:gd name="connsiteX3-7" fmla="*/ 55723 w 179548"/>
                <a:gd name="connsiteY3-8" fmla="*/ 155575 h 184150"/>
                <a:gd name="connsiteX4-9" fmla="*/ 179548 w 179548"/>
                <a:gd name="connsiteY4-10" fmla="*/ 28575 h 184150"/>
                <a:gd name="connsiteX5-11" fmla="*/ 135098 w 179548"/>
                <a:gd name="connsiteY5-12" fmla="*/ 0 h 184150"/>
                <a:gd name="connsiteX0-13" fmla="*/ 135098 w 176373"/>
                <a:gd name="connsiteY0-14" fmla="*/ 0 h 184150"/>
                <a:gd name="connsiteX1-15" fmla="*/ 14448 w 176373"/>
                <a:gd name="connsiteY1-16" fmla="*/ 133350 h 184150"/>
                <a:gd name="connsiteX2-17" fmla="*/ 1748 w 176373"/>
                <a:gd name="connsiteY2-18" fmla="*/ 184150 h 184150"/>
                <a:gd name="connsiteX3-19" fmla="*/ 55723 w 176373"/>
                <a:gd name="connsiteY3-20" fmla="*/ 155575 h 184150"/>
                <a:gd name="connsiteX4-21" fmla="*/ 176373 w 176373"/>
                <a:gd name="connsiteY4-22" fmla="*/ 28575 h 184150"/>
                <a:gd name="connsiteX5-23" fmla="*/ 135098 w 176373"/>
                <a:gd name="connsiteY5-24" fmla="*/ 0 h 184150"/>
                <a:gd name="connsiteX0-25" fmla="*/ 135098 w 173279"/>
                <a:gd name="connsiteY0-26" fmla="*/ 0 h 184150"/>
                <a:gd name="connsiteX1-27" fmla="*/ 14448 w 173279"/>
                <a:gd name="connsiteY1-28" fmla="*/ 133350 h 184150"/>
                <a:gd name="connsiteX2-29" fmla="*/ 1748 w 173279"/>
                <a:gd name="connsiteY2-30" fmla="*/ 184150 h 184150"/>
                <a:gd name="connsiteX3-31" fmla="*/ 55723 w 173279"/>
                <a:gd name="connsiteY3-32" fmla="*/ 155575 h 184150"/>
                <a:gd name="connsiteX4-33" fmla="*/ 173279 w 173279"/>
                <a:gd name="connsiteY4-34" fmla="*/ 30895 h 184150"/>
                <a:gd name="connsiteX5-35" fmla="*/ 135098 w 173279"/>
                <a:gd name="connsiteY5-36" fmla="*/ 0 h 184150"/>
                <a:gd name="connsiteX0-37" fmla="*/ 133350 w 171531"/>
                <a:gd name="connsiteY0-38" fmla="*/ 0 h 184150"/>
                <a:gd name="connsiteX1-39" fmla="*/ 12700 w 171531"/>
                <a:gd name="connsiteY1-40" fmla="*/ 133350 h 184150"/>
                <a:gd name="connsiteX2-41" fmla="*/ 0 w 171531"/>
                <a:gd name="connsiteY2-42" fmla="*/ 184150 h 184150"/>
                <a:gd name="connsiteX3-43" fmla="*/ 53975 w 171531"/>
                <a:gd name="connsiteY3-44" fmla="*/ 155575 h 184150"/>
                <a:gd name="connsiteX4-45" fmla="*/ 171531 w 171531"/>
                <a:gd name="connsiteY4-46" fmla="*/ 30895 h 184150"/>
                <a:gd name="connsiteX5-47" fmla="*/ 133350 w 171531"/>
                <a:gd name="connsiteY5-48" fmla="*/ 0 h 184150"/>
                <a:gd name="connsiteX0-49" fmla="*/ 133350 w 171531"/>
                <a:gd name="connsiteY0-50" fmla="*/ 0 h 184150"/>
                <a:gd name="connsiteX1-51" fmla="*/ 12700 w 171531"/>
                <a:gd name="connsiteY1-52" fmla="*/ 133350 h 184150"/>
                <a:gd name="connsiteX2-53" fmla="*/ 0 w 171531"/>
                <a:gd name="connsiteY2-54" fmla="*/ 184150 h 184150"/>
                <a:gd name="connsiteX3-55" fmla="*/ 50882 w 171531"/>
                <a:gd name="connsiteY3-56" fmla="*/ 156348 h 184150"/>
                <a:gd name="connsiteX4-57" fmla="*/ 171531 w 171531"/>
                <a:gd name="connsiteY4-58" fmla="*/ 30895 h 184150"/>
                <a:gd name="connsiteX5-59" fmla="*/ 133350 w 171531"/>
                <a:gd name="connsiteY5-60" fmla="*/ 0 h 184150"/>
                <a:gd name="connsiteX0-61" fmla="*/ 133350 w 171531"/>
                <a:gd name="connsiteY0-62" fmla="*/ 0 h 184150"/>
                <a:gd name="connsiteX1-63" fmla="*/ 12700 w 171531"/>
                <a:gd name="connsiteY1-64" fmla="*/ 133350 h 184150"/>
                <a:gd name="connsiteX2-65" fmla="*/ 0 w 171531"/>
                <a:gd name="connsiteY2-66" fmla="*/ 184150 h 184150"/>
                <a:gd name="connsiteX3-67" fmla="*/ 50882 w 171531"/>
                <a:gd name="connsiteY3-68" fmla="*/ 156348 h 184150"/>
                <a:gd name="connsiteX4-69" fmla="*/ 171531 w 171531"/>
                <a:gd name="connsiteY4-70" fmla="*/ 30895 h 184150"/>
                <a:gd name="connsiteX5-71" fmla="*/ 133350 w 171531"/>
                <a:gd name="connsiteY5-72" fmla="*/ 0 h 184150"/>
                <a:gd name="connsiteX0-73" fmla="*/ 133350 w 186280"/>
                <a:gd name="connsiteY0-74" fmla="*/ 8873 h 193023"/>
                <a:gd name="connsiteX1-75" fmla="*/ 12700 w 186280"/>
                <a:gd name="connsiteY1-76" fmla="*/ 142223 h 193023"/>
                <a:gd name="connsiteX2-77" fmla="*/ 0 w 186280"/>
                <a:gd name="connsiteY2-78" fmla="*/ 193023 h 193023"/>
                <a:gd name="connsiteX3-79" fmla="*/ 50882 w 186280"/>
                <a:gd name="connsiteY3-80" fmla="*/ 165221 h 193023"/>
                <a:gd name="connsiteX4-81" fmla="*/ 171531 w 186280"/>
                <a:gd name="connsiteY4-82" fmla="*/ 39768 h 193023"/>
                <a:gd name="connsiteX5-83" fmla="*/ 133350 w 186280"/>
                <a:gd name="connsiteY5-84" fmla="*/ 8873 h 193023"/>
                <a:gd name="connsiteX0-85" fmla="*/ 133350 w 174033"/>
                <a:gd name="connsiteY0-86" fmla="*/ 4364 h 188514"/>
                <a:gd name="connsiteX1-87" fmla="*/ 12700 w 174033"/>
                <a:gd name="connsiteY1-88" fmla="*/ 137714 h 188514"/>
                <a:gd name="connsiteX2-89" fmla="*/ 0 w 174033"/>
                <a:gd name="connsiteY2-90" fmla="*/ 188514 h 188514"/>
                <a:gd name="connsiteX3-91" fmla="*/ 50882 w 174033"/>
                <a:gd name="connsiteY3-92" fmla="*/ 160712 h 188514"/>
                <a:gd name="connsiteX4-93" fmla="*/ 171531 w 174033"/>
                <a:gd name="connsiteY4-94" fmla="*/ 35259 h 188514"/>
                <a:gd name="connsiteX5-95" fmla="*/ 133350 w 174033"/>
                <a:gd name="connsiteY5-96" fmla="*/ 4364 h 188514"/>
                <a:gd name="connsiteX0-97" fmla="*/ 133350 w 175383"/>
                <a:gd name="connsiteY0-98" fmla="*/ 6042 h 190192"/>
                <a:gd name="connsiteX1-99" fmla="*/ 12700 w 175383"/>
                <a:gd name="connsiteY1-100" fmla="*/ 139392 h 190192"/>
                <a:gd name="connsiteX2-101" fmla="*/ 0 w 175383"/>
                <a:gd name="connsiteY2-102" fmla="*/ 190192 h 190192"/>
                <a:gd name="connsiteX3-103" fmla="*/ 50882 w 175383"/>
                <a:gd name="connsiteY3-104" fmla="*/ 162390 h 190192"/>
                <a:gd name="connsiteX4-105" fmla="*/ 171531 w 175383"/>
                <a:gd name="connsiteY4-106" fmla="*/ 36937 h 190192"/>
                <a:gd name="connsiteX5-107" fmla="*/ 133350 w 175383"/>
                <a:gd name="connsiteY5-108" fmla="*/ 6042 h 190192"/>
                <a:gd name="connsiteX0-109" fmla="*/ 133350 w 175058"/>
                <a:gd name="connsiteY0-110" fmla="*/ 8337 h 192487"/>
                <a:gd name="connsiteX1-111" fmla="*/ 12700 w 175058"/>
                <a:gd name="connsiteY1-112" fmla="*/ 141687 h 192487"/>
                <a:gd name="connsiteX2-113" fmla="*/ 0 w 175058"/>
                <a:gd name="connsiteY2-114" fmla="*/ 192487 h 192487"/>
                <a:gd name="connsiteX3-115" fmla="*/ 50882 w 175058"/>
                <a:gd name="connsiteY3-116" fmla="*/ 164685 h 192487"/>
                <a:gd name="connsiteX4-117" fmla="*/ 171531 w 175058"/>
                <a:gd name="connsiteY4-118" fmla="*/ 39232 h 192487"/>
                <a:gd name="connsiteX5-119" fmla="*/ 133350 w 175058"/>
                <a:gd name="connsiteY5-120" fmla="*/ 8337 h 192487"/>
                <a:gd name="connsiteX0-121" fmla="*/ 133350 w 174801"/>
                <a:gd name="connsiteY0-122" fmla="*/ 0 h 184150"/>
                <a:gd name="connsiteX1-123" fmla="*/ 12700 w 174801"/>
                <a:gd name="connsiteY1-124" fmla="*/ 133350 h 184150"/>
                <a:gd name="connsiteX2-125" fmla="*/ 0 w 174801"/>
                <a:gd name="connsiteY2-126" fmla="*/ 184150 h 184150"/>
                <a:gd name="connsiteX3-127" fmla="*/ 50882 w 174801"/>
                <a:gd name="connsiteY3-128" fmla="*/ 156348 h 184150"/>
                <a:gd name="connsiteX4-129" fmla="*/ 171531 w 174801"/>
                <a:gd name="connsiteY4-130" fmla="*/ 30895 h 184150"/>
                <a:gd name="connsiteX5-131" fmla="*/ 133350 w 174801"/>
                <a:gd name="connsiteY5-132" fmla="*/ 0 h 184150"/>
                <a:gd name="connsiteX0-133" fmla="*/ 133350 w 174601"/>
                <a:gd name="connsiteY0-134" fmla="*/ 0 h 184150"/>
                <a:gd name="connsiteX1-135" fmla="*/ 12700 w 174601"/>
                <a:gd name="connsiteY1-136" fmla="*/ 133350 h 184150"/>
                <a:gd name="connsiteX2-137" fmla="*/ 0 w 174601"/>
                <a:gd name="connsiteY2-138" fmla="*/ 184150 h 184150"/>
                <a:gd name="connsiteX3-139" fmla="*/ 50882 w 174601"/>
                <a:gd name="connsiteY3-140" fmla="*/ 156348 h 184150"/>
                <a:gd name="connsiteX4-141" fmla="*/ 171531 w 174601"/>
                <a:gd name="connsiteY4-142" fmla="*/ 30895 h 184150"/>
                <a:gd name="connsiteX5-143" fmla="*/ 133350 w 174601"/>
                <a:gd name="connsiteY5-144" fmla="*/ 0 h 184150"/>
                <a:gd name="connsiteX0-145" fmla="*/ 133350 w 171531"/>
                <a:gd name="connsiteY0-146" fmla="*/ 0 h 184150"/>
                <a:gd name="connsiteX1-147" fmla="*/ 12700 w 171531"/>
                <a:gd name="connsiteY1-148" fmla="*/ 133350 h 184150"/>
                <a:gd name="connsiteX2-149" fmla="*/ 0 w 171531"/>
                <a:gd name="connsiteY2-150" fmla="*/ 184150 h 184150"/>
                <a:gd name="connsiteX3-151" fmla="*/ 50882 w 171531"/>
                <a:gd name="connsiteY3-152" fmla="*/ 156348 h 184150"/>
                <a:gd name="connsiteX4-153" fmla="*/ 171531 w 171531"/>
                <a:gd name="connsiteY4-154" fmla="*/ 30895 h 184150"/>
                <a:gd name="connsiteX5-155" fmla="*/ 133350 w 171531"/>
                <a:gd name="connsiteY5-156" fmla="*/ 0 h 184150"/>
                <a:gd name="connsiteX0-157" fmla="*/ 133350 w 171531"/>
                <a:gd name="connsiteY0-158" fmla="*/ 0 h 184150"/>
                <a:gd name="connsiteX1-159" fmla="*/ 12700 w 171531"/>
                <a:gd name="connsiteY1-160" fmla="*/ 133350 h 184150"/>
                <a:gd name="connsiteX2-161" fmla="*/ 0 w 171531"/>
                <a:gd name="connsiteY2-162" fmla="*/ 184150 h 184150"/>
                <a:gd name="connsiteX3-163" fmla="*/ 50882 w 171531"/>
                <a:gd name="connsiteY3-164" fmla="*/ 156348 h 184150"/>
                <a:gd name="connsiteX4-165" fmla="*/ 171531 w 171531"/>
                <a:gd name="connsiteY4-166" fmla="*/ 30895 h 184150"/>
                <a:gd name="connsiteX5-167" fmla="*/ 133350 w 171531"/>
                <a:gd name="connsiteY5-168" fmla="*/ 0 h 1841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71531" h="184150">
                  <a:moveTo>
                    <a:pt x="133350" y="0"/>
                  </a:moveTo>
                  <a:cubicBezTo>
                    <a:pt x="110745" y="22490"/>
                    <a:pt x="34925" y="102658"/>
                    <a:pt x="12700" y="133350"/>
                  </a:cubicBezTo>
                  <a:lnTo>
                    <a:pt x="0" y="184150"/>
                  </a:lnTo>
                  <a:cubicBezTo>
                    <a:pt x="16961" y="174883"/>
                    <a:pt x="33921" y="167935"/>
                    <a:pt x="50882" y="156348"/>
                  </a:cubicBezTo>
                  <a:lnTo>
                    <a:pt x="171531" y="30895"/>
                  </a:lnTo>
                  <a:cubicBezTo>
                    <a:pt x="166361" y="11580"/>
                    <a:pt x="149346" y="752"/>
                    <a:pt x="133350" y="0"/>
                  </a:cubicBez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361193" y="892722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08688" y="317922"/>
            <a:ext cx="3758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工作总结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077391" y="640517"/>
            <a:ext cx="6065788" cy="0"/>
            <a:chOff x="4615664" y="960506"/>
            <a:chExt cx="9102718" cy="0"/>
          </a:xfrm>
        </p:grpSpPr>
        <p:cxnSp>
          <p:nvCxnSpPr>
            <p:cNvPr id="31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59" b="41159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0" y="0"/>
            <a:ext cx="7141029" cy="5094514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润圆-65简" panose="00020600040101010101" pitchFamily="18" charset="-122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770161" y="2586665"/>
            <a:ext cx="685074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buNone/>
            </a:pPr>
            <a:r>
              <a:rPr lang="en-US" altLang="zh-CN" sz="96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Thanks</a:t>
            </a:r>
            <a:endParaRPr lang="zh-CN" altLang="en-US" sz="9600" b="1" cap="all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770162" y="4022406"/>
            <a:ext cx="589280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buNone/>
            </a:pPr>
            <a:r>
              <a:rPr lang="zh-CN" altLang="en-US" sz="40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越努力越幸运</a:t>
            </a:r>
            <a:endParaRPr lang="zh-CN" altLang="en-US" sz="4000" b="1" cap="all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0161" y="1961362"/>
            <a:ext cx="232229" cy="232229"/>
          </a:xfrm>
          <a:prstGeom prst="ellipse">
            <a:avLst/>
          </a:prstGeom>
          <a:solidFill>
            <a:srgbClr val="FAF9F9"/>
          </a:solidFill>
          <a:ln w="9525">
            <a:solidFill>
              <a:srgbClr val="A8A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汉仪润圆-65简" panose="00020600040101010101" pitchFamily="18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52761" y="1961362"/>
            <a:ext cx="232229" cy="232229"/>
          </a:xfrm>
          <a:prstGeom prst="ellipse">
            <a:avLst/>
          </a:prstGeom>
          <a:solidFill>
            <a:srgbClr val="FAF9F9"/>
          </a:solidFill>
          <a:ln w="9525">
            <a:solidFill>
              <a:srgbClr val="A8A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汉仪润圆-65简" panose="00020600040101010101" pitchFamily="18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35361" y="1961362"/>
            <a:ext cx="232229" cy="232229"/>
          </a:xfrm>
          <a:prstGeom prst="ellipse">
            <a:avLst/>
          </a:prstGeom>
          <a:solidFill>
            <a:srgbClr val="FAF9F9"/>
          </a:solidFill>
          <a:ln w="9525">
            <a:solidFill>
              <a:srgbClr val="A8A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汉仪润圆-65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87" y="348877"/>
            <a:ext cx="420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稻壳儿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模板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使用说明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5855" y="426118"/>
            <a:ext cx="642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本页为说明页，用户使用模板时可删除本页内容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954" y="1194611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A1F39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rgbClr val="FA1F39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6202" y="1317722"/>
            <a:ext cx="218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字体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说明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50468" y="1194611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A1F39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rgbClr val="FA1F3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66716" y="1317722"/>
            <a:ext cx="218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素材说明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34891" y="1194611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A1F39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rgbClr val="FA1F39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139" y="1317722"/>
            <a:ext cx="218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母版说明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9954" y="2225011"/>
            <a:ext cx="1555046" cy="277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中文│字体名称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9954" y="2505443"/>
            <a:ext cx="349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汉仪润圆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-65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简</a:t>
            </a:r>
            <a:endParaRPr lang="zh-CN" altLang="en-US" sz="1200" b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40266" y="3073089"/>
            <a:ext cx="3206044" cy="0"/>
          </a:xfrm>
          <a:prstGeom prst="line">
            <a:avLst/>
          </a:prstGeom>
          <a:ln>
            <a:solidFill>
              <a:schemeClr val="bg2">
                <a:alpha val="8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50468" y="2083640"/>
            <a:ext cx="123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图片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50469" y="2322308"/>
            <a:ext cx="3101799" cy="48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模板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中使用的素材来源于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【 </a:t>
            </a:r>
            <a:r>
              <a:rPr lang="en-US" altLang="zh-CN" sz="900" b="1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pexels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】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该网站素材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具有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CC0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共享协议，您可在遵循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CC0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共享协议的情况下使用。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34891" y="2045540"/>
            <a:ext cx="3289160" cy="48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使用本套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模板时，若在操作界面鼠标不可选取的内容，可以在幻灯片母版中进行查看和编辑，具体操作如下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234890" y="2717319"/>
            <a:ext cx="328916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、点击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【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视图</a:t>
            </a: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】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、选择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【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幻灯片母版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】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，即可查看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编辑母版</a:t>
            </a:r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、查看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编辑完成后，点击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【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关闭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】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即可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95" y="3580163"/>
            <a:ext cx="3395102" cy="2467248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041422" y="1317722"/>
            <a:ext cx="3872089" cy="5540278"/>
            <a:chOff x="4041422" y="0"/>
            <a:chExt cx="3872089" cy="6858000"/>
          </a:xfrm>
        </p:grpSpPr>
        <p:cxnSp>
          <p:nvCxnSpPr>
            <p:cNvPr id="35" name="直接连接符 34"/>
            <p:cNvCxnSpPr/>
            <p:nvPr/>
          </p:nvCxnSpPr>
          <p:spPr>
            <a:xfrm rot="16200000">
              <a:off x="4484511" y="3429000"/>
              <a:ext cx="6858000" cy="0"/>
            </a:xfrm>
            <a:prstGeom prst="line">
              <a:avLst/>
            </a:prstGeom>
            <a:ln>
              <a:solidFill>
                <a:schemeClr val="bg2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6200000">
              <a:off x="612422" y="3429000"/>
              <a:ext cx="6858000" cy="0"/>
            </a:xfrm>
            <a:prstGeom prst="line">
              <a:avLst/>
            </a:prstGeom>
            <a:ln>
              <a:solidFill>
                <a:schemeClr val="bg2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-1" y="361695"/>
            <a:ext cx="85726" cy="426499"/>
          </a:xfrm>
          <a:prstGeom prst="rect">
            <a:avLst/>
          </a:prstGeom>
          <a:solidFill>
            <a:srgbClr val="FA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TextBox 2"/>
          <p:cNvSpPr txBox="1"/>
          <p:nvPr/>
        </p:nvSpPr>
        <p:spPr>
          <a:xfrm>
            <a:off x="349953" y="3916864"/>
            <a:ext cx="349161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说明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】</a:t>
            </a:r>
            <a:endParaRPr lang="en-US" altLang="zh-CN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模板中使用的字体为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汉仪润圆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-65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】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，仅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限于个人学习，研究或欣赏目的使用，如需商用请您自行向版权方购买，获取商用版权。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3" name="图片占位符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3" b="21163"/>
          <a:stretch>
            <a:fillRect/>
          </a:stretch>
        </p:blipFill>
        <p:spPr>
          <a:xfrm>
            <a:off x="4546471" y="2913154"/>
            <a:ext cx="630648" cy="363802"/>
          </a:xfrm>
          <a:custGeom>
            <a:avLst/>
            <a:gdLst>
              <a:gd name="connsiteX0" fmla="*/ 0 w 8128000"/>
              <a:gd name="connsiteY0" fmla="*/ 0 h 5143500"/>
              <a:gd name="connsiteX1" fmla="*/ 8128000 w 8128000"/>
              <a:gd name="connsiteY1" fmla="*/ 0 h 5143500"/>
              <a:gd name="connsiteX2" fmla="*/ 8128000 w 8128000"/>
              <a:gd name="connsiteY2" fmla="*/ 5143500 h 5143500"/>
              <a:gd name="connsiteX3" fmla="*/ 0 w 8128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5143500">
                <a:moveTo>
                  <a:pt x="0" y="0"/>
                </a:moveTo>
                <a:lnTo>
                  <a:pt x="8128000" y="0"/>
                </a:lnTo>
                <a:lnTo>
                  <a:pt x="8128000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27" name="文本框 26"/>
          <p:cNvSpPr txBox="1"/>
          <p:nvPr/>
        </p:nvSpPr>
        <p:spPr>
          <a:xfrm>
            <a:off x="4450468" y="4004786"/>
            <a:ext cx="123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素材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50469" y="4243454"/>
            <a:ext cx="31017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模板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中使用的素材来源于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【 </a:t>
            </a:r>
            <a:r>
              <a:rPr lang="en-US" altLang="zh-CN" sz="900" b="1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pixabay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】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该网站素材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具有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CC0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共享协议，您可在遵循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CC0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共享协议的情况下使用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4" name="图片占位符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6471" y="4957557"/>
            <a:ext cx="899883" cy="50618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57" y="2914995"/>
            <a:ext cx="366719" cy="3667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4" y="2914995"/>
            <a:ext cx="366719" cy="36671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391" y="2914995"/>
            <a:ext cx="366719" cy="36671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39" y="2914995"/>
            <a:ext cx="366719" cy="36671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575300" y="1054474"/>
            <a:ext cx="2844800" cy="987723"/>
          </a:xfrm>
          <a:prstGeom prst="rect">
            <a:avLst/>
          </a:prstGeom>
          <a:solidFill>
            <a:srgbClr val="FAF9F9"/>
          </a:solidFill>
          <a:ln w="3175">
            <a:solidFill>
              <a:srgbClr val="A8A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pic>
        <p:nvPicPr>
          <p:cNvPr id="14" name="图片占位符 13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71"/>
          <a:stretch>
            <a:fillRect/>
          </a:stretch>
        </p:blipFill>
        <p:spPr>
          <a:xfrm>
            <a:off x="3" y="3"/>
            <a:ext cx="5575297" cy="6857997"/>
          </a:xfrm>
          <a:custGeom>
            <a:avLst/>
            <a:gdLst>
              <a:gd name="connsiteX0" fmla="*/ 0 w 5575297"/>
              <a:gd name="connsiteY0" fmla="*/ 0 h 6857997"/>
              <a:gd name="connsiteX1" fmla="*/ 5575297 w 5575297"/>
              <a:gd name="connsiteY1" fmla="*/ 0 h 6857997"/>
              <a:gd name="connsiteX2" fmla="*/ 5575297 w 5575297"/>
              <a:gd name="connsiteY2" fmla="*/ 6857997 h 6857997"/>
              <a:gd name="connsiteX3" fmla="*/ 0 w 5575297"/>
              <a:gd name="connsiteY3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5297" h="6857997">
                <a:moveTo>
                  <a:pt x="0" y="0"/>
                </a:moveTo>
                <a:lnTo>
                  <a:pt x="5575297" y="0"/>
                </a:lnTo>
                <a:lnTo>
                  <a:pt x="5575297" y="6857997"/>
                </a:lnTo>
                <a:lnTo>
                  <a:pt x="0" y="6857997"/>
                </a:lnTo>
                <a:close/>
              </a:path>
            </a:pathLst>
          </a:custGeom>
          <a:ln>
            <a:noFill/>
          </a:ln>
        </p:spPr>
      </p:pic>
      <p:sp>
        <p:nvSpPr>
          <p:cNvPr id="34" name="矩形 33"/>
          <p:cNvSpPr/>
          <p:nvPr/>
        </p:nvSpPr>
        <p:spPr>
          <a:xfrm>
            <a:off x="814593" y="1791521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28567" y="1019242"/>
            <a:ext cx="22257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>
              <a:lnSpc>
                <a:spcPct val="100000"/>
              </a:lnSpc>
              <a:defRPr/>
            </a:pP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目录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40911" y="1054474"/>
            <a:ext cx="2844800" cy="987723"/>
          </a:xfrm>
          <a:prstGeom prst="rect">
            <a:avLst/>
          </a:prstGeom>
          <a:solidFill>
            <a:srgbClr val="FAF9F9"/>
          </a:solidFill>
          <a:ln w="3175">
            <a:solidFill>
              <a:srgbClr val="A8A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75300" y="2345842"/>
            <a:ext cx="2844800" cy="987723"/>
          </a:xfrm>
          <a:prstGeom prst="rect">
            <a:avLst/>
          </a:prstGeom>
          <a:solidFill>
            <a:srgbClr val="FAF9F9"/>
          </a:solidFill>
          <a:ln w="3175">
            <a:solidFill>
              <a:srgbClr val="A8A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640911" y="2345842"/>
            <a:ext cx="2844800" cy="987723"/>
          </a:xfrm>
          <a:prstGeom prst="rect">
            <a:avLst/>
          </a:prstGeom>
          <a:solidFill>
            <a:srgbClr val="FAF9F9"/>
          </a:solidFill>
          <a:ln w="3175">
            <a:solidFill>
              <a:srgbClr val="A8A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575300" y="3637210"/>
            <a:ext cx="2844800" cy="987723"/>
          </a:xfrm>
          <a:prstGeom prst="rect">
            <a:avLst/>
          </a:prstGeom>
          <a:solidFill>
            <a:srgbClr val="FAF9F9"/>
          </a:solidFill>
          <a:ln w="3175">
            <a:solidFill>
              <a:srgbClr val="A8A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640911" y="3637210"/>
            <a:ext cx="2844800" cy="987723"/>
          </a:xfrm>
          <a:prstGeom prst="rect">
            <a:avLst/>
          </a:prstGeom>
          <a:solidFill>
            <a:srgbClr val="FAF9F9"/>
          </a:solidFill>
          <a:ln w="3175">
            <a:solidFill>
              <a:srgbClr val="A8A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75300" y="4928578"/>
            <a:ext cx="2844800" cy="987723"/>
          </a:xfrm>
          <a:prstGeom prst="rect">
            <a:avLst/>
          </a:prstGeom>
          <a:solidFill>
            <a:srgbClr val="FAF9F9"/>
          </a:solidFill>
          <a:ln w="3175">
            <a:solidFill>
              <a:srgbClr val="A8A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640911" y="4928578"/>
            <a:ext cx="2844800" cy="987723"/>
          </a:xfrm>
          <a:prstGeom prst="rect">
            <a:avLst/>
          </a:prstGeom>
          <a:solidFill>
            <a:srgbClr val="FAF9F9"/>
          </a:solidFill>
          <a:ln w="3175">
            <a:solidFill>
              <a:srgbClr val="A8A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6" name="Text Placeholder 33"/>
          <p:cNvSpPr txBox="1"/>
          <p:nvPr/>
        </p:nvSpPr>
        <p:spPr>
          <a:xfrm>
            <a:off x="5933664" y="1204300"/>
            <a:ext cx="2016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基本工作概述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33663" y="1628317"/>
            <a:ext cx="1453877" cy="205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73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WORK REPORT</a:t>
            </a:r>
            <a:endParaRPr lang="en-US" altLang="zh-CN" sz="735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8" name="Text Placeholder 33"/>
          <p:cNvSpPr txBox="1"/>
          <p:nvPr/>
        </p:nvSpPr>
        <p:spPr>
          <a:xfrm>
            <a:off x="8940801" y="1204300"/>
            <a:ext cx="2016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团队介绍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40800" y="1628317"/>
            <a:ext cx="1453877" cy="205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73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WORK REPORT</a:t>
            </a:r>
            <a:endParaRPr lang="en-US" altLang="zh-CN" sz="735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0" name="Text Placeholder 33"/>
          <p:cNvSpPr txBox="1"/>
          <p:nvPr/>
        </p:nvSpPr>
        <p:spPr>
          <a:xfrm>
            <a:off x="5933663" y="5085657"/>
            <a:ext cx="2016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项目进度说明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33662" y="5509674"/>
            <a:ext cx="1453877" cy="205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73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WORK REPORT</a:t>
            </a:r>
            <a:endParaRPr lang="en-US" altLang="zh-CN" sz="735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2" name="Text Placeholder 33"/>
          <p:cNvSpPr txBox="1"/>
          <p:nvPr/>
        </p:nvSpPr>
        <p:spPr>
          <a:xfrm>
            <a:off x="5933664" y="2527427"/>
            <a:ext cx="2016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阶段成就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33663" y="2951444"/>
            <a:ext cx="1453877" cy="205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73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WORK REPORT</a:t>
            </a:r>
            <a:endParaRPr lang="en-US" altLang="zh-CN" sz="735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4" name="Text Placeholder 33"/>
          <p:cNvSpPr txBox="1"/>
          <p:nvPr/>
        </p:nvSpPr>
        <p:spPr>
          <a:xfrm>
            <a:off x="8940801" y="2527427"/>
            <a:ext cx="2016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项目展示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40800" y="2951444"/>
            <a:ext cx="1453877" cy="205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73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WORK REPORT</a:t>
            </a:r>
            <a:endParaRPr lang="en-US" altLang="zh-CN" sz="735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6" name="Text Placeholder 33"/>
          <p:cNvSpPr txBox="1"/>
          <p:nvPr/>
        </p:nvSpPr>
        <p:spPr>
          <a:xfrm>
            <a:off x="8940801" y="5085657"/>
            <a:ext cx="2016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项目管理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40800" y="5509674"/>
            <a:ext cx="1453877" cy="205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73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WORK REPORT</a:t>
            </a:r>
            <a:endParaRPr lang="en-US" altLang="zh-CN" sz="735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8" name="Text Placeholder 33"/>
          <p:cNvSpPr txBox="1"/>
          <p:nvPr/>
        </p:nvSpPr>
        <p:spPr>
          <a:xfrm>
            <a:off x="5933664" y="3831199"/>
            <a:ext cx="2016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不足及改善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33663" y="4255216"/>
            <a:ext cx="1453877" cy="205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73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WORK REPORT</a:t>
            </a:r>
            <a:endParaRPr lang="en-US" altLang="zh-CN" sz="735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0" name="Text Placeholder 33"/>
          <p:cNvSpPr txBox="1"/>
          <p:nvPr/>
        </p:nvSpPr>
        <p:spPr>
          <a:xfrm>
            <a:off x="8940801" y="3831199"/>
            <a:ext cx="2016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工作计划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940800" y="4255216"/>
            <a:ext cx="1453877" cy="205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73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WORK REPORT</a:t>
            </a:r>
            <a:endParaRPr lang="en-US" altLang="zh-CN" sz="735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6031293" y="1054474"/>
            <a:ext cx="72693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9096904" y="1054474"/>
            <a:ext cx="72693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031293" y="2345842"/>
            <a:ext cx="72693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9096904" y="2345842"/>
            <a:ext cx="72693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031293" y="3637210"/>
            <a:ext cx="72693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096904" y="3637210"/>
            <a:ext cx="72693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031293" y="4928578"/>
            <a:ext cx="72693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096904" y="4928578"/>
            <a:ext cx="72693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112853" y="1465943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149436" y="1465943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112853" y="2676188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1149436" y="2676188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112853" y="4053899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1149436" y="4053899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112853" y="5294502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1149436" y="5294502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50493" y="953852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87076" y="953852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250493" y="2164097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87076" y="2164097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50493" y="3541808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287076" y="3541808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250493" y="4782411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287076" y="4782411"/>
            <a:ext cx="499030" cy="696686"/>
          </a:xfrm>
          <a:prstGeom prst="rect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37917"/>
          <a:stretch>
            <a:fillRect/>
          </a:stretch>
        </p:blipFill>
        <p:spPr/>
      </p:pic>
      <p:sp>
        <p:nvSpPr>
          <p:cNvPr id="14" name="Oval 15"/>
          <p:cNvSpPr/>
          <p:nvPr/>
        </p:nvSpPr>
        <p:spPr>
          <a:xfrm>
            <a:off x="1726919" y="4051300"/>
            <a:ext cx="1193800" cy="1193800"/>
          </a:xfrm>
          <a:prstGeom prst="ellipse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5" name="Oval 24"/>
          <p:cNvSpPr/>
          <p:nvPr/>
        </p:nvSpPr>
        <p:spPr>
          <a:xfrm>
            <a:off x="9347341" y="4051300"/>
            <a:ext cx="1193800" cy="1193800"/>
          </a:xfrm>
          <a:prstGeom prst="ellipse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6" name="Oval 22"/>
          <p:cNvSpPr/>
          <p:nvPr/>
        </p:nvSpPr>
        <p:spPr>
          <a:xfrm>
            <a:off x="4267060" y="4051300"/>
            <a:ext cx="1193800" cy="1193800"/>
          </a:xfrm>
          <a:prstGeom prst="ellipse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7" name="Oval 23"/>
          <p:cNvSpPr/>
          <p:nvPr/>
        </p:nvSpPr>
        <p:spPr>
          <a:xfrm>
            <a:off x="6807200" y="4051300"/>
            <a:ext cx="1193800" cy="1193800"/>
          </a:xfrm>
          <a:prstGeom prst="ellipse">
            <a:avLst/>
          </a:prstGeom>
          <a:solidFill>
            <a:srgbClr val="FA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48179" y="4293596"/>
            <a:ext cx="351280" cy="644016"/>
            <a:chOff x="1778455" y="1800225"/>
            <a:chExt cx="819150" cy="1501776"/>
          </a:xfrm>
          <a:solidFill>
            <a:schemeClr val="bg1">
              <a:lumMod val="50000"/>
            </a:schemeClr>
          </a:solidFill>
        </p:grpSpPr>
        <p:sp>
          <p:nvSpPr>
            <p:cNvPr id="25" name="Oval 359"/>
            <p:cNvSpPr>
              <a:spLocks noChangeArrowheads="1"/>
            </p:cNvSpPr>
            <p:nvPr/>
          </p:nvSpPr>
          <p:spPr bwMode="auto">
            <a:xfrm>
              <a:off x="2184855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27" name="Rectangle 360"/>
            <p:cNvSpPr>
              <a:spLocks noChangeArrowheads="1"/>
            </p:cNvSpPr>
            <p:nvPr/>
          </p:nvSpPr>
          <p:spPr bwMode="auto">
            <a:xfrm>
              <a:off x="2270580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28" name="Freeform 361"/>
            <p:cNvSpPr/>
            <p:nvPr/>
          </p:nvSpPr>
          <p:spPr bwMode="auto">
            <a:xfrm>
              <a:off x="2270580" y="2138363"/>
              <a:ext cx="58738" cy="109538"/>
            </a:xfrm>
            <a:custGeom>
              <a:avLst/>
              <a:gdLst>
                <a:gd name="T0" fmla="*/ 18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8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8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8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30" name="Freeform 362"/>
            <p:cNvSpPr>
              <a:spLocks noEditPoints="1"/>
            </p:cNvSpPr>
            <p:nvPr/>
          </p:nvSpPr>
          <p:spPr bwMode="auto">
            <a:xfrm>
              <a:off x="1778455" y="2097088"/>
              <a:ext cx="819150" cy="1204913"/>
            </a:xfrm>
            <a:custGeom>
              <a:avLst/>
              <a:gdLst>
                <a:gd name="T0" fmla="*/ 277 w 278"/>
                <a:gd name="T1" fmla="*/ 175 h 409"/>
                <a:gd name="T2" fmla="*/ 265 w 278"/>
                <a:gd name="T3" fmla="*/ 54 h 409"/>
                <a:gd name="T4" fmla="*/ 223 w 278"/>
                <a:gd name="T5" fmla="*/ 1 h 409"/>
                <a:gd name="T6" fmla="*/ 177 w 278"/>
                <a:gd name="T7" fmla="*/ 60 h 409"/>
                <a:gd name="T8" fmla="*/ 130 w 278"/>
                <a:gd name="T9" fmla="*/ 0 h 409"/>
                <a:gd name="T10" fmla="*/ 81 w 278"/>
                <a:gd name="T11" fmla="*/ 47 h 409"/>
                <a:gd name="T12" fmla="*/ 64 w 278"/>
                <a:gd name="T13" fmla="*/ 77 h 409"/>
                <a:gd name="T14" fmla="*/ 16 w 278"/>
                <a:gd name="T15" fmla="*/ 81 h 409"/>
                <a:gd name="T16" fmla="*/ 0 w 278"/>
                <a:gd name="T17" fmla="*/ 96 h 409"/>
                <a:gd name="T18" fmla="*/ 15 w 278"/>
                <a:gd name="T19" fmla="*/ 111 h 409"/>
                <a:gd name="T20" fmla="*/ 84 w 278"/>
                <a:gd name="T21" fmla="*/ 115 h 409"/>
                <a:gd name="T22" fmla="*/ 103 w 278"/>
                <a:gd name="T23" fmla="*/ 103 h 409"/>
                <a:gd name="T24" fmla="*/ 108 w 278"/>
                <a:gd name="T25" fmla="*/ 92 h 409"/>
                <a:gd name="T26" fmla="*/ 126 w 278"/>
                <a:gd name="T27" fmla="*/ 389 h 409"/>
                <a:gd name="T28" fmla="*/ 146 w 278"/>
                <a:gd name="T29" fmla="*/ 409 h 409"/>
                <a:gd name="T30" fmla="*/ 166 w 278"/>
                <a:gd name="T31" fmla="*/ 389 h 409"/>
                <a:gd name="T32" fmla="*/ 173 w 278"/>
                <a:gd name="T33" fmla="*/ 211 h 409"/>
                <a:gd name="T34" fmla="*/ 181 w 278"/>
                <a:gd name="T35" fmla="*/ 389 h 409"/>
                <a:gd name="T36" fmla="*/ 201 w 278"/>
                <a:gd name="T37" fmla="*/ 409 h 409"/>
                <a:gd name="T38" fmla="*/ 221 w 278"/>
                <a:gd name="T39" fmla="*/ 389 h 409"/>
                <a:gd name="T40" fmla="*/ 240 w 278"/>
                <a:gd name="T41" fmla="*/ 151 h 409"/>
                <a:gd name="T42" fmla="*/ 247 w 278"/>
                <a:gd name="T43" fmla="*/ 179 h 409"/>
                <a:gd name="T44" fmla="*/ 264 w 278"/>
                <a:gd name="T45" fmla="*/ 192 h 409"/>
                <a:gd name="T46" fmla="*/ 277 w 278"/>
                <a:gd name="T47" fmla="*/ 175 h 409"/>
                <a:gd name="T48" fmla="*/ 177 w 278"/>
                <a:gd name="T49" fmla="*/ 125 h 409"/>
                <a:gd name="T50" fmla="*/ 171 w 278"/>
                <a:gd name="T51" fmla="*/ 119 h 409"/>
                <a:gd name="T52" fmla="*/ 177 w 278"/>
                <a:gd name="T53" fmla="*/ 114 h 409"/>
                <a:gd name="T54" fmla="*/ 182 w 278"/>
                <a:gd name="T55" fmla="*/ 119 h 409"/>
                <a:gd name="T56" fmla="*/ 177 w 278"/>
                <a:gd name="T57" fmla="*/ 125 h 409"/>
                <a:gd name="T58" fmla="*/ 177 w 278"/>
                <a:gd name="T59" fmla="*/ 95 h 409"/>
                <a:gd name="T60" fmla="*/ 171 w 278"/>
                <a:gd name="T61" fmla="*/ 89 h 409"/>
                <a:gd name="T62" fmla="*/ 177 w 278"/>
                <a:gd name="T63" fmla="*/ 83 h 409"/>
                <a:gd name="T64" fmla="*/ 182 w 278"/>
                <a:gd name="T65" fmla="*/ 89 h 409"/>
                <a:gd name="T66" fmla="*/ 177 w 278"/>
                <a:gd name="T67" fmla="*/ 9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8" h="409">
                  <a:moveTo>
                    <a:pt x="277" y="175"/>
                  </a:moveTo>
                  <a:cubicBezTo>
                    <a:pt x="265" y="54"/>
                    <a:pt x="265" y="54"/>
                    <a:pt x="265" y="54"/>
                  </a:cubicBezTo>
                  <a:cubicBezTo>
                    <a:pt x="262" y="27"/>
                    <a:pt x="244" y="11"/>
                    <a:pt x="223" y="1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11" y="9"/>
                    <a:pt x="93" y="24"/>
                    <a:pt x="81" y="4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7" y="80"/>
                    <a:pt x="0" y="87"/>
                    <a:pt x="0" y="96"/>
                  </a:cubicBezTo>
                  <a:cubicBezTo>
                    <a:pt x="0" y="104"/>
                    <a:pt x="7" y="111"/>
                    <a:pt x="15" y="111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92" y="116"/>
                    <a:pt x="98" y="112"/>
                    <a:pt x="103" y="103"/>
                  </a:cubicBezTo>
                  <a:cubicBezTo>
                    <a:pt x="105" y="100"/>
                    <a:pt x="108" y="92"/>
                    <a:pt x="108" y="92"/>
                  </a:cubicBezTo>
                  <a:cubicBezTo>
                    <a:pt x="103" y="156"/>
                    <a:pt x="108" y="221"/>
                    <a:pt x="126" y="389"/>
                  </a:cubicBezTo>
                  <a:cubicBezTo>
                    <a:pt x="126" y="400"/>
                    <a:pt x="135" y="409"/>
                    <a:pt x="146" y="409"/>
                  </a:cubicBezTo>
                  <a:cubicBezTo>
                    <a:pt x="157" y="409"/>
                    <a:pt x="166" y="400"/>
                    <a:pt x="166" y="389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81" y="389"/>
                    <a:pt x="181" y="389"/>
                    <a:pt x="181" y="389"/>
                  </a:cubicBezTo>
                  <a:cubicBezTo>
                    <a:pt x="181" y="400"/>
                    <a:pt x="190" y="409"/>
                    <a:pt x="201" y="409"/>
                  </a:cubicBezTo>
                  <a:cubicBezTo>
                    <a:pt x="212" y="409"/>
                    <a:pt x="221" y="400"/>
                    <a:pt x="221" y="389"/>
                  </a:cubicBezTo>
                  <a:cubicBezTo>
                    <a:pt x="233" y="270"/>
                    <a:pt x="240" y="203"/>
                    <a:pt x="240" y="151"/>
                  </a:cubicBezTo>
                  <a:cubicBezTo>
                    <a:pt x="247" y="179"/>
                    <a:pt x="247" y="179"/>
                    <a:pt x="247" y="179"/>
                  </a:cubicBezTo>
                  <a:cubicBezTo>
                    <a:pt x="248" y="188"/>
                    <a:pt x="256" y="193"/>
                    <a:pt x="264" y="192"/>
                  </a:cubicBezTo>
                  <a:cubicBezTo>
                    <a:pt x="272" y="191"/>
                    <a:pt x="278" y="184"/>
                    <a:pt x="277" y="175"/>
                  </a:cubicBezTo>
                  <a:close/>
                  <a:moveTo>
                    <a:pt x="177" y="125"/>
                  </a:moveTo>
                  <a:cubicBezTo>
                    <a:pt x="174" y="125"/>
                    <a:pt x="171" y="122"/>
                    <a:pt x="171" y="119"/>
                  </a:cubicBezTo>
                  <a:cubicBezTo>
                    <a:pt x="171" y="116"/>
                    <a:pt x="174" y="114"/>
                    <a:pt x="177" y="114"/>
                  </a:cubicBezTo>
                  <a:cubicBezTo>
                    <a:pt x="180" y="114"/>
                    <a:pt x="182" y="116"/>
                    <a:pt x="182" y="119"/>
                  </a:cubicBezTo>
                  <a:cubicBezTo>
                    <a:pt x="182" y="122"/>
                    <a:pt x="180" y="125"/>
                    <a:pt x="177" y="125"/>
                  </a:cubicBezTo>
                  <a:close/>
                  <a:moveTo>
                    <a:pt x="177" y="95"/>
                  </a:moveTo>
                  <a:cubicBezTo>
                    <a:pt x="174" y="95"/>
                    <a:pt x="171" y="92"/>
                    <a:pt x="171" y="89"/>
                  </a:cubicBezTo>
                  <a:cubicBezTo>
                    <a:pt x="171" y="86"/>
                    <a:pt x="174" y="83"/>
                    <a:pt x="177" y="83"/>
                  </a:cubicBezTo>
                  <a:cubicBezTo>
                    <a:pt x="180" y="83"/>
                    <a:pt x="182" y="86"/>
                    <a:pt x="182" y="89"/>
                  </a:cubicBezTo>
                  <a:cubicBezTo>
                    <a:pt x="182" y="92"/>
                    <a:pt x="180" y="95"/>
                    <a:pt x="177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756213" y="4293596"/>
            <a:ext cx="272992" cy="644016"/>
            <a:chOff x="9355360" y="1800225"/>
            <a:chExt cx="636588" cy="1501776"/>
          </a:xfrm>
          <a:solidFill>
            <a:schemeClr val="bg1">
              <a:lumMod val="50000"/>
            </a:schemeClr>
          </a:solidFill>
        </p:grpSpPr>
        <p:sp>
          <p:nvSpPr>
            <p:cNvPr id="32" name="Oval 377"/>
            <p:cNvSpPr>
              <a:spLocks noChangeArrowheads="1"/>
            </p:cNvSpPr>
            <p:nvPr/>
          </p:nvSpPr>
          <p:spPr bwMode="auto">
            <a:xfrm>
              <a:off x="9576023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33" name="Freeform 378"/>
            <p:cNvSpPr/>
            <p:nvPr/>
          </p:nvSpPr>
          <p:spPr bwMode="auto">
            <a:xfrm>
              <a:off x="9355360" y="2093913"/>
              <a:ext cx="636588" cy="1208088"/>
            </a:xfrm>
            <a:custGeom>
              <a:avLst/>
              <a:gdLst>
                <a:gd name="T0" fmla="*/ 215 w 216"/>
                <a:gd name="T1" fmla="*/ 176 h 410"/>
                <a:gd name="T2" fmla="*/ 203 w 216"/>
                <a:gd name="T3" fmla="*/ 55 h 410"/>
                <a:gd name="T4" fmla="*/ 160 w 216"/>
                <a:gd name="T5" fmla="*/ 2 h 410"/>
                <a:gd name="T6" fmla="*/ 114 w 216"/>
                <a:gd name="T7" fmla="*/ 61 h 410"/>
                <a:gd name="T8" fmla="*/ 67 w 216"/>
                <a:gd name="T9" fmla="*/ 0 h 410"/>
                <a:gd name="T10" fmla="*/ 18 w 216"/>
                <a:gd name="T11" fmla="*/ 48 h 410"/>
                <a:gd name="T12" fmla="*/ 0 w 216"/>
                <a:gd name="T13" fmla="*/ 126 h 410"/>
                <a:gd name="T14" fmla="*/ 0 w 216"/>
                <a:gd name="T15" fmla="*/ 127 h 410"/>
                <a:gd name="T16" fmla="*/ 20 w 216"/>
                <a:gd name="T17" fmla="*/ 147 h 410"/>
                <a:gd name="T18" fmla="*/ 95 w 216"/>
                <a:gd name="T19" fmla="*/ 142 h 410"/>
                <a:gd name="T20" fmla="*/ 110 w 216"/>
                <a:gd name="T21" fmla="*/ 127 h 410"/>
                <a:gd name="T22" fmla="*/ 95 w 216"/>
                <a:gd name="T23" fmla="*/ 111 h 410"/>
                <a:gd name="T24" fmla="*/ 45 w 216"/>
                <a:gd name="T25" fmla="*/ 108 h 410"/>
                <a:gd name="T26" fmla="*/ 46 w 216"/>
                <a:gd name="T27" fmla="*/ 99 h 410"/>
                <a:gd name="T28" fmla="*/ 60 w 216"/>
                <a:gd name="T29" fmla="*/ 100 h 410"/>
                <a:gd name="T30" fmla="*/ 60 w 216"/>
                <a:gd name="T31" fmla="*/ 70 h 410"/>
                <a:gd name="T32" fmla="*/ 143 w 216"/>
                <a:gd name="T33" fmla="*/ 70 h 410"/>
                <a:gd name="T34" fmla="*/ 143 w 216"/>
                <a:gd name="T35" fmla="*/ 180 h 410"/>
                <a:gd name="T36" fmla="*/ 60 w 216"/>
                <a:gd name="T37" fmla="*/ 180 h 410"/>
                <a:gd name="T38" fmla="*/ 60 w 216"/>
                <a:gd name="T39" fmla="*/ 153 h 410"/>
                <a:gd name="T40" fmla="*/ 44 w 216"/>
                <a:gd name="T41" fmla="*/ 154 h 410"/>
                <a:gd name="T42" fmla="*/ 64 w 216"/>
                <a:gd name="T43" fmla="*/ 390 h 410"/>
                <a:gd name="T44" fmla="*/ 83 w 216"/>
                <a:gd name="T45" fmla="*/ 410 h 410"/>
                <a:gd name="T46" fmla="*/ 103 w 216"/>
                <a:gd name="T47" fmla="*/ 390 h 410"/>
                <a:gd name="T48" fmla="*/ 111 w 216"/>
                <a:gd name="T49" fmla="*/ 212 h 410"/>
                <a:gd name="T50" fmla="*/ 119 w 216"/>
                <a:gd name="T51" fmla="*/ 390 h 410"/>
                <a:gd name="T52" fmla="*/ 139 w 216"/>
                <a:gd name="T53" fmla="*/ 410 h 410"/>
                <a:gd name="T54" fmla="*/ 158 w 216"/>
                <a:gd name="T55" fmla="*/ 390 h 410"/>
                <a:gd name="T56" fmla="*/ 178 w 216"/>
                <a:gd name="T57" fmla="*/ 152 h 410"/>
                <a:gd name="T58" fmla="*/ 185 w 216"/>
                <a:gd name="T59" fmla="*/ 180 h 410"/>
                <a:gd name="T60" fmla="*/ 202 w 216"/>
                <a:gd name="T61" fmla="*/ 193 h 410"/>
                <a:gd name="T62" fmla="*/ 215 w 216"/>
                <a:gd name="T63" fmla="*/ 17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410">
                  <a:moveTo>
                    <a:pt x="215" y="176"/>
                  </a:moveTo>
                  <a:cubicBezTo>
                    <a:pt x="203" y="55"/>
                    <a:pt x="203" y="55"/>
                    <a:pt x="203" y="55"/>
                  </a:cubicBezTo>
                  <a:cubicBezTo>
                    <a:pt x="200" y="28"/>
                    <a:pt x="182" y="12"/>
                    <a:pt x="160" y="2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6" y="8"/>
                    <a:pt x="27" y="23"/>
                    <a:pt x="18" y="4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7"/>
                  </a:cubicBezTo>
                  <a:cubicBezTo>
                    <a:pt x="0" y="138"/>
                    <a:pt x="9" y="147"/>
                    <a:pt x="20" y="147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103" y="142"/>
                    <a:pt x="110" y="135"/>
                    <a:pt x="110" y="127"/>
                  </a:cubicBezTo>
                  <a:cubicBezTo>
                    <a:pt x="110" y="118"/>
                    <a:pt x="103" y="111"/>
                    <a:pt x="95" y="111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108"/>
                    <a:pt x="46" y="101"/>
                    <a:pt x="46" y="99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5" y="206"/>
                    <a:pt x="51" y="273"/>
                    <a:pt x="64" y="390"/>
                  </a:cubicBezTo>
                  <a:cubicBezTo>
                    <a:pt x="64" y="401"/>
                    <a:pt x="73" y="410"/>
                    <a:pt x="83" y="410"/>
                  </a:cubicBezTo>
                  <a:cubicBezTo>
                    <a:pt x="94" y="410"/>
                    <a:pt x="103" y="401"/>
                    <a:pt x="103" y="390"/>
                  </a:cubicBezTo>
                  <a:cubicBezTo>
                    <a:pt x="111" y="212"/>
                    <a:pt x="111" y="212"/>
                    <a:pt x="111" y="212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19" y="401"/>
                    <a:pt x="128" y="410"/>
                    <a:pt x="139" y="410"/>
                  </a:cubicBezTo>
                  <a:cubicBezTo>
                    <a:pt x="150" y="410"/>
                    <a:pt x="158" y="401"/>
                    <a:pt x="158" y="390"/>
                  </a:cubicBezTo>
                  <a:cubicBezTo>
                    <a:pt x="171" y="271"/>
                    <a:pt x="178" y="204"/>
                    <a:pt x="178" y="152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6" y="189"/>
                    <a:pt x="194" y="194"/>
                    <a:pt x="202" y="193"/>
                  </a:cubicBezTo>
                  <a:cubicBezTo>
                    <a:pt x="210" y="192"/>
                    <a:pt x="216" y="185"/>
                    <a:pt x="215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34" name="Rectangle 379"/>
            <p:cNvSpPr>
              <a:spLocks noChangeArrowheads="1"/>
            </p:cNvSpPr>
            <p:nvPr/>
          </p:nvSpPr>
          <p:spPr bwMode="auto">
            <a:xfrm>
              <a:off x="9661748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35" name="Freeform 380"/>
            <p:cNvSpPr/>
            <p:nvPr/>
          </p:nvSpPr>
          <p:spPr bwMode="auto">
            <a:xfrm>
              <a:off x="9661748" y="2138363"/>
              <a:ext cx="58738" cy="109538"/>
            </a:xfrm>
            <a:custGeom>
              <a:avLst/>
              <a:gdLst>
                <a:gd name="T0" fmla="*/ 19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9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9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9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36" name="Oval 381"/>
            <p:cNvSpPr>
              <a:spLocks noChangeArrowheads="1"/>
            </p:cNvSpPr>
            <p:nvPr/>
          </p:nvSpPr>
          <p:spPr bwMode="auto">
            <a:xfrm>
              <a:off x="9676035" y="2341563"/>
              <a:ext cx="33338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37" name="Oval 382"/>
            <p:cNvSpPr>
              <a:spLocks noChangeArrowheads="1"/>
            </p:cNvSpPr>
            <p:nvPr/>
          </p:nvSpPr>
          <p:spPr bwMode="auto">
            <a:xfrm>
              <a:off x="9676035" y="2433638"/>
              <a:ext cx="33338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74211" y="4293596"/>
            <a:ext cx="351280" cy="644016"/>
            <a:chOff x="1778455" y="1800225"/>
            <a:chExt cx="819150" cy="1501776"/>
          </a:xfrm>
          <a:solidFill>
            <a:schemeClr val="bg1">
              <a:lumMod val="50000"/>
            </a:schemeClr>
          </a:solidFill>
        </p:grpSpPr>
        <p:sp>
          <p:nvSpPr>
            <p:cNvPr id="39" name="Oval 359"/>
            <p:cNvSpPr>
              <a:spLocks noChangeArrowheads="1"/>
            </p:cNvSpPr>
            <p:nvPr/>
          </p:nvSpPr>
          <p:spPr bwMode="auto">
            <a:xfrm>
              <a:off x="2184855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0" name="Rectangle 360"/>
            <p:cNvSpPr>
              <a:spLocks noChangeArrowheads="1"/>
            </p:cNvSpPr>
            <p:nvPr/>
          </p:nvSpPr>
          <p:spPr bwMode="auto">
            <a:xfrm>
              <a:off x="2270580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1" name="Freeform 361"/>
            <p:cNvSpPr/>
            <p:nvPr/>
          </p:nvSpPr>
          <p:spPr bwMode="auto">
            <a:xfrm>
              <a:off x="2270580" y="2138363"/>
              <a:ext cx="58738" cy="109538"/>
            </a:xfrm>
            <a:custGeom>
              <a:avLst/>
              <a:gdLst>
                <a:gd name="T0" fmla="*/ 18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8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8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8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2" name="Freeform 362"/>
            <p:cNvSpPr>
              <a:spLocks noEditPoints="1"/>
            </p:cNvSpPr>
            <p:nvPr/>
          </p:nvSpPr>
          <p:spPr bwMode="auto">
            <a:xfrm>
              <a:off x="1778455" y="2097088"/>
              <a:ext cx="819150" cy="1204913"/>
            </a:xfrm>
            <a:custGeom>
              <a:avLst/>
              <a:gdLst>
                <a:gd name="T0" fmla="*/ 277 w 278"/>
                <a:gd name="T1" fmla="*/ 175 h 409"/>
                <a:gd name="T2" fmla="*/ 265 w 278"/>
                <a:gd name="T3" fmla="*/ 54 h 409"/>
                <a:gd name="T4" fmla="*/ 223 w 278"/>
                <a:gd name="T5" fmla="*/ 1 h 409"/>
                <a:gd name="T6" fmla="*/ 177 w 278"/>
                <a:gd name="T7" fmla="*/ 60 h 409"/>
                <a:gd name="T8" fmla="*/ 130 w 278"/>
                <a:gd name="T9" fmla="*/ 0 h 409"/>
                <a:gd name="T10" fmla="*/ 81 w 278"/>
                <a:gd name="T11" fmla="*/ 47 h 409"/>
                <a:gd name="T12" fmla="*/ 64 w 278"/>
                <a:gd name="T13" fmla="*/ 77 h 409"/>
                <a:gd name="T14" fmla="*/ 16 w 278"/>
                <a:gd name="T15" fmla="*/ 81 h 409"/>
                <a:gd name="T16" fmla="*/ 0 w 278"/>
                <a:gd name="T17" fmla="*/ 96 h 409"/>
                <a:gd name="T18" fmla="*/ 15 w 278"/>
                <a:gd name="T19" fmla="*/ 111 h 409"/>
                <a:gd name="T20" fmla="*/ 84 w 278"/>
                <a:gd name="T21" fmla="*/ 115 h 409"/>
                <a:gd name="T22" fmla="*/ 103 w 278"/>
                <a:gd name="T23" fmla="*/ 103 h 409"/>
                <a:gd name="T24" fmla="*/ 108 w 278"/>
                <a:gd name="T25" fmla="*/ 92 h 409"/>
                <a:gd name="T26" fmla="*/ 126 w 278"/>
                <a:gd name="T27" fmla="*/ 389 h 409"/>
                <a:gd name="T28" fmla="*/ 146 w 278"/>
                <a:gd name="T29" fmla="*/ 409 h 409"/>
                <a:gd name="T30" fmla="*/ 166 w 278"/>
                <a:gd name="T31" fmla="*/ 389 h 409"/>
                <a:gd name="T32" fmla="*/ 173 w 278"/>
                <a:gd name="T33" fmla="*/ 211 h 409"/>
                <a:gd name="T34" fmla="*/ 181 w 278"/>
                <a:gd name="T35" fmla="*/ 389 h 409"/>
                <a:gd name="T36" fmla="*/ 201 w 278"/>
                <a:gd name="T37" fmla="*/ 409 h 409"/>
                <a:gd name="T38" fmla="*/ 221 w 278"/>
                <a:gd name="T39" fmla="*/ 389 h 409"/>
                <a:gd name="T40" fmla="*/ 240 w 278"/>
                <a:gd name="T41" fmla="*/ 151 h 409"/>
                <a:gd name="T42" fmla="*/ 247 w 278"/>
                <a:gd name="T43" fmla="*/ 179 h 409"/>
                <a:gd name="T44" fmla="*/ 264 w 278"/>
                <a:gd name="T45" fmla="*/ 192 h 409"/>
                <a:gd name="T46" fmla="*/ 277 w 278"/>
                <a:gd name="T47" fmla="*/ 175 h 409"/>
                <a:gd name="T48" fmla="*/ 177 w 278"/>
                <a:gd name="T49" fmla="*/ 125 h 409"/>
                <a:gd name="T50" fmla="*/ 171 w 278"/>
                <a:gd name="T51" fmla="*/ 119 h 409"/>
                <a:gd name="T52" fmla="*/ 177 w 278"/>
                <a:gd name="T53" fmla="*/ 114 h 409"/>
                <a:gd name="T54" fmla="*/ 182 w 278"/>
                <a:gd name="T55" fmla="*/ 119 h 409"/>
                <a:gd name="T56" fmla="*/ 177 w 278"/>
                <a:gd name="T57" fmla="*/ 125 h 409"/>
                <a:gd name="T58" fmla="*/ 177 w 278"/>
                <a:gd name="T59" fmla="*/ 95 h 409"/>
                <a:gd name="T60" fmla="*/ 171 w 278"/>
                <a:gd name="T61" fmla="*/ 89 h 409"/>
                <a:gd name="T62" fmla="*/ 177 w 278"/>
                <a:gd name="T63" fmla="*/ 83 h 409"/>
                <a:gd name="T64" fmla="*/ 182 w 278"/>
                <a:gd name="T65" fmla="*/ 89 h 409"/>
                <a:gd name="T66" fmla="*/ 177 w 278"/>
                <a:gd name="T67" fmla="*/ 9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8" h="409">
                  <a:moveTo>
                    <a:pt x="277" y="175"/>
                  </a:moveTo>
                  <a:cubicBezTo>
                    <a:pt x="265" y="54"/>
                    <a:pt x="265" y="54"/>
                    <a:pt x="265" y="54"/>
                  </a:cubicBezTo>
                  <a:cubicBezTo>
                    <a:pt x="262" y="27"/>
                    <a:pt x="244" y="11"/>
                    <a:pt x="223" y="1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11" y="9"/>
                    <a:pt x="93" y="24"/>
                    <a:pt x="81" y="4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7" y="80"/>
                    <a:pt x="0" y="87"/>
                    <a:pt x="0" y="96"/>
                  </a:cubicBezTo>
                  <a:cubicBezTo>
                    <a:pt x="0" y="104"/>
                    <a:pt x="7" y="111"/>
                    <a:pt x="15" y="111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92" y="116"/>
                    <a:pt x="98" y="112"/>
                    <a:pt x="103" y="103"/>
                  </a:cubicBezTo>
                  <a:cubicBezTo>
                    <a:pt x="105" y="100"/>
                    <a:pt x="108" y="92"/>
                    <a:pt x="108" y="92"/>
                  </a:cubicBezTo>
                  <a:cubicBezTo>
                    <a:pt x="103" y="156"/>
                    <a:pt x="108" y="221"/>
                    <a:pt x="126" y="389"/>
                  </a:cubicBezTo>
                  <a:cubicBezTo>
                    <a:pt x="126" y="400"/>
                    <a:pt x="135" y="409"/>
                    <a:pt x="146" y="409"/>
                  </a:cubicBezTo>
                  <a:cubicBezTo>
                    <a:pt x="157" y="409"/>
                    <a:pt x="166" y="400"/>
                    <a:pt x="166" y="389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81" y="389"/>
                    <a:pt x="181" y="389"/>
                    <a:pt x="181" y="389"/>
                  </a:cubicBezTo>
                  <a:cubicBezTo>
                    <a:pt x="181" y="400"/>
                    <a:pt x="190" y="409"/>
                    <a:pt x="201" y="409"/>
                  </a:cubicBezTo>
                  <a:cubicBezTo>
                    <a:pt x="212" y="409"/>
                    <a:pt x="221" y="400"/>
                    <a:pt x="221" y="389"/>
                  </a:cubicBezTo>
                  <a:cubicBezTo>
                    <a:pt x="233" y="270"/>
                    <a:pt x="240" y="203"/>
                    <a:pt x="240" y="151"/>
                  </a:cubicBezTo>
                  <a:cubicBezTo>
                    <a:pt x="247" y="179"/>
                    <a:pt x="247" y="179"/>
                    <a:pt x="247" y="179"/>
                  </a:cubicBezTo>
                  <a:cubicBezTo>
                    <a:pt x="248" y="188"/>
                    <a:pt x="256" y="193"/>
                    <a:pt x="264" y="192"/>
                  </a:cubicBezTo>
                  <a:cubicBezTo>
                    <a:pt x="272" y="191"/>
                    <a:pt x="278" y="184"/>
                    <a:pt x="277" y="175"/>
                  </a:cubicBezTo>
                  <a:close/>
                  <a:moveTo>
                    <a:pt x="177" y="125"/>
                  </a:moveTo>
                  <a:cubicBezTo>
                    <a:pt x="174" y="125"/>
                    <a:pt x="171" y="122"/>
                    <a:pt x="171" y="119"/>
                  </a:cubicBezTo>
                  <a:cubicBezTo>
                    <a:pt x="171" y="116"/>
                    <a:pt x="174" y="114"/>
                    <a:pt x="177" y="114"/>
                  </a:cubicBezTo>
                  <a:cubicBezTo>
                    <a:pt x="180" y="114"/>
                    <a:pt x="182" y="116"/>
                    <a:pt x="182" y="119"/>
                  </a:cubicBezTo>
                  <a:cubicBezTo>
                    <a:pt x="182" y="122"/>
                    <a:pt x="180" y="125"/>
                    <a:pt x="177" y="125"/>
                  </a:cubicBezTo>
                  <a:close/>
                  <a:moveTo>
                    <a:pt x="177" y="95"/>
                  </a:moveTo>
                  <a:cubicBezTo>
                    <a:pt x="174" y="95"/>
                    <a:pt x="171" y="92"/>
                    <a:pt x="171" y="89"/>
                  </a:cubicBezTo>
                  <a:cubicBezTo>
                    <a:pt x="171" y="86"/>
                    <a:pt x="174" y="83"/>
                    <a:pt x="177" y="83"/>
                  </a:cubicBezTo>
                  <a:cubicBezTo>
                    <a:pt x="180" y="83"/>
                    <a:pt x="182" y="86"/>
                    <a:pt x="182" y="89"/>
                  </a:cubicBezTo>
                  <a:cubicBezTo>
                    <a:pt x="182" y="92"/>
                    <a:pt x="180" y="95"/>
                    <a:pt x="177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797176" y="4293596"/>
            <a:ext cx="272992" cy="644016"/>
            <a:chOff x="9355360" y="1800225"/>
            <a:chExt cx="636588" cy="1501776"/>
          </a:xfrm>
          <a:solidFill>
            <a:schemeClr val="bg1">
              <a:lumMod val="50000"/>
            </a:schemeClr>
          </a:solidFill>
        </p:grpSpPr>
        <p:sp>
          <p:nvSpPr>
            <p:cNvPr id="44" name="Oval 377"/>
            <p:cNvSpPr>
              <a:spLocks noChangeArrowheads="1"/>
            </p:cNvSpPr>
            <p:nvPr/>
          </p:nvSpPr>
          <p:spPr bwMode="auto">
            <a:xfrm>
              <a:off x="9576023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5" name="Freeform 378"/>
            <p:cNvSpPr/>
            <p:nvPr/>
          </p:nvSpPr>
          <p:spPr bwMode="auto">
            <a:xfrm>
              <a:off x="9355360" y="2093913"/>
              <a:ext cx="636588" cy="1208088"/>
            </a:xfrm>
            <a:custGeom>
              <a:avLst/>
              <a:gdLst>
                <a:gd name="T0" fmla="*/ 215 w 216"/>
                <a:gd name="T1" fmla="*/ 176 h 410"/>
                <a:gd name="T2" fmla="*/ 203 w 216"/>
                <a:gd name="T3" fmla="*/ 55 h 410"/>
                <a:gd name="T4" fmla="*/ 160 w 216"/>
                <a:gd name="T5" fmla="*/ 2 h 410"/>
                <a:gd name="T6" fmla="*/ 114 w 216"/>
                <a:gd name="T7" fmla="*/ 61 h 410"/>
                <a:gd name="T8" fmla="*/ 67 w 216"/>
                <a:gd name="T9" fmla="*/ 0 h 410"/>
                <a:gd name="T10" fmla="*/ 18 w 216"/>
                <a:gd name="T11" fmla="*/ 48 h 410"/>
                <a:gd name="T12" fmla="*/ 0 w 216"/>
                <a:gd name="T13" fmla="*/ 126 h 410"/>
                <a:gd name="T14" fmla="*/ 0 w 216"/>
                <a:gd name="T15" fmla="*/ 127 h 410"/>
                <a:gd name="T16" fmla="*/ 20 w 216"/>
                <a:gd name="T17" fmla="*/ 147 h 410"/>
                <a:gd name="T18" fmla="*/ 95 w 216"/>
                <a:gd name="T19" fmla="*/ 142 h 410"/>
                <a:gd name="T20" fmla="*/ 110 w 216"/>
                <a:gd name="T21" fmla="*/ 127 h 410"/>
                <a:gd name="T22" fmla="*/ 95 w 216"/>
                <a:gd name="T23" fmla="*/ 111 h 410"/>
                <a:gd name="T24" fmla="*/ 45 w 216"/>
                <a:gd name="T25" fmla="*/ 108 h 410"/>
                <a:gd name="T26" fmla="*/ 46 w 216"/>
                <a:gd name="T27" fmla="*/ 99 h 410"/>
                <a:gd name="T28" fmla="*/ 60 w 216"/>
                <a:gd name="T29" fmla="*/ 100 h 410"/>
                <a:gd name="T30" fmla="*/ 60 w 216"/>
                <a:gd name="T31" fmla="*/ 70 h 410"/>
                <a:gd name="T32" fmla="*/ 143 w 216"/>
                <a:gd name="T33" fmla="*/ 70 h 410"/>
                <a:gd name="T34" fmla="*/ 143 w 216"/>
                <a:gd name="T35" fmla="*/ 180 h 410"/>
                <a:gd name="T36" fmla="*/ 60 w 216"/>
                <a:gd name="T37" fmla="*/ 180 h 410"/>
                <a:gd name="T38" fmla="*/ 60 w 216"/>
                <a:gd name="T39" fmla="*/ 153 h 410"/>
                <a:gd name="T40" fmla="*/ 44 w 216"/>
                <a:gd name="T41" fmla="*/ 154 h 410"/>
                <a:gd name="T42" fmla="*/ 64 w 216"/>
                <a:gd name="T43" fmla="*/ 390 h 410"/>
                <a:gd name="T44" fmla="*/ 83 w 216"/>
                <a:gd name="T45" fmla="*/ 410 h 410"/>
                <a:gd name="T46" fmla="*/ 103 w 216"/>
                <a:gd name="T47" fmla="*/ 390 h 410"/>
                <a:gd name="T48" fmla="*/ 111 w 216"/>
                <a:gd name="T49" fmla="*/ 212 h 410"/>
                <a:gd name="T50" fmla="*/ 119 w 216"/>
                <a:gd name="T51" fmla="*/ 390 h 410"/>
                <a:gd name="T52" fmla="*/ 139 w 216"/>
                <a:gd name="T53" fmla="*/ 410 h 410"/>
                <a:gd name="T54" fmla="*/ 158 w 216"/>
                <a:gd name="T55" fmla="*/ 390 h 410"/>
                <a:gd name="T56" fmla="*/ 178 w 216"/>
                <a:gd name="T57" fmla="*/ 152 h 410"/>
                <a:gd name="T58" fmla="*/ 185 w 216"/>
                <a:gd name="T59" fmla="*/ 180 h 410"/>
                <a:gd name="T60" fmla="*/ 202 w 216"/>
                <a:gd name="T61" fmla="*/ 193 h 410"/>
                <a:gd name="T62" fmla="*/ 215 w 216"/>
                <a:gd name="T63" fmla="*/ 17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410">
                  <a:moveTo>
                    <a:pt x="215" y="176"/>
                  </a:moveTo>
                  <a:cubicBezTo>
                    <a:pt x="203" y="55"/>
                    <a:pt x="203" y="55"/>
                    <a:pt x="203" y="55"/>
                  </a:cubicBezTo>
                  <a:cubicBezTo>
                    <a:pt x="200" y="28"/>
                    <a:pt x="182" y="12"/>
                    <a:pt x="160" y="2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6" y="8"/>
                    <a:pt x="27" y="23"/>
                    <a:pt x="18" y="4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7"/>
                  </a:cubicBezTo>
                  <a:cubicBezTo>
                    <a:pt x="0" y="138"/>
                    <a:pt x="9" y="147"/>
                    <a:pt x="20" y="147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103" y="142"/>
                    <a:pt x="110" y="135"/>
                    <a:pt x="110" y="127"/>
                  </a:cubicBezTo>
                  <a:cubicBezTo>
                    <a:pt x="110" y="118"/>
                    <a:pt x="103" y="111"/>
                    <a:pt x="95" y="111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108"/>
                    <a:pt x="46" y="101"/>
                    <a:pt x="46" y="99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5" y="206"/>
                    <a:pt x="51" y="273"/>
                    <a:pt x="64" y="390"/>
                  </a:cubicBezTo>
                  <a:cubicBezTo>
                    <a:pt x="64" y="401"/>
                    <a:pt x="73" y="410"/>
                    <a:pt x="83" y="410"/>
                  </a:cubicBezTo>
                  <a:cubicBezTo>
                    <a:pt x="94" y="410"/>
                    <a:pt x="103" y="401"/>
                    <a:pt x="103" y="390"/>
                  </a:cubicBezTo>
                  <a:cubicBezTo>
                    <a:pt x="111" y="212"/>
                    <a:pt x="111" y="212"/>
                    <a:pt x="111" y="212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19" y="401"/>
                    <a:pt x="128" y="410"/>
                    <a:pt x="139" y="410"/>
                  </a:cubicBezTo>
                  <a:cubicBezTo>
                    <a:pt x="150" y="410"/>
                    <a:pt x="158" y="401"/>
                    <a:pt x="158" y="390"/>
                  </a:cubicBezTo>
                  <a:cubicBezTo>
                    <a:pt x="171" y="271"/>
                    <a:pt x="178" y="204"/>
                    <a:pt x="178" y="152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6" y="189"/>
                    <a:pt x="194" y="194"/>
                    <a:pt x="202" y="193"/>
                  </a:cubicBezTo>
                  <a:cubicBezTo>
                    <a:pt x="210" y="192"/>
                    <a:pt x="216" y="185"/>
                    <a:pt x="215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6" name="Rectangle 379"/>
            <p:cNvSpPr>
              <a:spLocks noChangeArrowheads="1"/>
            </p:cNvSpPr>
            <p:nvPr/>
          </p:nvSpPr>
          <p:spPr bwMode="auto">
            <a:xfrm>
              <a:off x="9661748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7" name="Freeform 380"/>
            <p:cNvSpPr/>
            <p:nvPr/>
          </p:nvSpPr>
          <p:spPr bwMode="auto">
            <a:xfrm>
              <a:off x="9661748" y="2138363"/>
              <a:ext cx="58738" cy="109538"/>
            </a:xfrm>
            <a:custGeom>
              <a:avLst/>
              <a:gdLst>
                <a:gd name="T0" fmla="*/ 19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9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9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9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8" name="Oval 381"/>
            <p:cNvSpPr>
              <a:spLocks noChangeArrowheads="1"/>
            </p:cNvSpPr>
            <p:nvPr/>
          </p:nvSpPr>
          <p:spPr bwMode="auto">
            <a:xfrm>
              <a:off x="9676035" y="2341563"/>
              <a:ext cx="33338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49" name="Oval 382"/>
            <p:cNvSpPr>
              <a:spLocks noChangeArrowheads="1"/>
            </p:cNvSpPr>
            <p:nvPr/>
          </p:nvSpPr>
          <p:spPr bwMode="auto">
            <a:xfrm>
              <a:off x="9676035" y="2433638"/>
              <a:ext cx="33338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sp>
        <p:nvSpPr>
          <p:cNvPr id="51" name="文本框 66"/>
          <p:cNvSpPr txBox="1">
            <a:spLocks noChangeArrowheads="1"/>
          </p:cNvSpPr>
          <p:nvPr/>
        </p:nvSpPr>
        <p:spPr bwMode="auto">
          <a:xfrm>
            <a:off x="3777065" y="5979436"/>
            <a:ext cx="217379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err="1" smtClean="0">
                <a:solidFill>
                  <a:srgbClr val="7F7F7F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REPORTUi</a:t>
            </a:r>
            <a:r>
              <a:rPr lang="zh-CN" altLang="en-US" sz="1050" dirty="0">
                <a:solidFill>
                  <a:srgbClr val="7F7F7F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设计支持不同终端用户快捷上网</a:t>
            </a:r>
            <a:r>
              <a:rPr lang="zh-CN" altLang="en-US" sz="1050" dirty="0" smtClean="0">
                <a:solidFill>
                  <a:srgbClr val="7F7F7F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，建筑项目自</a:t>
            </a:r>
            <a:endParaRPr lang="zh-CN" altLang="en-US" sz="1050" dirty="0">
              <a:solidFill>
                <a:srgbClr val="7F7F7F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2" name="文本框 13"/>
          <p:cNvSpPr txBox="1">
            <a:spLocks noChangeArrowheads="1"/>
          </p:cNvSpPr>
          <p:nvPr/>
        </p:nvSpPr>
        <p:spPr bwMode="auto">
          <a:xfrm>
            <a:off x="4483883" y="5359401"/>
            <a:ext cx="7601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zh-CN" sz="1600" dirty="0" smtClean="0">
                <a:latin typeface="汉仪润圆-65简" panose="00020600040101010101" pitchFamily="18" charset="-122"/>
                <a:ea typeface="汉仪润圆-65简" panose="00020600040101010101" pitchFamily="18" charset="-122"/>
                <a:sym typeface="汉仪润圆-65简" panose="00020600040101010101" pitchFamily="18" charset="-122"/>
              </a:rPr>
              <a:t>UI/UX</a:t>
            </a:r>
            <a:endParaRPr lang="zh-CN" altLang="en-US" sz="1600" dirty="0">
              <a:latin typeface="汉仪润圆-65简" panose="00020600040101010101" pitchFamily="18" charset="-122"/>
              <a:ea typeface="汉仪润圆-65简" panose="00020600040101010101" pitchFamily="18" charset="-122"/>
              <a:sym typeface="汉仪润圆-65简" panose="00020600040101010101" pitchFamily="18" charset="-122"/>
            </a:endParaRPr>
          </a:p>
        </p:txBody>
      </p:sp>
      <p:sp>
        <p:nvSpPr>
          <p:cNvPr id="53" name="文本框 66"/>
          <p:cNvSpPr txBox="1">
            <a:spLocks noChangeArrowheads="1"/>
          </p:cNvSpPr>
          <p:nvPr/>
        </p:nvSpPr>
        <p:spPr bwMode="auto">
          <a:xfrm>
            <a:off x="4279505" y="5644676"/>
            <a:ext cx="1168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zh-CN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4" name="任意多边形 53"/>
          <p:cNvSpPr/>
          <p:nvPr/>
        </p:nvSpPr>
        <p:spPr bwMode="auto">
          <a:xfrm>
            <a:off x="4677718" y="5951442"/>
            <a:ext cx="372482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6" name="文本框 66"/>
          <p:cNvSpPr txBox="1">
            <a:spLocks noChangeArrowheads="1"/>
          </p:cNvSpPr>
          <p:nvPr/>
        </p:nvSpPr>
        <p:spPr bwMode="auto">
          <a:xfrm>
            <a:off x="1235561" y="5979436"/>
            <a:ext cx="217379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err="1" smtClean="0">
                <a:solidFill>
                  <a:srgbClr val="7F7F7F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REPORTUi</a:t>
            </a:r>
            <a:r>
              <a:rPr lang="zh-CN" altLang="en-US" sz="1050" dirty="0">
                <a:solidFill>
                  <a:srgbClr val="7F7F7F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设计支持不同终端用户快捷上网</a:t>
            </a:r>
            <a:r>
              <a:rPr lang="zh-CN" altLang="en-US" sz="1050" dirty="0" smtClean="0">
                <a:solidFill>
                  <a:srgbClr val="7F7F7F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，建筑项目自</a:t>
            </a:r>
            <a:endParaRPr lang="zh-CN" altLang="en-US" sz="1050" dirty="0">
              <a:solidFill>
                <a:srgbClr val="7F7F7F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7" name="文本框 13"/>
          <p:cNvSpPr txBox="1">
            <a:spLocks noChangeArrowheads="1"/>
          </p:cNvSpPr>
          <p:nvPr/>
        </p:nvSpPr>
        <p:spPr bwMode="auto">
          <a:xfrm>
            <a:off x="1803723" y="5359401"/>
            <a:ext cx="1037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zh-CN" sz="1600" dirty="0" smtClean="0">
                <a:latin typeface="汉仪润圆-65简" panose="00020600040101010101" pitchFamily="18" charset="-122"/>
                <a:ea typeface="汉仪润圆-65简" panose="00020600040101010101" pitchFamily="18" charset="-122"/>
                <a:sym typeface="汉仪润圆-65简" panose="00020600040101010101" pitchFamily="18" charset="-122"/>
              </a:rPr>
              <a:t>REPORT</a:t>
            </a:r>
            <a:endParaRPr lang="zh-CN" altLang="en-US" sz="1600" dirty="0">
              <a:latin typeface="汉仪润圆-65简" panose="00020600040101010101" pitchFamily="18" charset="-122"/>
              <a:ea typeface="汉仪润圆-65简" panose="00020600040101010101" pitchFamily="18" charset="-122"/>
              <a:sym typeface="汉仪润圆-65简" panose="00020600040101010101" pitchFamily="18" charset="-122"/>
            </a:endParaRPr>
          </a:p>
        </p:txBody>
      </p:sp>
      <p:sp>
        <p:nvSpPr>
          <p:cNvPr id="58" name="文本框 66"/>
          <p:cNvSpPr txBox="1">
            <a:spLocks noChangeArrowheads="1"/>
          </p:cNvSpPr>
          <p:nvPr/>
        </p:nvSpPr>
        <p:spPr bwMode="auto">
          <a:xfrm>
            <a:off x="1738001" y="5644676"/>
            <a:ext cx="1168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zh-CN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9" name="任意多边形 58"/>
          <p:cNvSpPr/>
          <p:nvPr/>
        </p:nvSpPr>
        <p:spPr bwMode="auto">
          <a:xfrm>
            <a:off x="2136214" y="5951442"/>
            <a:ext cx="372482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1" name="文本框 66"/>
          <p:cNvSpPr txBox="1">
            <a:spLocks noChangeArrowheads="1"/>
          </p:cNvSpPr>
          <p:nvPr/>
        </p:nvSpPr>
        <p:spPr bwMode="auto">
          <a:xfrm>
            <a:off x="6328445" y="5979436"/>
            <a:ext cx="2173792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REPORTUi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设计支持不同终端用户快捷上网</a:t>
            </a: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，建筑项目自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2" name="文本框 13"/>
          <p:cNvSpPr txBox="1">
            <a:spLocks noChangeArrowheads="1"/>
          </p:cNvSpPr>
          <p:nvPr/>
        </p:nvSpPr>
        <p:spPr bwMode="auto">
          <a:xfrm>
            <a:off x="6896607" y="5359401"/>
            <a:ext cx="1037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zh-CN" sz="1600" dirty="0" smtClean="0">
                <a:latin typeface="汉仪润圆-65简" panose="00020600040101010101" pitchFamily="18" charset="-122"/>
                <a:ea typeface="汉仪润圆-65简" panose="00020600040101010101" pitchFamily="18" charset="-122"/>
                <a:sym typeface="汉仪润圆-65简" panose="00020600040101010101" pitchFamily="18" charset="-122"/>
              </a:rPr>
              <a:t>REPORT</a:t>
            </a:r>
            <a:endParaRPr lang="zh-CN" altLang="en-US" sz="1600" dirty="0">
              <a:latin typeface="汉仪润圆-65简" panose="00020600040101010101" pitchFamily="18" charset="-122"/>
              <a:ea typeface="汉仪润圆-65简" panose="00020600040101010101" pitchFamily="18" charset="-122"/>
              <a:sym typeface="汉仪润圆-65简" panose="00020600040101010101" pitchFamily="18" charset="-122"/>
            </a:endParaRPr>
          </a:p>
        </p:txBody>
      </p:sp>
      <p:sp>
        <p:nvSpPr>
          <p:cNvPr id="63" name="文本框 66"/>
          <p:cNvSpPr txBox="1">
            <a:spLocks noChangeArrowheads="1"/>
          </p:cNvSpPr>
          <p:nvPr/>
        </p:nvSpPr>
        <p:spPr bwMode="auto">
          <a:xfrm>
            <a:off x="6830885" y="5644676"/>
            <a:ext cx="1168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zh-CN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4" name="任意多边形 63"/>
          <p:cNvSpPr/>
          <p:nvPr/>
        </p:nvSpPr>
        <p:spPr bwMode="auto">
          <a:xfrm>
            <a:off x="7229098" y="5951442"/>
            <a:ext cx="372482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6" name="文本框 66"/>
          <p:cNvSpPr txBox="1">
            <a:spLocks noChangeArrowheads="1"/>
          </p:cNvSpPr>
          <p:nvPr/>
        </p:nvSpPr>
        <p:spPr bwMode="auto">
          <a:xfrm>
            <a:off x="8854264" y="5979436"/>
            <a:ext cx="217379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err="1" smtClean="0">
                <a:solidFill>
                  <a:srgbClr val="7F7F7F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REPORTUi</a:t>
            </a:r>
            <a:r>
              <a:rPr lang="zh-CN" altLang="en-US" sz="1050" dirty="0">
                <a:solidFill>
                  <a:srgbClr val="7F7F7F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设计支持不同终端用户快捷上网</a:t>
            </a:r>
            <a:r>
              <a:rPr lang="zh-CN" altLang="en-US" sz="1050" dirty="0" smtClean="0">
                <a:solidFill>
                  <a:srgbClr val="7F7F7F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，建筑项目自</a:t>
            </a:r>
            <a:endParaRPr lang="zh-CN" altLang="en-US" sz="1050" dirty="0">
              <a:solidFill>
                <a:srgbClr val="7F7F7F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7" name="文本框 13"/>
          <p:cNvSpPr txBox="1">
            <a:spLocks noChangeArrowheads="1"/>
          </p:cNvSpPr>
          <p:nvPr/>
        </p:nvSpPr>
        <p:spPr bwMode="auto">
          <a:xfrm>
            <a:off x="9561082" y="5359401"/>
            <a:ext cx="7601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zh-CN" sz="1600" dirty="0" smtClean="0">
                <a:latin typeface="汉仪润圆-65简" panose="00020600040101010101" pitchFamily="18" charset="-122"/>
                <a:ea typeface="汉仪润圆-65简" panose="00020600040101010101" pitchFamily="18" charset="-122"/>
                <a:sym typeface="汉仪润圆-65简" panose="00020600040101010101" pitchFamily="18" charset="-122"/>
              </a:rPr>
              <a:t>UI/UX</a:t>
            </a:r>
            <a:endParaRPr lang="zh-CN" altLang="en-US" sz="1600" dirty="0">
              <a:latin typeface="汉仪润圆-65简" panose="00020600040101010101" pitchFamily="18" charset="-122"/>
              <a:ea typeface="汉仪润圆-65简" panose="00020600040101010101" pitchFamily="18" charset="-122"/>
              <a:sym typeface="汉仪润圆-65简" panose="00020600040101010101" pitchFamily="18" charset="-122"/>
            </a:endParaRPr>
          </a:p>
        </p:txBody>
      </p:sp>
      <p:sp>
        <p:nvSpPr>
          <p:cNvPr id="68" name="文本框 66"/>
          <p:cNvSpPr txBox="1">
            <a:spLocks noChangeArrowheads="1"/>
          </p:cNvSpPr>
          <p:nvPr/>
        </p:nvSpPr>
        <p:spPr bwMode="auto">
          <a:xfrm>
            <a:off x="9356704" y="5644676"/>
            <a:ext cx="1168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zh-CN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9" name="任意多边形 68"/>
          <p:cNvSpPr/>
          <p:nvPr/>
        </p:nvSpPr>
        <p:spPr bwMode="auto">
          <a:xfrm>
            <a:off x="9754917" y="5951442"/>
            <a:ext cx="372482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361193" y="892722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208688" y="317922"/>
            <a:ext cx="3758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基本工作概述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077391" y="640517"/>
            <a:ext cx="6065788" cy="0"/>
            <a:chOff x="4615664" y="960506"/>
            <a:chExt cx="9102718" cy="0"/>
          </a:xfrm>
        </p:grpSpPr>
        <p:cxnSp>
          <p:nvCxnSpPr>
            <p:cNvPr id="73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932585" y="4444073"/>
            <a:ext cx="1722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建筑师</a:t>
            </a:r>
            <a:endParaRPr lang="id-ID" sz="24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79579" y="5259639"/>
            <a:ext cx="2212560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我想我应该一个成为一个实干家，不需要那些美丽的辞藻来修饰。</a:t>
            </a:r>
            <a:endParaRPr lang="id-ID" sz="1050" dirty="0">
              <a:solidFill>
                <a:schemeClr val="tx1">
                  <a:lumMod val="50000"/>
                  <a:lumOff val="50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7" name="TextBox 17"/>
          <p:cNvSpPr txBox="1">
            <a:spLocks noChangeArrowheads="1"/>
          </p:cNvSpPr>
          <p:nvPr/>
        </p:nvSpPr>
        <p:spPr bwMode="auto">
          <a:xfrm>
            <a:off x="1207191" y="4905740"/>
            <a:ext cx="11641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d-ID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General Manager</a:t>
            </a:r>
            <a:endParaRPr lang="id-ID" sz="9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3816637" y="4444073"/>
            <a:ext cx="1722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建筑师</a:t>
            </a:r>
            <a:endParaRPr lang="id-ID" sz="24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3563631" y="5259639"/>
            <a:ext cx="2212560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我想我应该一个成为一个实干家，不需要那些美丽的辞藻来修饰。</a:t>
            </a:r>
            <a:endParaRPr lang="id-ID" sz="1050" dirty="0">
              <a:solidFill>
                <a:schemeClr val="tx1">
                  <a:lumMod val="50000"/>
                  <a:lumOff val="50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0" name="TextBox 17"/>
          <p:cNvSpPr txBox="1">
            <a:spLocks noChangeArrowheads="1"/>
          </p:cNvSpPr>
          <p:nvPr/>
        </p:nvSpPr>
        <p:spPr bwMode="auto">
          <a:xfrm>
            <a:off x="4091242" y="4905740"/>
            <a:ext cx="11641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d-ID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General Manager</a:t>
            </a:r>
            <a:endParaRPr lang="id-ID" sz="9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6703487" y="4444073"/>
            <a:ext cx="1722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建筑师</a:t>
            </a:r>
            <a:endParaRPr lang="id-ID" sz="24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6450480" y="5259639"/>
            <a:ext cx="2212560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我想我应该一个成为一个实干家，不需要那些美丽的辞藻来修饰。</a:t>
            </a:r>
            <a:endParaRPr lang="id-ID" sz="1050" dirty="0">
              <a:solidFill>
                <a:schemeClr val="tx1">
                  <a:lumMod val="50000"/>
                  <a:lumOff val="50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3" name="TextBox 17"/>
          <p:cNvSpPr txBox="1">
            <a:spLocks noChangeArrowheads="1"/>
          </p:cNvSpPr>
          <p:nvPr/>
        </p:nvSpPr>
        <p:spPr bwMode="auto">
          <a:xfrm>
            <a:off x="6978093" y="4905740"/>
            <a:ext cx="11641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d-ID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General Manager</a:t>
            </a:r>
            <a:endParaRPr lang="id-ID" sz="9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9598355" y="4444073"/>
            <a:ext cx="1722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建筑师</a:t>
            </a:r>
            <a:endParaRPr lang="id-ID" sz="24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9345348" y="5259640"/>
            <a:ext cx="2212560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我想我应该一个成为一个实干家，不需要那些美丽的辞藻来修饰。</a:t>
            </a:r>
            <a:endParaRPr lang="id-ID" sz="1050" dirty="0">
              <a:solidFill>
                <a:schemeClr val="tx1">
                  <a:lumMod val="50000"/>
                  <a:lumOff val="50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6" name="TextBox 17"/>
          <p:cNvSpPr txBox="1">
            <a:spLocks noChangeArrowheads="1"/>
          </p:cNvSpPr>
          <p:nvPr/>
        </p:nvSpPr>
        <p:spPr bwMode="auto">
          <a:xfrm>
            <a:off x="9872961" y="4905740"/>
            <a:ext cx="11641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d-ID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General Manager</a:t>
            </a:r>
            <a:endParaRPr lang="id-ID" sz="9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61193" y="892722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208688" y="317922"/>
            <a:ext cx="3758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设计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团队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介绍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077391" y="640517"/>
            <a:ext cx="6065788" cy="0"/>
            <a:chOff x="4615664" y="960506"/>
            <a:chExt cx="9102718" cy="0"/>
          </a:xfrm>
        </p:grpSpPr>
        <p:cxnSp>
          <p:nvCxnSpPr>
            <p:cNvPr id="48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占位符 8"/>
          <p:cNvPicPr>
            <a:picLocks noGrp="1" noChangeAspect="1"/>
          </p:cNvPicPr>
          <p:nvPr>
            <p:ph type="pic" sz="quarter" idx="1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" r="3805"/>
          <a:stretch>
            <a:fillRect/>
          </a:stretch>
        </p:blipFill>
        <p:spPr/>
      </p:pic>
      <p:pic>
        <p:nvPicPr>
          <p:cNvPr id="10" name="图片占位符 9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" r="3805"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" r="3805"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" r="3767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0а 9"/>
          <p:cNvGrpSpPr/>
          <p:nvPr/>
        </p:nvGrpSpPr>
        <p:grpSpPr>
          <a:xfrm>
            <a:off x="1130597" y="1842737"/>
            <a:ext cx="728383" cy="669851"/>
            <a:chOff x="935665" y="3221665"/>
            <a:chExt cx="728383" cy="669851"/>
          </a:xfrm>
        </p:grpSpPr>
        <p:sp>
          <p:nvSpPr>
            <p:cNvPr id="12" name="0 11"/>
            <p:cNvSpPr txBox="1"/>
            <p:nvPr/>
          </p:nvSpPr>
          <p:spPr>
            <a:xfrm>
              <a:off x="978197" y="3388510"/>
              <a:ext cx="685851" cy="39995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  <a:cs typeface="+mn-ea"/>
                  <a:sym typeface="汉仪润圆-65简" panose="00020600040101010101" pitchFamily="18" charset="-122"/>
                </a:rPr>
                <a:t>01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3" name="0 1"/>
            <p:cNvSpPr/>
            <p:nvPr/>
          </p:nvSpPr>
          <p:spPr>
            <a:xfrm>
              <a:off x="935665" y="3221665"/>
              <a:ext cx="669851" cy="669851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grpSp>
        <p:nvGrpSpPr>
          <p:cNvPr id="14" name="0 49"/>
          <p:cNvGrpSpPr/>
          <p:nvPr/>
        </p:nvGrpSpPr>
        <p:grpSpPr>
          <a:xfrm>
            <a:off x="6455286" y="1842737"/>
            <a:ext cx="707117" cy="669851"/>
            <a:chOff x="6252085" y="1910584"/>
            <a:chExt cx="707117" cy="669851"/>
          </a:xfrm>
        </p:grpSpPr>
        <p:sp>
          <p:nvSpPr>
            <p:cNvPr id="16" name="011"/>
            <p:cNvSpPr txBox="1"/>
            <p:nvPr/>
          </p:nvSpPr>
          <p:spPr>
            <a:xfrm>
              <a:off x="6273351" y="2077429"/>
              <a:ext cx="685851" cy="39995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  <a:cs typeface="+mn-ea"/>
                  <a:sym typeface="汉仪润圆-65简" panose="00020600040101010101" pitchFamily="18" charset="-122"/>
                </a:rPr>
                <a:t>02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  <p:sp>
          <p:nvSpPr>
            <p:cNvPr id="17" name="018"/>
            <p:cNvSpPr/>
            <p:nvPr/>
          </p:nvSpPr>
          <p:spPr>
            <a:xfrm>
              <a:off x="6252085" y="1910584"/>
              <a:ext cx="669851" cy="669851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7412938" y="2601375"/>
            <a:ext cx="3944804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不要怕推销自己，只要你自信，认为自己能行有才华，你就应该认为自己能够胜任这份工作以及职位，并承担相应的义务和压力。</a:t>
            </a:r>
            <a:endParaRPr lang="zh-CN" altLang="en-US" dirty="0">
              <a:sym typeface="汉仪润圆-65简" panose="00020600040101010101" pitchFamily="18" charset="-122"/>
            </a:endParaRPr>
          </a:p>
        </p:txBody>
      </p:sp>
      <p:sp>
        <p:nvSpPr>
          <p:cNvPr id="21" name="文本框 13"/>
          <p:cNvSpPr txBox="1">
            <a:spLocks noChangeArrowheads="1"/>
          </p:cNvSpPr>
          <p:nvPr/>
        </p:nvSpPr>
        <p:spPr bwMode="auto">
          <a:xfrm>
            <a:off x="7408818" y="1741472"/>
            <a:ext cx="14157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>
                <a:latin typeface="汉仪润圆-65简" panose="00020600040101010101" pitchFamily="18" charset="-122"/>
                <a:ea typeface="汉仪润圆-65简" panose="00020600040101010101" pitchFamily="18" charset="-122"/>
                <a:sym typeface="汉仪润圆-65简" panose="00020600040101010101" pitchFamily="18" charset="-122"/>
              </a:rPr>
              <a:t>工作成就</a:t>
            </a:r>
            <a:endParaRPr lang="zh-CN" altLang="en-US" dirty="0">
              <a:latin typeface="汉仪润圆-65简" panose="00020600040101010101" pitchFamily="18" charset="-122"/>
              <a:ea typeface="汉仪润圆-65简" panose="00020600040101010101" pitchFamily="18" charset="-122"/>
              <a:sym typeface="汉仪润圆-65简" panose="00020600040101010101" pitchFamily="18" charset="-122"/>
            </a:endParaRPr>
          </a:p>
        </p:txBody>
      </p:sp>
      <p:sp>
        <p:nvSpPr>
          <p:cNvPr id="22" name="文本框 66"/>
          <p:cNvSpPr txBox="1">
            <a:spLocks noChangeArrowheads="1"/>
          </p:cNvSpPr>
          <p:nvPr/>
        </p:nvSpPr>
        <p:spPr bwMode="auto">
          <a:xfrm>
            <a:off x="7412933" y="2139710"/>
            <a:ext cx="1473480" cy="25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zh-CN" altLang="en-US" sz="1050" dirty="0">
              <a:solidFill>
                <a:prstClr val="black">
                  <a:lumMod val="75000"/>
                  <a:lumOff val="25000"/>
                </a:prst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7534350" y="2483984"/>
            <a:ext cx="372482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5" name="文本框 66"/>
          <p:cNvSpPr txBox="1">
            <a:spLocks noChangeArrowheads="1"/>
          </p:cNvSpPr>
          <p:nvPr/>
        </p:nvSpPr>
        <p:spPr bwMode="auto">
          <a:xfrm>
            <a:off x="2041174" y="2601375"/>
            <a:ext cx="3944804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不要怕推销自己，只要你自信，认为自己能行有才华，你就应该认为自己能够胜任这份工作以及职位，并承担相应的义务和压力。</a:t>
            </a:r>
            <a:endParaRPr lang="zh-CN" altLang="en-US" dirty="0">
              <a:sym typeface="汉仪润圆-65简" panose="00020600040101010101" pitchFamily="18" charset="-122"/>
            </a:endParaRPr>
          </a:p>
        </p:txBody>
      </p:sp>
      <p:sp>
        <p:nvSpPr>
          <p:cNvPr id="26" name="文本框 13"/>
          <p:cNvSpPr txBox="1">
            <a:spLocks noChangeArrowheads="1"/>
          </p:cNvSpPr>
          <p:nvPr/>
        </p:nvSpPr>
        <p:spPr bwMode="auto">
          <a:xfrm>
            <a:off x="2037054" y="1741472"/>
            <a:ext cx="14157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>
                <a:latin typeface="汉仪润圆-65简" panose="00020600040101010101" pitchFamily="18" charset="-122"/>
                <a:ea typeface="汉仪润圆-65简" panose="00020600040101010101" pitchFamily="18" charset="-122"/>
                <a:sym typeface="汉仪润圆-65简" panose="00020600040101010101" pitchFamily="18" charset="-122"/>
              </a:rPr>
              <a:t>工作成就</a:t>
            </a:r>
            <a:endParaRPr lang="zh-CN" altLang="en-US" dirty="0">
              <a:latin typeface="汉仪润圆-65简" panose="00020600040101010101" pitchFamily="18" charset="-122"/>
              <a:ea typeface="汉仪润圆-65简" panose="00020600040101010101" pitchFamily="18" charset="-122"/>
              <a:sym typeface="汉仪润圆-65简" panose="00020600040101010101" pitchFamily="18" charset="-122"/>
            </a:endParaRPr>
          </a:p>
        </p:txBody>
      </p:sp>
      <p:sp>
        <p:nvSpPr>
          <p:cNvPr id="27" name="文本框 66"/>
          <p:cNvSpPr txBox="1">
            <a:spLocks noChangeArrowheads="1"/>
          </p:cNvSpPr>
          <p:nvPr/>
        </p:nvSpPr>
        <p:spPr bwMode="auto">
          <a:xfrm>
            <a:off x="2041169" y="2139710"/>
            <a:ext cx="1473480" cy="25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zh-CN" altLang="en-US" sz="1050" dirty="0">
              <a:solidFill>
                <a:prstClr val="black">
                  <a:lumMod val="75000"/>
                  <a:lumOff val="25000"/>
                </a:prst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9" name="任意多边形 28"/>
          <p:cNvSpPr/>
          <p:nvPr/>
        </p:nvSpPr>
        <p:spPr bwMode="auto">
          <a:xfrm>
            <a:off x="2162586" y="2483984"/>
            <a:ext cx="372482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 dirty="0">
              <a:solidFill>
                <a:prstClr val="black">
                  <a:lumMod val="75000"/>
                  <a:lumOff val="25000"/>
                </a:prst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61193" y="892722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08688" y="317922"/>
            <a:ext cx="3758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工作成就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077391" y="640517"/>
            <a:ext cx="6065788" cy="0"/>
            <a:chOff x="4615664" y="960506"/>
            <a:chExt cx="9102718" cy="0"/>
          </a:xfrm>
        </p:grpSpPr>
        <p:cxnSp>
          <p:nvCxnSpPr>
            <p:cNvPr id="33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2" b="10772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2" b="10772"/>
          <a:stretch>
            <a:fillRect/>
          </a:stretch>
        </p:blipFill>
        <p:spPr/>
      </p:pic>
      <p:pic>
        <p:nvPicPr>
          <p:cNvPr id="10" name="图片占位符 9"/>
          <p:cNvPicPr>
            <a:picLocks noGrp="1" noChangeAspect="1"/>
          </p:cNvPicPr>
          <p:nvPr>
            <p:ph type="pic" sz="quarter" idx="1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3" b="10803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4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3" b="7573"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3" b="7573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16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3" b="7573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17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3" b="757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83924" y="4497477"/>
            <a:ext cx="2557909" cy="637409"/>
          </a:xfrm>
          <a:prstGeom prst="rect">
            <a:avLst/>
          </a:prstGeom>
          <a:solidFill>
            <a:srgbClr val="A8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14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28819" y="4497477"/>
            <a:ext cx="2557909" cy="637409"/>
          </a:xfrm>
          <a:prstGeom prst="rect">
            <a:avLst/>
          </a:prstGeom>
          <a:solidFill>
            <a:srgbClr val="A8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14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73717" y="4497477"/>
            <a:ext cx="2557912" cy="637409"/>
          </a:xfrm>
          <a:prstGeom prst="rect">
            <a:avLst/>
          </a:prstGeom>
          <a:solidFill>
            <a:srgbClr val="A8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14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18617" y="4497477"/>
            <a:ext cx="2557909" cy="637409"/>
          </a:xfrm>
          <a:prstGeom prst="rect">
            <a:avLst/>
          </a:prstGeom>
          <a:solidFill>
            <a:srgbClr val="A8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14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1" name="TextBox 33"/>
          <p:cNvSpPr txBox="1"/>
          <p:nvPr/>
        </p:nvSpPr>
        <p:spPr>
          <a:xfrm>
            <a:off x="3298999" y="1313027"/>
            <a:ext cx="851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01</a:t>
            </a:r>
            <a:endParaRPr lang="en-GB" sz="40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cxnSp>
        <p:nvCxnSpPr>
          <p:cNvPr id="32" name="Straight Connector 37"/>
          <p:cNvCxnSpPr/>
          <p:nvPr/>
        </p:nvCxnSpPr>
        <p:spPr>
          <a:xfrm>
            <a:off x="3298996" y="1967508"/>
            <a:ext cx="78087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104" y="5254548"/>
            <a:ext cx="851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02</a:t>
            </a:r>
            <a:endParaRPr lang="en-GB" sz="4000" b="1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cxnSp>
        <p:nvCxnSpPr>
          <p:cNvPr id="46" name="Straight Connector 44"/>
          <p:cNvCxnSpPr/>
          <p:nvPr/>
        </p:nvCxnSpPr>
        <p:spPr>
          <a:xfrm>
            <a:off x="354102" y="5909029"/>
            <a:ext cx="78087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33"/>
          <p:cNvSpPr txBox="1"/>
          <p:nvPr/>
        </p:nvSpPr>
        <p:spPr>
          <a:xfrm>
            <a:off x="4325119" y="1626213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建筑项目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8" name="TextBox 20"/>
          <p:cNvSpPr txBox="1"/>
          <p:nvPr/>
        </p:nvSpPr>
        <p:spPr>
          <a:xfrm>
            <a:off x="3235633" y="2144050"/>
            <a:ext cx="2651096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开展在线课程，收取建筑项目。以一对一外教课为主，目前正在小规模测试小班课的模式，已组织了</a:t>
            </a:r>
            <a:r>
              <a:rPr lang="en-US" altLang="zh-CN" dirty="0">
                <a:sym typeface="汉仪润圆-65简" panose="00020600040101010101" pitchFamily="18" charset="-122"/>
              </a:rPr>
              <a:t>10</a:t>
            </a:r>
            <a:r>
              <a:rPr lang="zh-CN" altLang="en-US" dirty="0">
                <a:sym typeface="汉仪润圆-65简" panose="00020600040101010101" pitchFamily="18" charset="-122"/>
              </a:rPr>
              <a:t>批学生</a:t>
            </a:r>
            <a:r>
              <a:rPr lang="zh-CN" altLang="en-US" dirty="0" smtClean="0">
                <a:sym typeface="汉仪润圆-65简" panose="00020600040101010101" pitchFamily="18" charset="-122"/>
              </a:rPr>
              <a:t>进行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50" name="Text Placeholder 33"/>
          <p:cNvSpPr txBox="1"/>
          <p:nvPr/>
        </p:nvSpPr>
        <p:spPr>
          <a:xfrm>
            <a:off x="3644089" y="4616124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建筑项目</a:t>
            </a:r>
            <a:endParaRPr lang="en-AU" altLang="zh-CN" sz="200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1" name="TextBox 20"/>
          <p:cNvSpPr txBox="1"/>
          <p:nvPr/>
        </p:nvSpPr>
        <p:spPr>
          <a:xfrm>
            <a:off x="290739" y="6065374"/>
            <a:ext cx="2651096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会员</a:t>
            </a:r>
            <a:r>
              <a:rPr lang="en-US" altLang="zh-CN" dirty="0">
                <a:sym typeface="汉仪润圆-65简" panose="00020600040101010101" pitchFamily="18" charset="-122"/>
              </a:rPr>
              <a:t>3</a:t>
            </a:r>
            <a:r>
              <a:rPr lang="zh-CN" altLang="en-US" dirty="0">
                <a:sym typeface="汉仪润圆-65简" panose="00020600040101010101" pitchFamily="18" charset="-122"/>
              </a:rPr>
              <a:t>节线上体验课免费以及线下建筑训练营的优先参加资格。建筑项目</a:t>
            </a:r>
            <a:r>
              <a:rPr lang="en-US" altLang="zh-CN" dirty="0">
                <a:sym typeface="汉仪润圆-65简" panose="00020600040101010101" pitchFamily="18" charset="-122"/>
              </a:rPr>
              <a:t>58</a:t>
            </a:r>
            <a:r>
              <a:rPr lang="zh-CN" altLang="en-US" dirty="0">
                <a:sym typeface="汉仪润圆-65简" panose="00020600040101010101" pitchFamily="18" charset="-122"/>
              </a:rPr>
              <a:t>元</a:t>
            </a:r>
            <a:r>
              <a:rPr lang="en-US" altLang="zh-CN" dirty="0">
                <a:sym typeface="汉仪润圆-65简" panose="00020600040101010101" pitchFamily="18" charset="-122"/>
              </a:rPr>
              <a:t>/</a:t>
            </a:r>
            <a:r>
              <a:rPr lang="zh-CN" altLang="en-US" dirty="0">
                <a:sym typeface="汉仪润圆-65简" panose="00020600040101010101" pitchFamily="18" charset="-122"/>
              </a:rPr>
              <a:t>位。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52" name="TextBox 33"/>
          <p:cNvSpPr txBox="1"/>
          <p:nvPr/>
        </p:nvSpPr>
        <p:spPr>
          <a:xfrm>
            <a:off x="9175031" y="1313027"/>
            <a:ext cx="851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03</a:t>
            </a:r>
            <a:endParaRPr lang="en-GB" sz="40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cxnSp>
        <p:nvCxnSpPr>
          <p:cNvPr id="53" name="Straight Connector 37"/>
          <p:cNvCxnSpPr/>
          <p:nvPr/>
        </p:nvCxnSpPr>
        <p:spPr>
          <a:xfrm>
            <a:off x="9175029" y="1967508"/>
            <a:ext cx="78087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3"/>
          <p:cNvSpPr txBox="1"/>
          <p:nvPr/>
        </p:nvSpPr>
        <p:spPr>
          <a:xfrm>
            <a:off x="6230137" y="5254548"/>
            <a:ext cx="851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04</a:t>
            </a:r>
            <a:endParaRPr lang="en-GB" sz="40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cxnSp>
        <p:nvCxnSpPr>
          <p:cNvPr id="55" name="Straight Connector 44"/>
          <p:cNvCxnSpPr/>
          <p:nvPr/>
        </p:nvCxnSpPr>
        <p:spPr>
          <a:xfrm>
            <a:off x="6230134" y="5909029"/>
            <a:ext cx="78087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33"/>
          <p:cNvSpPr txBox="1"/>
          <p:nvPr/>
        </p:nvSpPr>
        <p:spPr>
          <a:xfrm>
            <a:off x="10201152" y="1626213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建筑项目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7" name="TextBox 20"/>
          <p:cNvSpPr txBox="1"/>
          <p:nvPr/>
        </p:nvSpPr>
        <p:spPr>
          <a:xfrm>
            <a:off x="9111666" y="2144050"/>
            <a:ext cx="2651096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开展在线课程，收取建筑项目。以一对一外教课为主，目前正在小规模测试小班课的模式，已组织了</a:t>
            </a:r>
            <a:r>
              <a:rPr lang="en-US" altLang="zh-CN" dirty="0">
                <a:sym typeface="汉仪润圆-65简" panose="00020600040101010101" pitchFamily="18" charset="-122"/>
              </a:rPr>
              <a:t>10</a:t>
            </a:r>
            <a:r>
              <a:rPr lang="zh-CN" altLang="en-US" dirty="0" smtClean="0">
                <a:sym typeface="汉仪润圆-65简" panose="00020600040101010101" pitchFamily="18" charset="-122"/>
              </a:rPr>
              <a:t>批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58" name="Text Placeholder 33"/>
          <p:cNvSpPr txBox="1"/>
          <p:nvPr/>
        </p:nvSpPr>
        <p:spPr>
          <a:xfrm>
            <a:off x="7256257" y="5547537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建筑项目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9" name="TextBox 20"/>
          <p:cNvSpPr txBox="1"/>
          <p:nvPr/>
        </p:nvSpPr>
        <p:spPr>
          <a:xfrm>
            <a:off x="6166771" y="6065374"/>
            <a:ext cx="2651096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会员</a:t>
            </a:r>
            <a:r>
              <a:rPr lang="en-US" altLang="zh-CN" dirty="0">
                <a:sym typeface="汉仪润圆-65简" panose="00020600040101010101" pitchFamily="18" charset="-122"/>
              </a:rPr>
              <a:t>3</a:t>
            </a:r>
            <a:r>
              <a:rPr lang="zh-CN" altLang="en-US" dirty="0">
                <a:sym typeface="汉仪润圆-65简" panose="00020600040101010101" pitchFamily="18" charset="-122"/>
              </a:rPr>
              <a:t>节线上体验课免费以及线下建筑训练营的优先参加资格。建筑项目</a:t>
            </a:r>
            <a:r>
              <a:rPr lang="en-US" altLang="zh-CN" dirty="0">
                <a:sym typeface="汉仪润圆-65简" panose="00020600040101010101" pitchFamily="18" charset="-122"/>
              </a:rPr>
              <a:t>58</a:t>
            </a:r>
            <a:r>
              <a:rPr lang="zh-CN" altLang="en-US" dirty="0">
                <a:sym typeface="汉仪润圆-65简" panose="00020600040101010101" pitchFamily="18" charset="-122"/>
              </a:rPr>
              <a:t>元</a:t>
            </a:r>
            <a:r>
              <a:rPr lang="en-US" altLang="zh-CN" dirty="0">
                <a:sym typeface="汉仪润圆-65简" panose="00020600040101010101" pitchFamily="18" charset="-122"/>
              </a:rPr>
              <a:t>/</a:t>
            </a:r>
            <a:r>
              <a:rPr lang="zh-CN" altLang="en-US" dirty="0">
                <a:sym typeface="汉仪润圆-65简" panose="00020600040101010101" pitchFamily="18" charset="-122"/>
              </a:rPr>
              <a:t>位。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60" name="Text Placeholder 33"/>
          <p:cNvSpPr txBox="1"/>
          <p:nvPr/>
        </p:nvSpPr>
        <p:spPr>
          <a:xfrm>
            <a:off x="713759" y="4616124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建筑项目</a:t>
            </a:r>
            <a:endParaRPr lang="en-AU" altLang="zh-CN" sz="200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1" name="Text Placeholder 33"/>
          <p:cNvSpPr txBox="1"/>
          <p:nvPr/>
        </p:nvSpPr>
        <p:spPr>
          <a:xfrm>
            <a:off x="9512031" y="4616124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建筑项目</a:t>
            </a:r>
            <a:endParaRPr lang="en-AU" altLang="zh-CN" sz="200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62" name="Text Placeholder 33"/>
          <p:cNvSpPr txBox="1"/>
          <p:nvPr/>
        </p:nvSpPr>
        <p:spPr>
          <a:xfrm>
            <a:off x="6581702" y="4616124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建筑项目</a:t>
            </a:r>
            <a:endParaRPr lang="en-AU" altLang="zh-CN" sz="200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1193" y="892722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08688" y="317922"/>
            <a:ext cx="3758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项目展示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077391" y="640517"/>
            <a:ext cx="6065788" cy="0"/>
            <a:chOff x="4615664" y="960506"/>
            <a:chExt cx="9102718" cy="0"/>
          </a:xfrm>
        </p:grpSpPr>
        <p:cxnSp>
          <p:nvCxnSpPr>
            <p:cNvPr id="42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5" r="28053"/>
          <a:stretch>
            <a:fillRect/>
          </a:stretch>
        </p:blipFill>
        <p:spPr/>
      </p:pic>
      <p:pic>
        <p:nvPicPr>
          <p:cNvPr id="6" name="图片占位符 5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r="28037"/>
          <a:stretch>
            <a:fillRect/>
          </a:stretch>
        </p:blipFill>
        <p:spPr/>
      </p:pic>
      <p:pic>
        <p:nvPicPr>
          <p:cNvPr id="8" name="图片占位符 7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r="29044"/>
          <a:stretch>
            <a:fillRect/>
          </a:stretch>
        </p:blipFill>
        <p:spPr/>
      </p:pic>
      <p:sp>
        <p:nvSpPr>
          <p:cNvPr id="19" name="Text Placeholder 33"/>
          <p:cNvSpPr txBox="1"/>
          <p:nvPr/>
        </p:nvSpPr>
        <p:spPr>
          <a:xfrm>
            <a:off x="763185" y="2474893"/>
            <a:ext cx="3504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只要思想不滑坡，办法总比困难多</a:t>
            </a:r>
            <a:endParaRPr lang="en-AU" altLang="zh-CN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63185" y="3860916"/>
            <a:ext cx="3407327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不要怕推销自己，只要你自信，认为自己能行有才华，你就应该认为自己能够胜任这份工作以及职位，并承担相应的义务和压力。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3413" y="3660544"/>
            <a:ext cx="615523" cy="30469"/>
          </a:xfrm>
          <a:prstGeom prst="rect">
            <a:avLst/>
          </a:prstGeom>
          <a:solidFill>
            <a:srgbClr val="303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49187" y="4699000"/>
            <a:ext cx="2147420" cy="773564"/>
          </a:xfrm>
          <a:prstGeom prst="rect">
            <a:avLst/>
          </a:pr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7" name="Text Placeholder 33"/>
          <p:cNvSpPr txBox="1"/>
          <p:nvPr/>
        </p:nvSpPr>
        <p:spPr>
          <a:xfrm>
            <a:off x="4968771" y="4885727"/>
            <a:ext cx="170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项目展示</a:t>
            </a:r>
            <a:endParaRPr lang="en-AU" altLang="zh-CN" sz="200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88967" y="4699000"/>
            <a:ext cx="2147420" cy="773564"/>
          </a:xfrm>
          <a:prstGeom prst="rect">
            <a:avLst/>
          </a:pr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9" name="Text Placeholder 33"/>
          <p:cNvSpPr txBox="1"/>
          <p:nvPr/>
        </p:nvSpPr>
        <p:spPr>
          <a:xfrm>
            <a:off x="7208551" y="4885727"/>
            <a:ext cx="170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项目展示</a:t>
            </a:r>
            <a:endParaRPr lang="en-AU" altLang="zh-CN" sz="200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28747" y="4699000"/>
            <a:ext cx="2147420" cy="773564"/>
          </a:xfrm>
          <a:prstGeom prst="rect">
            <a:avLst/>
          </a:pr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2" name="Text Placeholder 33"/>
          <p:cNvSpPr txBox="1"/>
          <p:nvPr/>
        </p:nvSpPr>
        <p:spPr>
          <a:xfrm>
            <a:off x="9448331" y="4885727"/>
            <a:ext cx="170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项目展示</a:t>
            </a:r>
            <a:endParaRPr lang="en-AU" altLang="zh-CN" sz="200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61193" y="892722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08688" y="317922"/>
            <a:ext cx="3758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项目展示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077391" y="640517"/>
            <a:ext cx="6065788" cy="0"/>
            <a:chOff x="4615664" y="960506"/>
            <a:chExt cx="9102718" cy="0"/>
          </a:xfrm>
        </p:grpSpPr>
        <p:cxnSp>
          <p:nvCxnSpPr>
            <p:cNvPr id="36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0 1"/>
          <p:cNvCxnSpPr/>
          <p:nvPr/>
        </p:nvCxnSpPr>
        <p:spPr>
          <a:xfrm flipV="1">
            <a:off x="6096000" y="4166110"/>
            <a:ext cx="0" cy="2691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2132" y="2311159"/>
            <a:ext cx="1079974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u="sng" dirty="0">
                <a:solidFill>
                  <a:schemeClr val="bg1">
                    <a:lumMod val="6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01</a:t>
            </a:r>
            <a:endParaRPr lang="zh-CN" altLang="en-US" sz="4000" u="sng" dirty="0">
              <a:solidFill>
                <a:schemeClr val="bg1">
                  <a:lumMod val="6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2132" y="3458352"/>
            <a:ext cx="1079974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u="sng" dirty="0">
                <a:solidFill>
                  <a:schemeClr val="bg1">
                    <a:lumMod val="6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02</a:t>
            </a:r>
            <a:endParaRPr lang="zh-CN" altLang="en-US" sz="4000" u="sng" dirty="0">
              <a:solidFill>
                <a:schemeClr val="bg1">
                  <a:lumMod val="6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2132" y="4740476"/>
            <a:ext cx="1079974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u="sng" dirty="0">
                <a:solidFill>
                  <a:schemeClr val="bg1">
                    <a:lumMod val="6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03</a:t>
            </a:r>
            <a:endParaRPr lang="zh-CN" altLang="en-US" sz="4000" u="sng" dirty="0">
              <a:solidFill>
                <a:schemeClr val="bg1">
                  <a:lumMod val="6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7" name="Text Placeholder 33"/>
          <p:cNvSpPr txBox="1"/>
          <p:nvPr/>
        </p:nvSpPr>
        <p:spPr>
          <a:xfrm>
            <a:off x="7631698" y="2360079"/>
            <a:ext cx="189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rgbClr val="333F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纯正建筑课堂</a:t>
            </a:r>
            <a:endParaRPr lang="en-AU" altLang="zh-CN" sz="1600" dirty="0">
              <a:solidFill>
                <a:srgbClr val="333F50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8" name="TextBox 20"/>
          <p:cNvSpPr txBox="1"/>
          <p:nvPr/>
        </p:nvSpPr>
        <p:spPr>
          <a:xfrm>
            <a:off x="7631697" y="2762663"/>
            <a:ext cx="309585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越努力越幸运支持不同终端用户快捷上网，建筑项目自主研发的</a:t>
            </a:r>
            <a:r>
              <a:rPr lang="en-US" altLang="zh-CN" dirty="0"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sym typeface="汉仪润圆-65简" panose="00020600040101010101" pitchFamily="18" charset="-122"/>
              </a:rPr>
              <a:t>内核在</a:t>
            </a:r>
            <a:r>
              <a:rPr lang="zh-CN" altLang="en-US" dirty="0" smtClean="0">
                <a:sym typeface="汉仪润圆-65简" panose="00020600040101010101" pitchFamily="18" charset="-122"/>
              </a:rPr>
              <a:t>速度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41" name="Text Placeholder 33"/>
          <p:cNvSpPr txBox="1"/>
          <p:nvPr/>
        </p:nvSpPr>
        <p:spPr>
          <a:xfrm>
            <a:off x="7631698" y="3533216"/>
            <a:ext cx="189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rgbClr val="333F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智能化平台</a:t>
            </a:r>
            <a:endParaRPr lang="en-AU" altLang="zh-CN" sz="1600" dirty="0">
              <a:solidFill>
                <a:srgbClr val="333F50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7631697" y="3935800"/>
            <a:ext cx="309585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越努力越幸运支持不同终端用户快捷上网，建筑项目自主研发的</a:t>
            </a:r>
            <a:r>
              <a:rPr lang="en-US" altLang="zh-CN" dirty="0"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sym typeface="汉仪润圆-65简" panose="00020600040101010101" pitchFamily="18" charset="-122"/>
              </a:rPr>
              <a:t>内核在</a:t>
            </a:r>
            <a:r>
              <a:rPr lang="zh-CN" altLang="en-US" dirty="0" smtClean="0">
                <a:sym typeface="汉仪润圆-65简" panose="00020600040101010101" pitchFamily="18" charset="-122"/>
              </a:rPr>
              <a:t>速度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43" name="Text Placeholder 33"/>
          <p:cNvSpPr txBox="1"/>
          <p:nvPr/>
        </p:nvSpPr>
        <p:spPr>
          <a:xfrm>
            <a:off x="7631698" y="4704926"/>
            <a:ext cx="189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rgbClr val="333F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个性化教学</a:t>
            </a:r>
            <a:endParaRPr lang="en-AU" altLang="zh-CN" sz="1600" dirty="0">
              <a:solidFill>
                <a:srgbClr val="333F50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4" name="TextBox 20"/>
          <p:cNvSpPr txBox="1"/>
          <p:nvPr/>
        </p:nvSpPr>
        <p:spPr>
          <a:xfrm>
            <a:off x="7631697" y="5107510"/>
            <a:ext cx="309585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越努力越幸运支持不同终端用户快捷上网，建筑项目自主研发的</a:t>
            </a:r>
            <a:r>
              <a:rPr lang="en-US" altLang="zh-CN" dirty="0"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sym typeface="汉仪润圆-65简" panose="00020600040101010101" pitchFamily="18" charset="-122"/>
              </a:rPr>
              <a:t>内核在</a:t>
            </a:r>
            <a:r>
              <a:rPr lang="zh-CN" altLang="en-US" dirty="0" smtClean="0">
                <a:sym typeface="汉仪润圆-65简" panose="00020600040101010101" pitchFamily="18" charset="-122"/>
              </a:rPr>
              <a:t>速度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45" name="Text Placeholder 33"/>
          <p:cNvSpPr txBox="1"/>
          <p:nvPr/>
        </p:nvSpPr>
        <p:spPr>
          <a:xfrm>
            <a:off x="1910950" y="2360079"/>
            <a:ext cx="189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rgbClr val="333F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工作</a:t>
            </a:r>
            <a:r>
              <a:rPr lang="en-US" altLang="zh-CN" sz="1600" dirty="0" smtClean="0">
                <a:solidFill>
                  <a:srgbClr val="333F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KID</a:t>
            </a:r>
            <a:endParaRPr lang="en-AU" altLang="zh-CN" sz="1600" dirty="0">
              <a:solidFill>
                <a:srgbClr val="333F50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6" name="TextBox 20"/>
          <p:cNvSpPr txBox="1"/>
          <p:nvPr/>
        </p:nvSpPr>
        <p:spPr>
          <a:xfrm>
            <a:off x="1910949" y="2762663"/>
            <a:ext cx="309585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越努力越幸运支持不同终端用户快捷上网，建筑项目自主研发的</a:t>
            </a:r>
            <a:r>
              <a:rPr lang="en-US" altLang="zh-CN" dirty="0"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sym typeface="汉仪润圆-65简" panose="00020600040101010101" pitchFamily="18" charset="-122"/>
              </a:rPr>
              <a:t>内核在</a:t>
            </a:r>
            <a:r>
              <a:rPr lang="zh-CN" altLang="en-US" dirty="0" smtClean="0">
                <a:sym typeface="汉仪润圆-65简" panose="00020600040101010101" pitchFamily="18" charset="-122"/>
              </a:rPr>
              <a:t>速度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47" name="Text Placeholder 33"/>
          <p:cNvSpPr txBox="1"/>
          <p:nvPr/>
        </p:nvSpPr>
        <p:spPr>
          <a:xfrm>
            <a:off x="1910950" y="3533216"/>
            <a:ext cx="189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rgbClr val="333F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工作</a:t>
            </a:r>
            <a:r>
              <a:rPr lang="en-US" altLang="zh-CN" sz="1600" dirty="0" smtClean="0">
                <a:solidFill>
                  <a:srgbClr val="333F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TALK</a:t>
            </a:r>
            <a:endParaRPr lang="en-AU" altLang="zh-CN" sz="1600" dirty="0">
              <a:solidFill>
                <a:srgbClr val="333F50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48" name="TextBox 20"/>
          <p:cNvSpPr txBox="1"/>
          <p:nvPr/>
        </p:nvSpPr>
        <p:spPr>
          <a:xfrm>
            <a:off x="1910949" y="3935800"/>
            <a:ext cx="309585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越努力越幸运支持不同终端用户快捷上网，建筑项目自主研发的</a:t>
            </a:r>
            <a:r>
              <a:rPr lang="en-US" altLang="zh-CN" dirty="0"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sym typeface="汉仪润圆-65简" panose="00020600040101010101" pitchFamily="18" charset="-122"/>
              </a:rPr>
              <a:t>内核在</a:t>
            </a:r>
            <a:r>
              <a:rPr lang="zh-CN" altLang="en-US" dirty="0" smtClean="0">
                <a:sym typeface="汉仪润圆-65简" panose="00020600040101010101" pitchFamily="18" charset="-122"/>
              </a:rPr>
              <a:t>速度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49" name="Text Placeholder 33"/>
          <p:cNvSpPr txBox="1"/>
          <p:nvPr/>
        </p:nvSpPr>
        <p:spPr>
          <a:xfrm>
            <a:off x="1910950" y="4704926"/>
            <a:ext cx="189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rgbClr val="333F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工作建筑</a:t>
            </a:r>
            <a:endParaRPr lang="en-AU" altLang="zh-CN" sz="1600" dirty="0">
              <a:solidFill>
                <a:srgbClr val="333F50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0" name="TextBox 20"/>
          <p:cNvSpPr txBox="1"/>
          <p:nvPr/>
        </p:nvSpPr>
        <p:spPr>
          <a:xfrm>
            <a:off x="1910949" y="5107510"/>
            <a:ext cx="309585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越努力越幸运支持不同终端用户快捷上网，建筑项目自主研发的</a:t>
            </a:r>
            <a:r>
              <a:rPr lang="en-US" altLang="zh-CN" dirty="0">
                <a:sym typeface="汉仪润圆-65简" panose="00020600040101010101" pitchFamily="18" charset="-122"/>
              </a:rPr>
              <a:t>X5</a:t>
            </a:r>
            <a:r>
              <a:rPr lang="zh-CN" altLang="en-US" dirty="0">
                <a:sym typeface="汉仪润圆-65简" panose="00020600040101010101" pitchFamily="18" charset="-122"/>
              </a:rPr>
              <a:t>内核在</a:t>
            </a:r>
            <a:r>
              <a:rPr lang="zh-CN" altLang="en-US" dirty="0" smtClean="0">
                <a:sym typeface="汉仪润圆-65简" panose="00020600040101010101" pitchFamily="18" charset="-122"/>
              </a:rPr>
              <a:t>速度</a:t>
            </a:r>
            <a:endParaRPr lang="en-US" altLang="zh-CN" dirty="0">
              <a:sym typeface="汉仪润圆-65简" panose="00020600040101010101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895052" y="2430241"/>
            <a:ext cx="1050205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u="sng" dirty="0">
                <a:solidFill>
                  <a:schemeClr val="bg1">
                    <a:lumMod val="6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01</a:t>
            </a:r>
            <a:endParaRPr lang="zh-CN" altLang="en-US" sz="4000" u="sng" dirty="0">
              <a:solidFill>
                <a:schemeClr val="bg1">
                  <a:lumMod val="6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895052" y="3577433"/>
            <a:ext cx="1050205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u="sng" dirty="0">
                <a:solidFill>
                  <a:schemeClr val="bg1">
                    <a:lumMod val="6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02</a:t>
            </a:r>
            <a:endParaRPr lang="zh-CN" altLang="en-US" sz="4000" u="sng" dirty="0">
              <a:solidFill>
                <a:schemeClr val="bg1">
                  <a:lumMod val="6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895052" y="4859557"/>
            <a:ext cx="1050205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u="sng" dirty="0">
                <a:solidFill>
                  <a:schemeClr val="bg1">
                    <a:lumMod val="6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03</a:t>
            </a:r>
            <a:endParaRPr lang="zh-CN" altLang="en-US" sz="4000" u="sng" dirty="0">
              <a:solidFill>
                <a:schemeClr val="bg1">
                  <a:lumMod val="6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51063" y="3134758"/>
            <a:ext cx="1489875" cy="14898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+</a:t>
            </a:r>
            <a:endParaRPr lang="zh-CN" altLang="en-US" sz="6000" dirty="0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61193" y="892722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BUSINESS REPORT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08688" y="317922"/>
            <a:ext cx="3758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阶段计划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077391" y="640517"/>
            <a:ext cx="6065788" cy="0"/>
            <a:chOff x="4615664" y="960506"/>
            <a:chExt cx="9102718" cy="0"/>
          </a:xfrm>
        </p:grpSpPr>
        <p:cxnSp>
          <p:nvCxnSpPr>
            <p:cNvPr id="28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0 1"/>
          <p:cNvCxnSpPr/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0 9"/>
          <p:cNvSpPr/>
          <p:nvPr/>
        </p:nvSpPr>
        <p:spPr>
          <a:xfrm>
            <a:off x="5589024" y="967248"/>
            <a:ext cx="1013952" cy="1013952"/>
          </a:xfrm>
          <a:prstGeom prst="ellipse">
            <a:avLst/>
          </a:prstGeom>
          <a:solidFill>
            <a:srgbClr val="FAF9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1" name="010"/>
          <p:cNvSpPr/>
          <p:nvPr/>
        </p:nvSpPr>
        <p:spPr>
          <a:xfrm>
            <a:off x="5770180" y="1312642"/>
            <a:ext cx="651642" cy="33906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5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月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3" name="012"/>
          <p:cNvSpPr/>
          <p:nvPr/>
        </p:nvSpPr>
        <p:spPr>
          <a:xfrm>
            <a:off x="5589024" y="2894840"/>
            <a:ext cx="1013952" cy="1013952"/>
          </a:xfrm>
          <a:prstGeom prst="ellipse">
            <a:avLst/>
          </a:prstGeom>
          <a:solidFill>
            <a:srgbClr val="FAF9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4" name="013"/>
          <p:cNvSpPr/>
          <p:nvPr/>
        </p:nvSpPr>
        <p:spPr>
          <a:xfrm>
            <a:off x="5770180" y="3240234"/>
            <a:ext cx="651642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6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月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0" name="019"/>
          <p:cNvSpPr/>
          <p:nvPr/>
        </p:nvSpPr>
        <p:spPr>
          <a:xfrm>
            <a:off x="5589024" y="4819036"/>
            <a:ext cx="1013952" cy="1013952"/>
          </a:xfrm>
          <a:prstGeom prst="ellipse">
            <a:avLst/>
          </a:prstGeom>
          <a:solidFill>
            <a:srgbClr val="FAF9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1" name="00"/>
          <p:cNvSpPr/>
          <p:nvPr/>
        </p:nvSpPr>
        <p:spPr>
          <a:xfrm>
            <a:off x="5770180" y="5164430"/>
            <a:ext cx="651642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7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月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7134174" y="5255784"/>
            <a:ext cx="3581400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在七十多年的风雨历程中，</a:t>
            </a:r>
            <a:r>
              <a:rPr lang="en-US" altLang="zh-CN" dirty="0">
                <a:sym typeface="汉仪润圆-65简" panose="00020600040101010101" pitchFamily="18" charset="-122"/>
              </a:rPr>
              <a:t>REPORT</a:t>
            </a:r>
            <a:r>
              <a:rPr lang="zh-CN" altLang="en-US" dirty="0">
                <a:sym typeface="汉仪润圆-65简" panose="00020600040101010101" pitchFamily="18" charset="-122"/>
              </a:rPr>
              <a:t>顺应时代潮流和历史趋势，上下求索、积极求变，抓住机遇、不断转型，企业始终保持勃勃生机，建立了良好口碑和卓越商誉</a:t>
            </a:r>
            <a:r>
              <a:rPr lang="zh-CN" altLang="en-US" dirty="0" smtClean="0">
                <a:sym typeface="汉仪润圆-65简" panose="00020600040101010101" pitchFamily="18" charset="-122"/>
              </a:rPr>
              <a:t>。</a:t>
            </a:r>
            <a:endParaRPr lang="en-US" dirty="0">
              <a:sym typeface="汉仪润圆-65简" panose="00020600040101010101" pitchFamily="18" charset="-122"/>
            </a:endParaRPr>
          </a:p>
        </p:txBody>
      </p:sp>
      <p:sp>
        <p:nvSpPr>
          <p:cNvPr id="26" name="013"/>
          <p:cNvSpPr/>
          <p:nvPr/>
        </p:nvSpPr>
        <p:spPr>
          <a:xfrm>
            <a:off x="7123112" y="4762500"/>
            <a:ext cx="2825904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20XX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年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8" name="TextBox 7"/>
          <p:cNvSpPr txBox="1"/>
          <p:nvPr/>
        </p:nvSpPr>
        <p:spPr>
          <a:xfrm>
            <a:off x="696686" y="3465084"/>
            <a:ext cx="4294415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pPr algn="r"/>
            <a:r>
              <a:rPr lang="zh-CN" altLang="en-US" dirty="0">
                <a:sym typeface="汉仪润圆-65简" panose="00020600040101010101" pitchFamily="18" charset="-122"/>
              </a:rPr>
              <a:t>在七十多年的风雨历程中，</a:t>
            </a:r>
            <a:r>
              <a:rPr lang="en-US" altLang="zh-CN" dirty="0">
                <a:sym typeface="汉仪润圆-65简" panose="00020600040101010101" pitchFamily="18" charset="-122"/>
              </a:rPr>
              <a:t>REPORT</a:t>
            </a:r>
            <a:r>
              <a:rPr lang="zh-CN" altLang="en-US" dirty="0">
                <a:sym typeface="汉仪润圆-65简" panose="00020600040101010101" pitchFamily="18" charset="-122"/>
              </a:rPr>
              <a:t>顺应时代潮流和历史趋势，上下求索、积极求变，抓住机遇、不断转型，企业始终保持勃勃生机，建立了良好口碑和卓越商誉</a:t>
            </a:r>
            <a:r>
              <a:rPr lang="zh-CN" altLang="en-US" dirty="0" smtClean="0">
                <a:sym typeface="汉仪润圆-65简" panose="00020600040101010101" pitchFamily="18" charset="-122"/>
              </a:rPr>
              <a:t>。</a:t>
            </a:r>
            <a:endParaRPr lang="en-US" dirty="0">
              <a:sym typeface="汉仪润圆-65简" panose="00020600040101010101" pitchFamily="18" charset="-122"/>
            </a:endParaRPr>
          </a:p>
        </p:txBody>
      </p:sp>
      <p:sp>
        <p:nvSpPr>
          <p:cNvPr id="29" name="03"/>
          <p:cNvSpPr/>
          <p:nvPr/>
        </p:nvSpPr>
        <p:spPr>
          <a:xfrm>
            <a:off x="1398639" y="2971800"/>
            <a:ext cx="3592461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20XX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年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31" name="TextBox 7"/>
          <p:cNvSpPr txBox="1"/>
          <p:nvPr/>
        </p:nvSpPr>
        <p:spPr>
          <a:xfrm>
            <a:off x="7134174" y="1460532"/>
            <a:ext cx="3581400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汉仪润圆-65简" panose="00020600040101010101" pitchFamily="18" charset="-122"/>
              </a:rPr>
              <a:t>在七十多年的风雨历程中，</a:t>
            </a:r>
            <a:r>
              <a:rPr lang="en-US" altLang="zh-CN" dirty="0">
                <a:sym typeface="汉仪润圆-65简" panose="00020600040101010101" pitchFamily="18" charset="-122"/>
              </a:rPr>
              <a:t>REPORT</a:t>
            </a:r>
            <a:r>
              <a:rPr lang="zh-CN" altLang="en-US" dirty="0">
                <a:sym typeface="汉仪润圆-65简" panose="00020600040101010101" pitchFamily="18" charset="-122"/>
              </a:rPr>
              <a:t>顺应时代潮流和历史趋势，上下求索、积极求变，抓住机遇、不断转型，企业始终保持勃勃生机，建立了良好口碑和卓越商誉</a:t>
            </a:r>
            <a:r>
              <a:rPr lang="zh-CN" altLang="en-US" dirty="0" smtClean="0">
                <a:sym typeface="汉仪润圆-65简" panose="00020600040101010101" pitchFamily="18" charset="-122"/>
              </a:rPr>
              <a:t>。</a:t>
            </a:r>
            <a:endParaRPr lang="en-US" dirty="0">
              <a:sym typeface="汉仪润圆-65简" panose="00020600040101010101" pitchFamily="18" charset="-122"/>
            </a:endParaRPr>
          </a:p>
        </p:txBody>
      </p:sp>
      <p:sp>
        <p:nvSpPr>
          <p:cNvPr id="32" name="0 13"/>
          <p:cNvSpPr/>
          <p:nvPr/>
        </p:nvSpPr>
        <p:spPr>
          <a:xfrm>
            <a:off x="7123112" y="967248"/>
            <a:ext cx="2825904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20XX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年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bgn0wbs">
      <a:majorFont>
        <a:latin typeface="汉仪润圆-65简"/>
        <a:ea typeface="汉仪润圆-65简"/>
        <a:cs typeface=""/>
      </a:majorFont>
      <a:minorFont>
        <a:latin typeface="汉仪润圆-65简"/>
        <a:ea typeface="汉仪润圆-65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润圆-6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润圆-65简"/>
        <a:ea typeface=""/>
        <a:cs typeface=""/>
        <a:font script="Jpan" typeface="ＭＳ Ｐゴシック"/>
        <a:font script="Hang" typeface="맑은 고딕"/>
        <a:font script="Hans" typeface="汉仪润圆-65简"/>
        <a:font script="Hant" typeface="新細明體"/>
        <a:font script="Arab" typeface="汉仪润圆-65简"/>
        <a:font script="Hebr" typeface="汉仪润圆-65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润圆-65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润圆-6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润圆-65简"/>
        <a:ea typeface=""/>
        <a:cs typeface=""/>
        <a:font script="Jpan" typeface="ＭＳ Ｐゴシック"/>
        <a:font script="Hang" typeface="맑은 고딕"/>
        <a:font script="Hans" typeface="汉仪润圆-65简"/>
        <a:font script="Hant" typeface="新細明體"/>
        <a:font script="Arab" typeface="汉仪润圆-65简"/>
        <a:font script="Hebr" typeface="汉仪润圆-65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润圆-65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3035</Words>
  <Application>WPS 演示</Application>
  <PresentationFormat>宽屏</PresentationFormat>
  <Paragraphs>384</Paragraphs>
  <Slides>16</Slides>
  <Notes>16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汉仪润圆-65简</vt:lpstr>
      <vt:lpstr>方正清刻本悦宋简体</vt:lpstr>
      <vt:lpstr>微软雅黑</vt:lpstr>
      <vt:lpstr>Calibri</vt:lpstr>
      <vt:lpstr>Simply City Light</vt:lpstr>
      <vt:lpstr>Yu Gothic UI Light</vt:lpstr>
      <vt:lpstr>SimSun-ExtB</vt:lpstr>
      <vt:lpstr>Helvetica Light</vt:lpstr>
      <vt:lpstr>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kingsoft</cp:lastModifiedBy>
  <cp:revision>55</cp:revision>
  <dcterms:created xsi:type="dcterms:W3CDTF">2020-12-07T07:50:00Z</dcterms:created>
  <dcterms:modified xsi:type="dcterms:W3CDTF">2022-10-28T04:58:24Z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42A66A76ABF5403C912B50AD90F1027F</vt:lpwstr>
  </property>
  <property fmtid="{D5CDD505-2E9C-101B-9397-08002B2CF9AE}" pid="3" name="KSOProductBuildVer">
    <vt:lpwstr>2052-11.1.0.10390</vt:lpwstr>
  </property>
  <property fmtid="{D5CDD505-2E9C-101B-9397-08002B2CF9AE}" pid="4" name="KSOTemplateUUID">
    <vt:lpwstr>v1.0_mb_06M/F3/junQW9wptOMEbpQ==</vt:lpwstr>
  </property>
</Properties>
</file>