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2.svg" ContentType="image/svg+xml"/>
  <Override PartName="/ppt/media/image25.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7" r:id="rId3"/>
    <p:sldId id="283" r:id="rId5"/>
    <p:sldId id="284" r:id="rId6"/>
    <p:sldId id="258" r:id="rId7"/>
    <p:sldId id="259" r:id="rId8"/>
    <p:sldId id="289" r:id="rId9"/>
    <p:sldId id="290" r:id="rId10"/>
    <p:sldId id="291" r:id="rId11"/>
    <p:sldId id="292" r:id="rId12"/>
    <p:sldId id="293" r:id="rId13"/>
    <p:sldId id="294" r:id="rId14"/>
    <p:sldId id="310" r:id="rId15"/>
    <p:sldId id="287" r:id="rId16"/>
    <p:sldId id="295" r:id="rId17"/>
    <p:sldId id="296" r:id="rId18"/>
    <p:sldId id="297" r:id="rId19"/>
    <p:sldId id="298" r:id="rId20"/>
    <p:sldId id="299" r:id="rId21"/>
    <p:sldId id="288" r:id="rId22"/>
    <p:sldId id="300" r:id="rId23"/>
    <p:sldId id="301" r:id="rId24"/>
    <p:sldId id="302" r:id="rId25"/>
    <p:sldId id="303" r:id="rId26"/>
    <p:sldId id="304" r:id="rId27"/>
    <p:sldId id="305" r:id="rId28"/>
    <p:sldId id="306" r:id="rId29"/>
    <p:sldId id="307" r:id="rId30"/>
    <p:sldId id="308" r:id="rId31"/>
    <p:sldId id="309" r:id="rId32"/>
    <p:sldId id="282" r:id="rId33"/>
    <p:sldId id="260" r:id="rId34"/>
    <p:sldId id="281" r:id="rId35"/>
    <p:sldId id="262" r:id="rId36"/>
    <p:sldId id="261" r:id="rId37"/>
    <p:sldId id="280" r:id="rId38"/>
    <p:sldId id="264" r:id="rId39"/>
    <p:sldId id="265" r:id="rId40"/>
    <p:sldId id="266" r:id="rId41"/>
    <p:sldId id="268" r:id="rId42"/>
    <p:sldId id="270" r:id="rId43"/>
    <p:sldId id="269" r:id="rId44"/>
    <p:sldId id="274" r:id="rId45"/>
    <p:sldId id="272" r:id="rId46"/>
    <p:sldId id="273" r:id="rId47"/>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3F45"/>
    <a:srgbClr val="44434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273" y="57"/>
      </p:cViewPr>
      <p:guideLst>
        <p:guide orient="horz" pos="2195"/>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6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image" Target="../media/image27.png"/><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销售</c:v>
                </c:pt>
              </c:strCache>
            </c:strRef>
          </c:tx>
          <c:spPr>
            <a:blipFill>
              <a:blip xmlns:r="http://schemas.openxmlformats.org/officeDocument/2006/relationships" r:embed="rId2"/>
              <a:stretch>
                <a:fillRect/>
              </a:stretch>
            </a:blipFill>
            <a:ln>
              <a:noFill/>
            </a:ln>
            <a:effectLst/>
          </c:spPr>
          <c:invertIfNegative val="0"/>
          <c:dLbls>
            <c:delete val="1"/>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4.3</c:v>
                </c:pt>
                <c:pt idx="1">
                  <c:v>2.5</c:v>
                </c:pt>
                <c:pt idx="2">
                  <c:v>3.5</c:v>
                </c:pt>
                <c:pt idx="3">
                  <c:v>4.5</c:v>
                </c:pt>
                <c:pt idx="4">
                  <c:v>3.6</c:v>
                </c:pt>
                <c:pt idx="5">
                  <c:v>2.8</c:v>
                </c:pt>
              </c:numCache>
            </c:numRef>
          </c:val>
        </c:ser>
        <c:dLbls>
          <c:showLegendKey val="0"/>
          <c:showVal val="0"/>
          <c:showCatName val="0"/>
          <c:showSerName val="0"/>
          <c:showPercent val="0"/>
          <c:showBubbleSize val="0"/>
        </c:dLbls>
        <c:gapWidth val="182"/>
        <c:axId val="1675702911"/>
        <c:axId val="1905751935"/>
      </c:barChart>
      <c:catAx>
        <c:axId val="167570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bg1"/>
                </a:solidFill>
                <a:latin typeface="华文细黑" panose="02010600040101010101" pitchFamily="2" charset="-122"/>
                <a:ea typeface="华文细黑" panose="02010600040101010101" pitchFamily="2" charset="-122"/>
                <a:cs typeface="+mn-cs"/>
              </a:defRPr>
            </a:pPr>
          </a:p>
        </c:txPr>
        <c:crossAx val="1905751935"/>
        <c:crosses val="autoZero"/>
        <c:auto val="1"/>
        <c:lblAlgn val="ctr"/>
        <c:lblOffset val="100"/>
        <c:noMultiLvlLbl val="0"/>
      </c:catAx>
      <c:valAx>
        <c:axId val="190575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p>
        </c:txPr>
        <c:crossAx val="167570291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3">
                <a:shade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3"/>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tint val="65000"/>
              </a:schemeClr>
            </a:solidFill>
            <a:ln>
              <a:noFill/>
            </a:ln>
            <a:effectLst/>
          </c:spPr>
          <c:invertIfNegative val="0"/>
          <c:dLbls>
            <c:delete val="1"/>
          </c:dLbls>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324288534"/>
        <c:axId val="478924325"/>
      </c:barChart>
      <c:catAx>
        <c:axId val="324288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8924325"/>
        <c:crosses val="autoZero"/>
        <c:auto val="1"/>
        <c:lblAlgn val="ctr"/>
        <c:lblOffset val="100"/>
        <c:noMultiLvlLbl val="0"/>
      </c:catAx>
      <c:valAx>
        <c:axId val="4789243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2428853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sv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zhuanlan.zhihu.com/p/210283079" TargetMode="External"/><Relationship Id="rId4" Type="http://schemas.openxmlformats.org/officeDocument/2006/relationships/hyperlink" Target="https://zhuanlan.zhihu.com/p/194230106" TargetMode="External"/><Relationship Id="rId3" Type="http://schemas.openxmlformats.org/officeDocument/2006/relationships/hyperlink" Target="https://zhuanlan.zhihu.com/p/305642194" TargetMode="External"/><Relationship Id="rId2" Type="http://schemas.openxmlformats.org/officeDocument/2006/relationships/image" Target="../media/image14.sv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sv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sv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sv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zhuanlan.zhihu.com/p/616453572" TargetMode="External"/><Relationship Id="rId5" Type="http://schemas.openxmlformats.org/officeDocument/2006/relationships/hyperlink" Target="https://zhuanlan.zhihu.com/p/357909913" TargetMode="External"/><Relationship Id="rId4" Type="http://schemas.openxmlformats.org/officeDocument/2006/relationships/hyperlink" Target="https://zhuanlan.zhihu.com/p/210283079" TargetMode="External"/><Relationship Id="rId3" Type="http://schemas.openxmlformats.org/officeDocument/2006/relationships/hyperlink" Target="https://zhuanlan.zhihu.com/p/194230106" TargetMode="External"/><Relationship Id="rId2" Type="http://schemas.openxmlformats.org/officeDocument/2006/relationships/image" Target="../media/image25.sv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sv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pic>
        <p:nvPicPr>
          <p:cNvPr id="10" name="图片 9" descr="9c94c1293d1e62fd23e293c1fe99e876"/>
          <p:cNvPicPr>
            <a:picLocks noChangeAspect="1"/>
          </p:cNvPicPr>
          <p:nvPr/>
        </p:nvPicPr>
        <p:blipFill>
          <a:blip r:embed="rId2"/>
          <a:stretch>
            <a:fillRect/>
          </a:stretch>
        </p:blipFill>
        <p:spPr>
          <a:xfrm>
            <a:off x="1066800" y="417830"/>
            <a:ext cx="10058400" cy="6022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endParaRPr lang="zh-CN" altLang="en-US"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1142732" y="849000"/>
            <a:ext cx="3996864" cy="681962"/>
            <a:chOff x="5422725" y="2090229"/>
            <a:chExt cx="3996864" cy="681962"/>
          </a:xfrm>
        </p:grpSpPr>
        <p:sp>
          <p:nvSpPr>
            <p:cNvPr id="7" name="椭圆 6"/>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endParaRPr lang="en-US" altLang="zh-CN" sz="2000"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输入输出</a:t>
              </a:r>
              <a:endParaRPr lang="zh-CN" altLang="en-US" sz="2800" b="1" dirty="0">
                <a:solidFill>
                  <a:schemeClr val="bg1"/>
                </a:solidFill>
                <a:latin typeface="华文细黑" panose="02010600040101010101" pitchFamily="2" charset="-122"/>
                <a:ea typeface="华文细黑" panose="02010600040101010101" pitchFamily="2" charset="-122"/>
                <a:sym typeface="+mn-ea"/>
              </a:endParaRPr>
            </a:p>
          </p:txBody>
        </p:sp>
      </p:grpSp>
      <p:sp>
        <p:nvSpPr>
          <p:cNvPr id="43" name="文本框 42"/>
          <p:cNvSpPr txBox="1"/>
          <p:nvPr/>
        </p:nvSpPr>
        <p:spPr>
          <a:xfrm>
            <a:off x="2281651" y="178351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对所有输入数据都进行检验</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1829749"/>
            <a:ext cx="374651" cy="374651"/>
          </a:xfrm>
          <a:prstGeom prst="rect">
            <a:avLst/>
          </a:prstGeom>
        </p:spPr>
      </p:pic>
      <p:sp>
        <p:nvSpPr>
          <p:cNvPr id="10" name="文本框 9"/>
          <p:cNvSpPr txBox="1"/>
          <p:nvPr/>
        </p:nvSpPr>
        <p:spPr>
          <a:xfrm>
            <a:off x="2281651" y="244301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检查输入项重要组合的合法性</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2489243"/>
            <a:ext cx="374651" cy="374651"/>
          </a:xfrm>
          <a:prstGeom prst="rect">
            <a:avLst/>
          </a:prstGeom>
        </p:spPr>
      </p:pic>
      <p:sp>
        <p:nvSpPr>
          <p:cNvPr id="13" name="文本框 12"/>
          <p:cNvSpPr txBox="1"/>
          <p:nvPr/>
        </p:nvSpPr>
        <p:spPr>
          <a:xfrm>
            <a:off x="2281651" y="302423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保持输入格式简单</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3070466"/>
            <a:ext cx="374651" cy="374651"/>
          </a:xfrm>
          <a:prstGeom prst="rect">
            <a:avLst/>
          </a:prstGeom>
        </p:spPr>
      </p:pic>
      <p:sp>
        <p:nvSpPr>
          <p:cNvPr id="15" name="文本框 14"/>
          <p:cNvSpPr txBox="1"/>
          <p:nvPr/>
        </p:nvSpPr>
        <p:spPr>
          <a:xfrm>
            <a:off x="2281650" y="3644221"/>
            <a:ext cx="7085087"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使用数据结束标记，不要要求用户指定数据的数目</a:t>
            </a:r>
            <a:endParaRPr lang="zh-CN" altLang="en-US" sz="2400"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3690453"/>
            <a:ext cx="374651" cy="374651"/>
          </a:xfrm>
          <a:prstGeom prst="rect">
            <a:avLst/>
          </a:prstGeom>
        </p:spPr>
      </p:pic>
      <p:sp>
        <p:nvSpPr>
          <p:cNvPr id="17" name="文本框 16"/>
          <p:cNvSpPr txBox="1"/>
          <p:nvPr/>
        </p:nvSpPr>
        <p:spPr>
          <a:xfrm>
            <a:off x="2281650" y="4211272"/>
            <a:ext cx="914835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明确提示交互式输入的请求，详细说明可用的选择或边界数值</a:t>
            </a:r>
            <a:endParaRPr lang="zh-CN" altLang="en-US" sz="2400" dirty="0">
              <a:solidFill>
                <a:schemeClr val="bg1"/>
              </a:solidFill>
              <a:latin typeface="微软雅黑" panose="020B0503020204020204" charset="-122"/>
              <a:ea typeface="微软雅黑" panose="020B0503020204020204" charset="-122"/>
            </a:endParaRPr>
          </a:p>
        </p:txBody>
      </p:sp>
      <p:pic>
        <p:nvPicPr>
          <p:cNvPr id="18" name="图形 1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4257504"/>
            <a:ext cx="374651" cy="374651"/>
          </a:xfrm>
          <a:prstGeom prst="rect">
            <a:avLst/>
          </a:prstGeom>
        </p:spPr>
      </p:pic>
      <p:sp>
        <p:nvSpPr>
          <p:cNvPr id="19" name="文本框 18"/>
          <p:cNvSpPr txBox="1"/>
          <p:nvPr/>
        </p:nvSpPr>
        <p:spPr>
          <a:xfrm>
            <a:off x="2281650" y="4844156"/>
            <a:ext cx="880837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程序设计语言对格式有严格要求时，应保持输入格式一致</a:t>
            </a:r>
            <a:endParaRPr lang="zh-CN" altLang="en-US" sz="2400" dirty="0">
              <a:solidFill>
                <a:schemeClr val="bg1"/>
              </a:solidFill>
              <a:latin typeface="微软雅黑" panose="020B0503020204020204" charset="-122"/>
              <a:ea typeface="微软雅黑" panose="020B0503020204020204" charset="-122"/>
            </a:endParaRPr>
          </a:p>
        </p:txBody>
      </p:sp>
      <p:pic>
        <p:nvPicPr>
          <p:cNvPr id="20" name="图形 1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4" y="4890388"/>
            <a:ext cx="374651" cy="374651"/>
          </a:xfrm>
          <a:prstGeom prst="rect">
            <a:avLst/>
          </a:prstGeom>
        </p:spPr>
      </p:pic>
      <p:sp>
        <p:nvSpPr>
          <p:cNvPr id="21" name="文本框 20"/>
          <p:cNvSpPr txBox="1"/>
          <p:nvPr/>
        </p:nvSpPr>
        <p:spPr>
          <a:xfrm>
            <a:off x="2281650" y="5411207"/>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设计良好的输出报表</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3" y="5457439"/>
            <a:ext cx="374651" cy="374651"/>
          </a:xfrm>
          <a:prstGeom prst="rect">
            <a:avLst/>
          </a:prstGeom>
        </p:spPr>
      </p:pic>
      <p:sp>
        <p:nvSpPr>
          <p:cNvPr id="23" name="文本框 22"/>
          <p:cNvSpPr txBox="1"/>
          <p:nvPr/>
        </p:nvSpPr>
        <p:spPr>
          <a:xfrm>
            <a:off x="2281650" y="6009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给所有输出数据加标志</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824693" y="6055232"/>
            <a:ext cx="374651" cy="3746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endParaRPr lang="zh-CN" altLang="en-US"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1142732" y="849000"/>
            <a:ext cx="3996864" cy="681962"/>
            <a:chOff x="5422725" y="2090229"/>
            <a:chExt cx="3996864" cy="681962"/>
          </a:xfrm>
        </p:grpSpPr>
        <p:sp>
          <p:nvSpPr>
            <p:cNvPr id="7" name="椭圆 6"/>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05</a:t>
              </a:r>
              <a:endParaRPr lang="en-US" altLang="zh-CN" sz="2000"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效率</a:t>
              </a:r>
              <a:endParaRPr lang="zh-CN" altLang="en-US" sz="2800" b="1" dirty="0">
                <a:solidFill>
                  <a:schemeClr val="bg1"/>
                </a:solidFill>
                <a:latin typeface="华文细黑" panose="02010600040101010101" pitchFamily="2" charset="-122"/>
                <a:ea typeface="华文细黑" panose="02010600040101010101" pitchFamily="2" charset="-122"/>
                <a:sym typeface="+mn-ea"/>
              </a:endParaRPr>
            </a:p>
          </p:txBody>
        </p:sp>
      </p:grpSp>
      <p:sp>
        <p:nvSpPr>
          <p:cNvPr id="43" name="文本框 42"/>
          <p:cNvSpPr txBox="1"/>
          <p:nvPr/>
        </p:nvSpPr>
        <p:spPr>
          <a:xfrm>
            <a:off x="2293861" y="2839259"/>
            <a:ext cx="758869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效率是性能要求，因此应该在需求分析阶段确定效率方面的要求</a:t>
            </a:r>
            <a:endParaRPr lang="zh-CN" altLang="en-US" sz="2400" dirty="0">
              <a:solidFill>
                <a:schemeClr val="bg1"/>
              </a:solidFill>
              <a:latin typeface="微软雅黑" panose="020B0503020204020204" charset="-122"/>
              <a:ea typeface="微软雅黑" panose="020B0503020204020204" charset="-122"/>
            </a:endParaRPr>
          </a:p>
        </p:txBody>
      </p:sp>
      <p:pic>
        <p:nvPicPr>
          <p:cNvPr id="6" name="图形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36905" y="2885491"/>
            <a:ext cx="374651" cy="374651"/>
          </a:xfrm>
          <a:prstGeom prst="rect">
            <a:avLst/>
          </a:prstGeom>
        </p:spPr>
      </p:pic>
      <p:sp>
        <p:nvSpPr>
          <p:cNvPr id="10" name="文本框 9"/>
          <p:cNvSpPr txBox="1"/>
          <p:nvPr/>
        </p:nvSpPr>
        <p:spPr>
          <a:xfrm>
            <a:off x="2293861" y="3955459"/>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效率是靠好设计来提高的</a:t>
            </a:r>
            <a:endParaRPr lang="zh-CN" altLang="en-US" sz="2400" dirty="0">
              <a:solidFill>
                <a:schemeClr val="bg1"/>
              </a:solidFill>
              <a:latin typeface="微软雅黑" panose="020B0503020204020204" charset="-122"/>
              <a:ea typeface="微软雅黑" panose="020B0503020204020204" charset="-122"/>
            </a:endParaRPr>
          </a:p>
        </p:txBody>
      </p:sp>
      <p:pic>
        <p:nvPicPr>
          <p:cNvPr id="11" name="图形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36904" y="4001691"/>
            <a:ext cx="374651" cy="374651"/>
          </a:xfrm>
          <a:prstGeom prst="rect">
            <a:avLst/>
          </a:prstGeom>
        </p:spPr>
      </p:pic>
      <p:sp>
        <p:nvSpPr>
          <p:cNvPr id="13" name="文本框 12"/>
          <p:cNvSpPr txBox="1"/>
          <p:nvPr/>
        </p:nvSpPr>
        <p:spPr>
          <a:xfrm>
            <a:off x="2295548" y="4763748"/>
            <a:ext cx="7600904"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程序的效率和程序的简单程度是一致的，不要牺牲程序的清晰性和可读性来不必要地提高效率</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38592" y="4809980"/>
            <a:ext cx="374651" cy="374651"/>
          </a:xfrm>
          <a:prstGeom prst="rect">
            <a:avLst/>
          </a:prstGeom>
        </p:spPr>
      </p:pic>
      <p:pic>
        <p:nvPicPr>
          <p:cNvPr id="25" name="图形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4694" y="1832651"/>
            <a:ext cx="469168" cy="469168"/>
          </a:xfrm>
          <a:prstGeom prst="rect">
            <a:avLst/>
          </a:prstGeom>
        </p:spPr>
      </p:pic>
      <p:sp>
        <p:nvSpPr>
          <p:cNvPr id="27" name="文本框 26"/>
          <p:cNvSpPr txBox="1"/>
          <p:nvPr/>
        </p:nvSpPr>
        <p:spPr>
          <a:xfrm>
            <a:off x="2409281" y="1832651"/>
            <a:ext cx="7356041" cy="461665"/>
          </a:xfrm>
          <a:prstGeom prst="rect">
            <a:avLst/>
          </a:prstGeom>
          <a:noFill/>
        </p:spPr>
        <p:txBody>
          <a:bodyPr wrap="square" rtlCol="0">
            <a:spAutoFit/>
          </a:bodyPr>
          <a:lstStyle/>
          <a:p>
            <a:pPr algn="dist"/>
            <a:r>
              <a:rPr lang="zh-CN" altLang="en-US" sz="2400" b="1" dirty="0">
                <a:solidFill>
                  <a:srgbClr val="C00000"/>
                </a:solidFill>
                <a:latin typeface="微软雅黑" panose="020B0503020204020204" charset="-122"/>
                <a:ea typeface="微软雅黑" panose="020B0503020204020204" charset="-122"/>
                <a:sym typeface="+mn-ea"/>
              </a:rPr>
              <a:t>效率</a:t>
            </a:r>
            <a:r>
              <a:rPr lang="zh-CN" altLang="en-US" sz="2400" dirty="0">
                <a:solidFill>
                  <a:schemeClr val="bg1"/>
                </a:solidFill>
                <a:latin typeface="微软雅黑" panose="020B0503020204020204" charset="-122"/>
                <a:ea typeface="微软雅黑" panose="020B0503020204020204" charset="-122"/>
                <a:sym typeface="+mn-ea"/>
              </a:rPr>
              <a:t>主要指处理机时间和存储器容量两个方面</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7.1.3</a:t>
            </a:r>
            <a:r>
              <a:rPr lang="zh-CN" altLang="en-US" dirty="0">
                <a:solidFill>
                  <a:schemeClr val="bg1"/>
                </a:solidFill>
                <a:latin typeface="微软雅黑" panose="020B0503020204020204" charset="-122"/>
                <a:ea typeface="微软雅黑" panose="020B0503020204020204" charset="-122"/>
              </a:rPr>
              <a:t>参考资料</a:t>
            </a:r>
            <a:endParaRPr lang="zh-CN" altLang="en-US" dirty="0">
              <a:solidFill>
                <a:schemeClr val="bg1"/>
              </a:solidFill>
              <a:latin typeface="微软雅黑" panose="020B0503020204020204" charset="-122"/>
              <a:ea typeface="微软雅黑" panose="020B0503020204020204" charset="-122"/>
            </a:endParaRPr>
          </a:p>
        </p:txBody>
      </p:sp>
      <p:pic>
        <p:nvPicPr>
          <p:cNvPr id="11" name="图形 1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517468" y="1667073"/>
            <a:ext cx="527936" cy="527936"/>
          </a:xfrm>
          <a:prstGeom prst="rect">
            <a:avLst/>
          </a:prstGeom>
        </p:spPr>
      </p:pic>
      <p:sp>
        <p:nvSpPr>
          <p:cNvPr id="13" name="文本框 12"/>
          <p:cNvSpPr txBox="1"/>
          <p:nvPr/>
        </p:nvSpPr>
        <p:spPr>
          <a:xfrm>
            <a:off x="3490370" y="1667073"/>
            <a:ext cx="6107762" cy="461665"/>
          </a:xfrm>
          <a:prstGeom prst="rect">
            <a:avLst/>
          </a:prstGeom>
          <a:noFill/>
        </p:spPr>
        <p:txBody>
          <a:bodyPr wrap="square">
            <a:spAutoFit/>
          </a:bodyPr>
          <a:lstStyle/>
          <a:p>
            <a:r>
              <a:rPr lang="zh-CN" altLang="zh-CN" sz="24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3"/>
              </a:rPr>
              <a:t>看了这么多代码，谈一谈代码风格！</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517468" y="2770695"/>
            <a:ext cx="527936" cy="527936"/>
          </a:xfrm>
          <a:prstGeom prst="rect">
            <a:avLst/>
          </a:prstGeom>
        </p:spPr>
      </p:pic>
      <p:sp>
        <p:nvSpPr>
          <p:cNvPr id="16" name="文本框 15"/>
          <p:cNvSpPr txBox="1"/>
          <p:nvPr/>
        </p:nvSpPr>
        <p:spPr>
          <a:xfrm>
            <a:off x="3495740" y="2836966"/>
            <a:ext cx="6097022" cy="461665"/>
          </a:xfrm>
          <a:prstGeom prst="rect">
            <a:avLst/>
          </a:prstGeom>
          <a:noFill/>
        </p:spPr>
        <p:txBody>
          <a:bodyPr wrap="square">
            <a:spAutoFit/>
          </a:bodyPr>
          <a:lstStyle/>
          <a:p>
            <a:pPr algn="just"/>
            <a:r>
              <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4"/>
              </a:rPr>
              <a:t>浅谈</a:t>
            </a:r>
            <a:r>
              <a:rPr lang="zh-CN" altLang="en-US" sz="2400" kern="100" dirty="0">
                <a:solidFill>
                  <a:schemeClr val="bg1"/>
                </a:solidFill>
                <a:latin typeface="微软雅黑" panose="020B0503020204020204" charset="-122"/>
                <a:ea typeface="微软雅黑" panose="020B0503020204020204" charset="-122"/>
                <a:cs typeface="Times New Roman" panose="02020603050405020304" pitchFamily="18" charset="0"/>
                <a:hlinkClick r:id="rId4"/>
              </a:rPr>
              <a:t>对</a:t>
            </a:r>
            <a:r>
              <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4"/>
              </a:rPr>
              <a:t>编码风格的理解</a:t>
            </a:r>
            <a:endPar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endParaRPr>
          </a:p>
        </p:txBody>
      </p:sp>
      <p:pic>
        <p:nvPicPr>
          <p:cNvPr id="17" name="图形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517468" y="3874317"/>
            <a:ext cx="527936" cy="527936"/>
          </a:xfrm>
          <a:prstGeom prst="rect">
            <a:avLst/>
          </a:prstGeom>
        </p:spPr>
      </p:pic>
      <p:sp>
        <p:nvSpPr>
          <p:cNvPr id="19" name="文本框 18"/>
          <p:cNvSpPr txBox="1"/>
          <p:nvPr/>
        </p:nvSpPr>
        <p:spPr>
          <a:xfrm>
            <a:off x="3429000" y="3822193"/>
            <a:ext cx="6097022" cy="461665"/>
          </a:xfrm>
          <a:prstGeom prst="rect">
            <a:avLst/>
          </a:prstGeom>
          <a:noFill/>
        </p:spPr>
        <p:txBody>
          <a:bodyPr wrap="square">
            <a:spAutoFit/>
          </a:bodyPr>
          <a:lstStyle/>
          <a:p>
            <a:pPr algn="just"/>
            <a:r>
              <a:rPr lang="en-US" altLang="zh-CN" sz="2400" kern="100" dirty="0">
                <a:solidFill>
                  <a:schemeClr val="bg1"/>
                </a:solidFill>
                <a:latin typeface="微软雅黑" panose="020B0503020204020204" charset="-122"/>
                <a:ea typeface="微软雅黑" panose="020B0503020204020204" charset="-122"/>
                <a:cs typeface="Times New Roman" panose="02020603050405020304" pitchFamily="18" charset="0"/>
                <a:hlinkClick r:id="rId5"/>
              </a:rPr>
              <a:t>[</a:t>
            </a:r>
            <a:r>
              <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5"/>
              </a:rPr>
              <a:t>完全理解</a:t>
            </a:r>
            <a:r>
              <a:rPr lang="en-US"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5"/>
              </a:rPr>
              <a:t>]</a:t>
            </a:r>
            <a:r>
              <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hlinkClick r:id="rId5"/>
              </a:rPr>
              <a:t>如何统一项目中的代码风格</a:t>
            </a:r>
            <a:endParaRPr lang="zh-CN" altLang="zh-CN" sz="2400" kern="100" dirty="0">
              <a:solidFill>
                <a:schemeClr val="bg1"/>
              </a:solidFill>
              <a:effectLst/>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7.2</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软件测试基础</a:t>
            </a:r>
            <a:endParaRPr lang="zh-CN" altLang="en-US" sz="4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536582"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7.2.1</a:t>
            </a:r>
            <a:r>
              <a:rPr lang="zh-CN" altLang="en-US" dirty="0">
                <a:solidFill>
                  <a:schemeClr val="bg1"/>
                </a:solidFill>
                <a:latin typeface="微软雅黑" panose="020B0503020204020204" charset="-122"/>
                <a:ea typeface="微软雅黑" panose="020B0503020204020204" charset="-122"/>
              </a:rPr>
              <a:t>软件测试的目标</a:t>
            </a:r>
            <a:endParaRPr lang="zh-CN" altLang="en-US"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705198" y="658573"/>
            <a:ext cx="8305610" cy="1938992"/>
          </a:xfrm>
          <a:prstGeom prst="rect">
            <a:avLst/>
          </a:prstGeom>
          <a:noFill/>
        </p:spPr>
        <p:txBody>
          <a:bodyPr wrap="square" rtlCol="0">
            <a:spAutoFit/>
          </a:bodyPr>
          <a:lstStyle/>
          <a:p>
            <a:r>
              <a:rPr lang="zh-CN" altLang="en-US" sz="2400" b="1" dirty="0">
                <a:solidFill>
                  <a:srgbClr val="C00000"/>
                </a:solidFill>
                <a:latin typeface="微软雅黑" panose="020B0503020204020204" charset="-122"/>
                <a:ea typeface="微软雅黑" panose="020B0503020204020204" charset="-122"/>
                <a:sym typeface="+mn-ea"/>
              </a:rPr>
              <a:t>测试</a:t>
            </a:r>
            <a:r>
              <a:rPr lang="zh-CN" altLang="en-US" sz="2400" dirty="0">
                <a:solidFill>
                  <a:schemeClr val="bg1"/>
                </a:solidFill>
                <a:latin typeface="微软雅黑" panose="020B0503020204020204" charset="-122"/>
                <a:ea typeface="微软雅黑" panose="020B0503020204020204" charset="-122"/>
                <a:sym typeface="+mn-ea"/>
              </a:rPr>
              <a:t>的正确定义是“为了发现程序中的错误而执行程序的过程”。应该认识到测试决不能证明程序是正确的。</a:t>
            </a:r>
            <a:endParaRPr lang="en-US" altLang="zh-CN" sz="2400" dirty="0">
              <a:solidFill>
                <a:schemeClr val="bg1"/>
              </a:solidFill>
              <a:latin typeface="微软雅黑" panose="020B0503020204020204" charset="-122"/>
              <a:ea typeface="微软雅黑" panose="020B0503020204020204" charset="-122"/>
              <a:sym typeface="+mn-ea"/>
            </a:endParaRPr>
          </a:p>
          <a:p>
            <a:r>
              <a:rPr lang="zh-CN" altLang="en-US" sz="2400" dirty="0">
                <a:solidFill>
                  <a:schemeClr val="bg1"/>
                </a:solidFill>
                <a:latin typeface="微软雅黑" panose="020B0503020204020204" charset="-122"/>
                <a:ea typeface="微软雅黑" panose="020B0503020204020204" charset="-122"/>
                <a:sym typeface="+mn-ea"/>
              </a:rPr>
              <a:t>即使经过了最严格的测试之后，仍然可能还有没被发现的错误潜藏在程序中。另外，在综合测试阶段通常由其他人员组成测试小组来完成测试工作</a:t>
            </a:r>
            <a:endParaRPr lang="zh-CN" altLang="en-US" sz="2400" dirty="0">
              <a:solidFill>
                <a:schemeClr val="bg1"/>
              </a:solidFill>
              <a:latin typeface="微软雅黑" panose="020B0503020204020204" charset="-122"/>
              <a:ea typeface="微软雅黑" panose="020B0503020204020204" charset="-122"/>
            </a:endParaRPr>
          </a:p>
        </p:txBody>
      </p:sp>
      <p:grpSp>
        <p:nvGrpSpPr>
          <p:cNvPr id="3" name="组合 29"/>
          <p:cNvGrpSpPr/>
          <p:nvPr/>
        </p:nvGrpSpPr>
        <p:grpSpPr>
          <a:xfrm>
            <a:off x="937015" y="787526"/>
            <a:ext cx="1380490" cy="728980"/>
            <a:chOff x="7491807" y="3386069"/>
            <a:chExt cx="1745856" cy="971893"/>
          </a:xfrm>
          <a:solidFill>
            <a:schemeClr val="bg1"/>
          </a:solidFill>
        </p:grpSpPr>
        <p:sp>
          <p:nvSpPr>
            <p:cNvPr id="4"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8" name="文本框 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15" name="图形 1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922187" y="3041742"/>
            <a:ext cx="527936" cy="527936"/>
          </a:xfrm>
          <a:prstGeom prst="rect">
            <a:avLst/>
          </a:prstGeom>
        </p:spPr>
      </p:pic>
      <p:pic>
        <p:nvPicPr>
          <p:cNvPr id="17" name="图形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922187" y="5193374"/>
            <a:ext cx="527936" cy="527936"/>
          </a:xfrm>
          <a:prstGeom prst="rect">
            <a:avLst/>
          </a:prstGeom>
        </p:spPr>
      </p:pic>
      <p:pic>
        <p:nvPicPr>
          <p:cNvPr id="18" name="图形 1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922187" y="4117558"/>
            <a:ext cx="527936" cy="527936"/>
          </a:xfrm>
          <a:prstGeom prst="rect">
            <a:avLst/>
          </a:prstGeom>
        </p:spPr>
      </p:pic>
      <p:sp>
        <p:nvSpPr>
          <p:cNvPr id="19" name="文本框 18"/>
          <p:cNvSpPr txBox="1"/>
          <p:nvPr/>
        </p:nvSpPr>
        <p:spPr>
          <a:xfrm>
            <a:off x="2555631" y="3041742"/>
            <a:ext cx="679938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测试是为了发现程序中的错误而执行程序的过程</a:t>
            </a:r>
            <a:endParaRPr lang="zh-CN" altLang="en-US" sz="2400" dirty="0">
              <a:solidFill>
                <a:schemeClr val="bg1"/>
              </a:solidFill>
              <a:latin typeface="微软雅黑" panose="020B0503020204020204" charset="-122"/>
              <a:ea typeface="微软雅黑" panose="020B0503020204020204" charset="-122"/>
            </a:endParaRPr>
          </a:p>
        </p:txBody>
      </p:sp>
      <p:sp>
        <p:nvSpPr>
          <p:cNvPr id="20" name="文本框 19"/>
          <p:cNvSpPr txBox="1"/>
          <p:nvPr/>
        </p:nvSpPr>
        <p:spPr>
          <a:xfrm>
            <a:off x="2555631" y="4096870"/>
            <a:ext cx="7714182"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好的测试方案是极可能发现迄今为止尚未发现的错误的测试方案</a:t>
            </a:r>
            <a:endParaRPr lang="zh-CN" altLang="en-US" sz="24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2555630" y="5193374"/>
            <a:ext cx="7197969"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成功的测试是发现了至今为止尚未发现的错误的测试</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442797"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7.2.2 </a:t>
            </a:r>
            <a:r>
              <a:rPr lang="zh-CN" altLang="en-US" dirty="0">
                <a:solidFill>
                  <a:schemeClr val="bg1"/>
                </a:solidFill>
                <a:latin typeface="微软雅黑" panose="020B0503020204020204" charset="-122"/>
                <a:ea typeface="微软雅黑" panose="020B0503020204020204" charset="-122"/>
              </a:rPr>
              <a:t>软件测试准则</a:t>
            </a:r>
            <a:endParaRPr lang="zh-CN" altLang="en-US" dirty="0">
              <a:solidFill>
                <a:schemeClr val="bg1"/>
              </a:solidFill>
              <a:latin typeface="微软雅黑" panose="020B0503020204020204" charset="-122"/>
              <a:ea typeface="微软雅黑" panose="020B0503020204020204" charset="-122"/>
            </a:endParaRPr>
          </a:p>
        </p:txBody>
      </p:sp>
      <p:pic>
        <p:nvPicPr>
          <p:cNvPr id="6" name="图形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24000" y="1826933"/>
            <a:ext cx="611800" cy="611800"/>
          </a:xfrm>
          <a:prstGeom prst="rect">
            <a:avLst/>
          </a:prstGeom>
        </p:spPr>
      </p:pic>
      <p:sp>
        <p:nvSpPr>
          <p:cNvPr id="7" name="文本框 6"/>
          <p:cNvSpPr txBox="1"/>
          <p:nvPr/>
        </p:nvSpPr>
        <p:spPr>
          <a:xfrm>
            <a:off x="1524000" y="1109790"/>
            <a:ext cx="6799384" cy="5847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主要的软件测试准则如下：</a:t>
            </a:r>
            <a:endParaRPr lang="zh-CN" altLang="en-US" sz="32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2450123" y="190200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所有测试都应该能追溯到用户需求</a:t>
            </a:r>
            <a:endParaRPr lang="zh-CN" altLang="en-US" sz="2400" dirty="0">
              <a:solidFill>
                <a:schemeClr val="bg1"/>
              </a:solidFill>
              <a:latin typeface="微软雅黑" panose="020B0503020204020204" charset="-122"/>
              <a:ea typeface="微软雅黑" panose="020B050302020402020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24000" y="2578734"/>
            <a:ext cx="611800" cy="611800"/>
          </a:xfrm>
          <a:prstGeom prst="rect">
            <a:avLst/>
          </a:prstGeom>
        </p:spPr>
      </p:pic>
      <p:sp>
        <p:nvSpPr>
          <p:cNvPr id="11" name="文本框 10"/>
          <p:cNvSpPr txBox="1"/>
          <p:nvPr/>
        </p:nvSpPr>
        <p:spPr>
          <a:xfrm>
            <a:off x="2450123" y="2653801"/>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应该远在测试开始之前就制定出测试计划</a:t>
            </a:r>
            <a:endParaRPr lang="zh-CN" altLang="en-US" sz="2400" dirty="0">
              <a:solidFill>
                <a:schemeClr val="bg1"/>
              </a:solidFill>
              <a:latin typeface="微软雅黑" panose="020B0503020204020204" charset="-122"/>
              <a:ea typeface="微软雅黑" panose="020B0503020204020204" charset="-122"/>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35723" y="3330535"/>
            <a:ext cx="611800" cy="611800"/>
          </a:xfrm>
          <a:prstGeom prst="rect">
            <a:avLst/>
          </a:prstGeom>
        </p:spPr>
      </p:pic>
      <p:sp>
        <p:nvSpPr>
          <p:cNvPr id="13" name="文本框 12"/>
          <p:cNvSpPr txBox="1"/>
          <p:nvPr/>
        </p:nvSpPr>
        <p:spPr>
          <a:xfrm>
            <a:off x="2461846" y="3405602"/>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把</a:t>
            </a:r>
            <a:r>
              <a:rPr lang="en-US" altLang="zh-CN" sz="2400" dirty="0">
                <a:solidFill>
                  <a:schemeClr val="bg1"/>
                </a:solidFill>
                <a:latin typeface="微软雅黑" panose="020B0503020204020204" charset="-122"/>
                <a:ea typeface="微软雅黑" panose="020B0503020204020204" charset="-122"/>
                <a:sym typeface="+mn-ea"/>
              </a:rPr>
              <a:t>Pareto</a:t>
            </a:r>
            <a:r>
              <a:rPr lang="zh-CN" altLang="en-US" sz="2400" dirty="0">
                <a:solidFill>
                  <a:schemeClr val="bg1"/>
                </a:solidFill>
                <a:latin typeface="微软雅黑" panose="020B0503020204020204" charset="-122"/>
                <a:ea typeface="微软雅黑" panose="020B0503020204020204" charset="-122"/>
                <a:sym typeface="+mn-ea"/>
              </a:rPr>
              <a:t>原理应用到软件测试中</a:t>
            </a:r>
            <a:endParaRPr lang="zh-CN" altLang="en-US" sz="2400" dirty="0">
              <a:solidFill>
                <a:schemeClr val="bg1"/>
              </a:solidFill>
              <a:latin typeface="微软雅黑" panose="020B0503020204020204" charset="-122"/>
              <a:ea typeface="微软雅黑" panose="020B0503020204020204" charset="-122"/>
            </a:endParaRPr>
          </a:p>
        </p:txBody>
      </p:sp>
      <p:pic>
        <p:nvPicPr>
          <p:cNvPr id="14" name="图形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35723" y="4082336"/>
            <a:ext cx="611800" cy="611800"/>
          </a:xfrm>
          <a:prstGeom prst="rect">
            <a:avLst/>
          </a:prstGeom>
        </p:spPr>
      </p:pic>
      <p:sp>
        <p:nvSpPr>
          <p:cNvPr id="16" name="文本框 15"/>
          <p:cNvSpPr txBox="1"/>
          <p:nvPr/>
        </p:nvSpPr>
        <p:spPr>
          <a:xfrm>
            <a:off x="2461845" y="4157403"/>
            <a:ext cx="8194431"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应该从“小规模”测试开始，并逐步进行“大规模”测试</a:t>
            </a:r>
            <a:endParaRPr lang="zh-CN" altLang="en-US" sz="2400" dirty="0">
              <a:solidFill>
                <a:schemeClr val="bg1"/>
              </a:solidFill>
              <a:latin typeface="微软雅黑" panose="020B0503020204020204" charset="-122"/>
              <a:ea typeface="微软雅黑" panose="020B0503020204020204" charset="-122"/>
            </a:endParaRPr>
          </a:p>
        </p:txBody>
      </p:sp>
      <p:pic>
        <p:nvPicPr>
          <p:cNvPr id="22" name="图形 2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35723" y="4834137"/>
            <a:ext cx="611800" cy="611800"/>
          </a:xfrm>
          <a:prstGeom prst="rect">
            <a:avLst/>
          </a:prstGeom>
        </p:spPr>
      </p:pic>
      <p:sp>
        <p:nvSpPr>
          <p:cNvPr id="23" name="文本框 22"/>
          <p:cNvSpPr txBox="1"/>
          <p:nvPr/>
        </p:nvSpPr>
        <p:spPr>
          <a:xfrm>
            <a:off x="2461846" y="4909204"/>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穷举测试是不可能的</a:t>
            </a:r>
            <a:endParaRPr lang="zh-CN" altLang="en-US" sz="2400" dirty="0">
              <a:solidFill>
                <a:schemeClr val="bg1"/>
              </a:solidFill>
              <a:latin typeface="微软雅黑" panose="020B0503020204020204" charset="-122"/>
              <a:ea typeface="微软雅黑" panose="020B0503020204020204" charset="-122"/>
            </a:endParaRPr>
          </a:p>
        </p:txBody>
      </p:sp>
      <p:pic>
        <p:nvPicPr>
          <p:cNvPr id="24" name="图形 2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35723" y="5585938"/>
            <a:ext cx="611800" cy="611800"/>
          </a:xfrm>
          <a:prstGeom prst="rect">
            <a:avLst/>
          </a:prstGeom>
        </p:spPr>
      </p:pic>
      <p:sp>
        <p:nvSpPr>
          <p:cNvPr id="25" name="文本框 24"/>
          <p:cNvSpPr txBox="1"/>
          <p:nvPr/>
        </p:nvSpPr>
        <p:spPr>
          <a:xfrm>
            <a:off x="2461846" y="5661005"/>
            <a:ext cx="9167446"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为了达到最佳的测试效果，应该由独立的第三方从事测试工作</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7.2.3 </a:t>
            </a:r>
            <a:r>
              <a:rPr lang="zh-CN" altLang="en-US" dirty="0">
                <a:solidFill>
                  <a:schemeClr val="bg1"/>
                </a:solidFill>
                <a:latin typeface="微软雅黑" panose="020B0503020204020204" charset="-122"/>
                <a:ea typeface="微软雅黑" panose="020B0503020204020204" charset="-122"/>
              </a:rPr>
              <a:t>测试方法</a:t>
            </a:r>
            <a:endParaRPr lang="zh-CN" altLang="en-US" dirty="0">
              <a:solidFill>
                <a:schemeClr val="bg1"/>
              </a:solidFill>
              <a:latin typeface="微软雅黑" panose="020B0503020204020204" charset="-122"/>
              <a:ea typeface="微软雅黑" panose="020B0503020204020204" charset="-122"/>
            </a:endParaRPr>
          </a:p>
        </p:txBody>
      </p:sp>
      <p:pic>
        <p:nvPicPr>
          <p:cNvPr id="5" name="图形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219200" y="1025769"/>
            <a:ext cx="691662" cy="691662"/>
          </a:xfrm>
          <a:prstGeom prst="rect">
            <a:avLst/>
          </a:prstGeom>
        </p:spPr>
      </p:pic>
      <p:sp>
        <p:nvSpPr>
          <p:cNvPr id="8" name="矩形 7"/>
          <p:cNvSpPr/>
          <p:nvPr/>
        </p:nvSpPr>
        <p:spPr>
          <a:xfrm>
            <a:off x="1910862" y="1109990"/>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黑盒测试</a:t>
            </a:r>
            <a:endParaRPr lang="zh-CN" altLang="en-US" sz="3200" b="1" dirty="0">
              <a:solidFill>
                <a:schemeClr val="bg1"/>
              </a:solidFill>
              <a:latin typeface="华文细黑" panose="02010600040101010101" pitchFamily="2" charset="-122"/>
              <a:ea typeface="华文细黑" panose="02010600040101010101" pitchFamily="2" charset="-122"/>
              <a:sym typeface="+mn-ea"/>
            </a:endParaRPr>
          </a:p>
        </p:txBody>
      </p:sp>
      <p:pic>
        <p:nvPicPr>
          <p:cNvPr id="15" name="图形 1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0" y="1048435"/>
            <a:ext cx="691662" cy="691662"/>
          </a:xfrm>
          <a:prstGeom prst="rect">
            <a:avLst/>
          </a:prstGeom>
        </p:spPr>
      </p:pic>
      <p:sp>
        <p:nvSpPr>
          <p:cNvPr id="17" name="矩形 16"/>
          <p:cNvSpPr/>
          <p:nvPr/>
        </p:nvSpPr>
        <p:spPr>
          <a:xfrm>
            <a:off x="6787662" y="1132656"/>
            <a:ext cx="3192291" cy="584775"/>
          </a:xfrm>
          <a:prstGeom prst="rect">
            <a:avLst/>
          </a:prstGeom>
        </p:spPr>
        <p:txBody>
          <a:bodyPr wrap="square">
            <a:spAutoFit/>
          </a:bodyPr>
          <a:lstStyle/>
          <a:p>
            <a:pPr algn="l"/>
            <a:r>
              <a:rPr lang="zh-CN" altLang="en-US" sz="3200" b="1" dirty="0">
                <a:solidFill>
                  <a:schemeClr val="bg1"/>
                </a:solidFill>
                <a:latin typeface="华文细黑" panose="02010600040101010101" pitchFamily="2" charset="-122"/>
                <a:ea typeface="华文细黑" panose="02010600040101010101" pitchFamily="2" charset="-122"/>
                <a:sym typeface="+mn-ea"/>
              </a:rPr>
              <a:t>白盒测试</a:t>
            </a:r>
            <a:endParaRPr lang="zh-CN" altLang="en-US" sz="3200" b="1" dirty="0">
              <a:solidFill>
                <a:schemeClr val="bg1"/>
              </a:solidFill>
              <a:latin typeface="华文细黑" panose="02010600040101010101" pitchFamily="2" charset="-122"/>
              <a:ea typeface="华文细黑" panose="02010600040101010101" pitchFamily="2" charset="-122"/>
              <a:sym typeface="+mn-ea"/>
            </a:endParaRPr>
          </a:p>
        </p:txBody>
      </p:sp>
      <p:pic>
        <p:nvPicPr>
          <p:cNvPr id="19" name="图片 18"/>
          <p:cNvPicPr>
            <a:picLocks noChangeAspect="1"/>
          </p:cNvPicPr>
          <p:nvPr/>
        </p:nvPicPr>
        <p:blipFill>
          <a:blip r:embed="rId3"/>
          <a:stretch>
            <a:fillRect/>
          </a:stretch>
        </p:blipFill>
        <p:spPr>
          <a:xfrm>
            <a:off x="1219200" y="2697559"/>
            <a:ext cx="3797750" cy="3050451"/>
          </a:xfrm>
          <a:prstGeom prst="rect">
            <a:avLst/>
          </a:prstGeom>
        </p:spPr>
      </p:pic>
      <p:pic>
        <p:nvPicPr>
          <p:cNvPr id="21" name="图片 20"/>
          <p:cNvPicPr>
            <a:picLocks noChangeAspect="1"/>
          </p:cNvPicPr>
          <p:nvPr/>
        </p:nvPicPr>
        <p:blipFill>
          <a:blip r:embed="rId4"/>
          <a:stretch>
            <a:fillRect/>
          </a:stretch>
        </p:blipFill>
        <p:spPr>
          <a:xfrm>
            <a:off x="5919941" y="2626015"/>
            <a:ext cx="3797750" cy="31568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panose="020B0503020204020204" charset="-122"/>
                <a:ea typeface="微软雅黑" panose="020B0503020204020204" charset="-122"/>
              </a:rPr>
              <a:t>7.2.4 </a:t>
            </a:r>
            <a:r>
              <a:rPr lang="zh-CN" altLang="en-US" dirty="0">
                <a:solidFill>
                  <a:schemeClr val="bg1"/>
                </a:solidFill>
                <a:latin typeface="微软雅黑" panose="020B0503020204020204" charset="-122"/>
                <a:ea typeface="微软雅黑" panose="020B0503020204020204" charset="-122"/>
              </a:rPr>
              <a:t>测试步骤</a:t>
            </a:r>
            <a:endParaRPr lang="zh-CN" altLang="en-US" dirty="0">
              <a:solidFill>
                <a:schemeClr val="bg1"/>
              </a:solidFill>
              <a:latin typeface="微软雅黑" panose="020B0503020204020204" charset="-122"/>
              <a:ea typeface="微软雅黑" panose="020B0503020204020204" charset="-122"/>
            </a:endParaRPr>
          </a:p>
        </p:txBody>
      </p:sp>
      <p:pic>
        <p:nvPicPr>
          <p:cNvPr id="3" name="图形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776046" y="3311279"/>
            <a:ext cx="691661" cy="691661"/>
          </a:xfrm>
          <a:prstGeom prst="rect">
            <a:avLst/>
          </a:prstGeom>
        </p:spPr>
      </p:pic>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776046" y="1603423"/>
            <a:ext cx="691661" cy="691661"/>
          </a:xfrm>
          <a:prstGeom prst="rect">
            <a:avLst/>
          </a:prstGeom>
        </p:spPr>
      </p:pic>
      <p:sp>
        <p:nvSpPr>
          <p:cNvPr id="6" name="文本框 5"/>
          <p:cNvSpPr txBox="1"/>
          <p:nvPr/>
        </p:nvSpPr>
        <p:spPr>
          <a:xfrm>
            <a:off x="2728645" y="1603423"/>
            <a:ext cx="8305610"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根据第</a:t>
            </a:r>
            <a:r>
              <a:rPr lang="en-US" altLang="zh-CN" sz="2400" b="1" dirty="0">
                <a:solidFill>
                  <a:schemeClr val="bg1"/>
                </a:solidFill>
                <a:latin typeface="微软雅黑" panose="020B0503020204020204" charset="-122"/>
                <a:ea typeface="微软雅黑" panose="020B0503020204020204" charset="-122"/>
                <a:sym typeface="+mn-ea"/>
              </a:rPr>
              <a:t>4</a:t>
            </a:r>
            <a:r>
              <a:rPr lang="zh-CN" altLang="en-US" sz="2400" b="1" dirty="0">
                <a:solidFill>
                  <a:schemeClr val="bg1"/>
                </a:solidFill>
                <a:latin typeface="微软雅黑" panose="020B0503020204020204" charset="-122"/>
                <a:ea typeface="微软雅黑" panose="020B0503020204020204" charset="-122"/>
                <a:sym typeface="+mn-ea"/>
              </a:rPr>
              <a:t>条测试准则，测试过程也必须分步骤进行，后</a:t>
            </a:r>
            <a:endParaRPr lang="zh-CN" altLang="en-US" sz="2400" b="1" dirty="0">
              <a:solidFill>
                <a:schemeClr val="bg1"/>
              </a:solidFill>
              <a:latin typeface="微软雅黑" panose="020B0503020204020204" charset="-122"/>
              <a:ea typeface="微软雅黑" panose="020B0503020204020204" charset="-122"/>
              <a:sym typeface="+mn-ea"/>
            </a:endParaRPr>
          </a:p>
          <a:p>
            <a:r>
              <a:rPr lang="zh-CN" altLang="en-US" sz="2400" b="1" dirty="0">
                <a:solidFill>
                  <a:schemeClr val="bg1"/>
                </a:solidFill>
                <a:latin typeface="微软雅黑" panose="020B0503020204020204" charset="-122"/>
                <a:ea typeface="微软雅黑" panose="020B0503020204020204" charset="-122"/>
                <a:sym typeface="+mn-ea"/>
              </a:rPr>
              <a:t>一个步骤在逻辑上是前一个步骤的继续</a:t>
            </a:r>
            <a:endParaRPr lang="zh-CN" altLang="en-US" sz="24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728645" y="3311279"/>
            <a:ext cx="8305610" cy="1569660"/>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sym typeface="+mn-ea"/>
              </a:rPr>
              <a:t>大型软件系统通常由若干个子系统组成，每个子系统又</a:t>
            </a:r>
            <a:endParaRPr lang="zh-CN" altLang="en-US" sz="2400" b="1" dirty="0">
              <a:solidFill>
                <a:schemeClr val="bg1"/>
              </a:solidFill>
              <a:latin typeface="微软雅黑" panose="020B0503020204020204" charset="-122"/>
              <a:ea typeface="微软雅黑" panose="020B0503020204020204" charset="-122"/>
              <a:sym typeface="+mn-ea"/>
            </a:endParaRPr>
          </a:p>
          <a:p>
            <a:r>
              <a:rPr lang="zh-CN" altLang="en-US" sz="2400" b="1" dirty="0">
                <a:solidFill>
                  <a:schemeClr val="bg1"/>
                </a:solidFill>
                <a:latin typeface="微软雅黑" panose="020B0503020204020204" charset="-122"/>
                <a:ea typeface="微软雅黑" panose="020B0503020204020204" charset="-122"/>
                <a:sym typeface="+mn-ea"/>
              </a:rPr>
              <a:t>由许多模块组成，因此，大型软件系统的测试过程基本上由</a:t>
            </a:r>
            <a:endParaRPr lang="zh-CN" altLang="en-US" sz="2400" b="1" dirty="0">
              <a:solidFill>
                <a:schemeClr val="bg1"/>
              </a:solidFill>
              <a:latin typeface="微软雅黑" panose="020B0503020204020204" charset="-122"/>
              <a:ea typeface="微软雅黑" panose="020B0503020204020204" charset="-122"/>
              <a:sym typeface="+mn-ea"/>
            </a:endParaRPr>
          </a:p>
          <a:p>
            <a:r>
              <a:rPr lang="zh-CN" altLang="en-US" sz="2400" b="1" dirty="0">
                <a:solidFill>
                  <a:srgbClr val="C00000"/>
                </a:solidFill>
                <a:latin typeface="微软雅黑" panose="020B0503020204020204" charset="-122"/>
                <a:ea typeface="微软雅黑" panose="020B0503020204020204" charset="-122"/>
                <a:sym typeface="+mn-ea"/>
              </a:rPr>
              <a:t>模块测试、子系统测试、系统测试、验收测试和平行运行</a:t>
            </a:r>
            <a:r>
              <a:rPr lang="zh-CN" altLang="en-US" sz="2400" b="1" dirty="0">
                <a:solidFill>
                  <a:schemeClr val="bg1"/>
                </a:solidFill>
                <a:latin typeface="微软雅黑" panose="020B0503020204020204" charset="-122"/>
                <a:ea typeface="微软雅黑" panose="020B0503020204020204" charset="-122"/>
                <a:sym typeface="+mn-ea"/>
              </a:rPr>
              <a:t>等</a:t>
            </a:r>
            <a:endParaRPr lang="zh-CN" altLang="en-US" sz="2400" b="1" dirty="0">
              <a:solidFill>
                <a:schemeClr val="bg1"/>
              </a:solidFill>
              <a:latin typeface="微软雅黑" panose="020B0503020204020204" charset="-122"/>
              <a:ea typeface="微软雅黑" panose="020B0503020204020204" charset="-122"/>
              <a:sym typeface="+mn-ea"/>
            </a:endParaRPr>
          </a:p>
          <a:p>
            <a:r>
              <a:rPr lang="zh-CN" altLang="en-US" sz="2400" b="1" dirty="0">
                <a:solidFill>
                  <a:schemeClr val="bg1"/>
                </a:solidFill>
                <a:latin typeface="微软雅黑" panose="020B0503020204020204" charset="-122"/>
                <a:ea typeface="微软雅黑" panose="020B0503020204020204" charset="-122"/>
                <a:sym typeface="+mn-ea"/>
              </a:rPr>
              <a:t>五个步骤组成</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0959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7.2.5 </a:t>
            </a:r>
            <a:r>
              <a:rPr lang="zh-CN" altLang="en-US" dirty="0">
                <a:solidFill>
                  <a:schemeClr val="bg1"/>
                </a:solidFill>
                <a:latin typeface="微软雅黑" panose="020B0503020204020204" charset="-122"/>
                <a:ea typeface="微软雅黑" panose="020B0503020204020204" charset="-122"/>
              </a:rPr>
              <a:t>测试阶段的信息流</a:t>
            </a:r>
            <a:endParaRPr lang="zh-CN" altLang="en-US" dirty="0">
              <a:solidFill>
                <a:schemeClr val="bg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840349" y="753106"/>
            <a:ext cx="10511302" cy="3855497"/>
          </a:xfrm>
          <a:prstGeom prst="rect">
            <a:avLst/>
          </a:prstGeom>
        </p:spPr>
      </p:pic>
      <p:sp>
        <p:nvSpPr>
          <p:cNvPr id="8" name="文本框 7"/>
          <p:cNvSpPr txBox="1"/>
          <p:nvPr/>
        </p:nvSpPr>
        <p:spPr>
          <a:xfrm>
            <a:off x="840348" y="4921019"/>
            <a:ext cx="10511301" cy="1200329"/>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sym typeface="+mn-ea"/>
              </a:rPr>
              <a:t>测试方案</a:t>
            </a:r>
            <a:r>
              <a:rPr lang="zh-CN" altLang="en-US" sz="2400" b="1" dirty="0">
                <a:solidFill>
                  <a:schemeClr val="bg1"/>
                </a:solidFill>
                <a:latin typeface="微软雅黑" panose="020B0503020204020204" charset="-122"/>
                <a:ea typeface="微软雅黑" panose="020B0503020204020204" charset="-122"/>
                <a:sym typeface="+mn-ea"/>
              </a:rPr>
              <a:t>不仅仅是测试时使用的输入数据</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称为测试用例</a:t>
            </a:r>
            <a:r>
              <a:rPr lang="en-US" altLang="zh-CN" sz="2400" b="1" dirty="0">
                <a:solidFill>
                  <a:schemeClr val="bg1"/>
                </a:solidFill>
                <a:latin typeface="微软雅黑" panose="020B0503020204020204" charset="-122"/>
                <a:ea typeface="微软雅黑" panose="020B0503020204020204" charset="-122"/>
                <a:sym typeface="+mn-ea"/>
              </a:rPr>
              <a:t>)</a:t>
            </a:r>
            <a:r>
              <a:rPr lang="zh-CN" altLang="en-US" sz="2400" b="1" dirty="0">
                <a:solidFill>
                  <a:schemeClr val="bg1"/>
                </a:solidFill>
                <a:latin typeface="微软雅黑" panose="020B0503020204020204" charset="-122"/>
                <a:ea typeface="微软雅黑" panose="020B0503020204020204" charset="-122"/>
                <a:sym typeface="+mn-ea"/>
              </a:rPr>
              <a:t>，还应该包括每组输入数据预定要检验的功能，以及每组输入数据预期应该得到的正确输出</a:t>
            </a:r>
            <a:endParaRPr lang="en-US" altLang="zh-CN" sz="2400" b="1" dirty="0">
              <a:solidFill>
                <a:schemeClr val="bg1"/>
              </a:solidFill>
              <a:latin typeface="微软雅黑" panose="020B0503020204020204" charset="-122"/>
              <a:ea typeface="微软雅黑" panose="020B0503020204020204" charset="-122"/>
              <a:sym typeface="+mn-ea"/>
            </a:endParaRPr>
          </a:p>
          <a:p>
            <a:endParaRPr lang="en-US" altLang="zh-CN" sz="24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7.3</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单元测试</a:t>
            </a:r>
            <a:endParaRPr lang="zh-CN" altLang="en-US" sz="4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29861" y="2505670"/>
            <a:ext cx="9132277"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软件工程导论第七章 实现</a:t>
            </a:r>
            <a:endParaRPr lang="zh-CN" altLang="en-US" sz="5400" b="1" dirty="0">
              <a:solidFill>
                <a:schemeClr val="bg1"/>
              </a:solidFill>
              <a:latin typeface="微软雅黑" panose="020B0503020204020204" charset="-122"/>
              <a:ea typeface="微软雅黑" panose="020B0503020204020204" charset="-122"/>
            </a:endParaRPr>
          </a:p>
        </p:txBody>
      </p:sp>
      <p:sp>
        <p:nvSpPr>
          <p:cNvPr id="8" name="矩形: 圆角 7"/>
          <p:cNvSpPr/>
          <p:nvPr/>
        </p:nvSpPr>
        <p:spPr>
          <a:xfrm>
            <a:off x="2643232" y="4138715"/>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a:t>
            </a:r>
            <a:r>
              <a:rPr lang="zh-CN" altLang="en-US" sz="1600" dirty="0">
                <a:solidFill>
                  <a:schemeClr val="bg1">
                    <a:lumMod val="50000"/>
                  </a:schemeClr>
                </a:solidFill>
                <a:latin typeface="微软雅黑" panose="020B0503020204020204" charset="-122"/>
                <a:ea typeface="微软雅黑" panose="020B0503020204020204" charset="-122"/>
              </a:rPr>
              <a:t>韩晨烨</a:t>
            </a:r>
            <a:endParaRPr lang="zh-CN" altLang="en-US" sz="1600" dirty="0">
              <a:solidFill>
                <a:schemeClr val="bg1">
                  <a:lumMod val="50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2" name="矩形: 圆角 1"/>
          <p:cNvSpPr/>
          <p:nvPr/>
        </p:nvSpPr>
        <p:spPr>
          <a:xfrm>
            <a:off x="6398902" y="4138715"/>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a:t>
            </a:r>
            <a:r>
              <a:rPr lang="zh-CN" altLang="en-US" sz="1600" dirty="0">
                <a:solidFill>
                  <a:schemeClr val="bg1">
                    <a:lumMod val="50000"/>
                  </a:schemeClr>
                </a:solidFill>
                <a:latin typeface="微软雅黑" panose="020B0503020204020204" charset="-122"/>
                <a:ea typeface="微软雅黑" panose="020B0503020204020204" charset="-122"/>
                <a:sym typeface="+mn-ea"/>
              </a:rPr>
              <a:t>侯兢喆</a:t>
            </a:r>
            <a:r>
              <a:rPr lang="zh-CN" altLang="en-US" sz="1600" dirty="0">
                <a:solidFill>
                  <a:schemeClr val="bg1">
                    <a:lumMod val="50000"/>
                  </a:schemeClr>
                </a:solidFill>
                <a:latin typeface="微软雅黑" panose="020B0503020204020204" charset="-122"/>
                <a:ea typeface="微软雅黑" panose="020B0503020204020204" charset="-122"/>
              </a:rPr>
              <a:t>，朱</a:t>
            </a:r>
            <a:r>
              <a:rPr lang="zh-CN" altLang="en-US" sz="1600" dirty="0">
                <a:solidFill>
                  <a:schemeClr val="bg1">
                    <a:lumMod val="50000"/>
                  </a:schemeClr>
                </a:solidFill>
                <a:latin typeface="微软雅黑" panose="020B0503020204020204" charset="-122"/>
                <a:ea typeface="微软雅黑" panose="020B0503020204020204" charset="-122"/>
              </a:rPr>
              <a:t>化宇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1804794" y="3455442"/>
            <a:ext cx="8857344"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7.1 – 7.3</a:t>
            </a:r>
            <a:endParaRPr lang="en-US" altLang="zh-CN" sz="20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endParaRPr lang="zh-CN" altLang="en-US" dirty="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196668" y="1010459"/>
            <a:ext cx="8279841" cy="52322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sym typeface="+mn-ea"/>
              </a:rPr>
              <a:t>在单元测试期间着重从以下</a:t>
            </a:r>
            <a:r>
              <a:rPr lang="en-US" altLang="zh-CN" sz="2800" dirty="0">
                <a:solidFill>
                  <a:schemeClr val="bg1"/>
                </a:solidFill>
                <a:latin typeface="微软雅黑" panose="020B0503020204020204" charset="-122"/>
                <a:ea typeface="微软雅黑" panose="020B0503020204020204" charset="-122"/>
                <a:sym typeface="+mn-ea"/>
              </a:rPr>
              <a:t>5</a:t>
            </a:r>
            <a:r>
              <a:rPr lang="zh-CN" altLang="en-US" sz="2800" dirty="0">
                <a:solidFill>
                  <a:schemeClr val="bg1"/>
                </a:solidFill>
                <a:latin typeface="微软雅黑" panose="020B0503020204020204" charset="-122"/>
                <a:ea typeface="微软雅黑" panose="020B0503020204020204" charset="-122"/>
                <a:sym typeface="+mn-ea"/>
              </a:rPr>
              <a:t>个方面对模块进行测试</a:t>
            </a:r>
            <a:endParaRPr lang="zh-CN" altLang="en-US" sz="2800"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9776" y="1885824"/>
            <a:ext cx="560276" cy="560276"/>
          </a:xfrm>
          <a:prstGeom prst="rect">
            <a:avLst/>
          </a:prstGeom>
        </p:spPr>
      </p:pic>
      <p:grpSp>
        <p:nvGrpSpPr>
          <p:cNvPr id="18" name="组合 17"/>
          <p:cNvGrpSpPr/>
          <p:nvPr/>
        </p:nvGrpSpPr>
        <p:grpSpPr>
          <a:xfrm>
            <a:off x="2039816" y="1861724"/>
            <a:ext cx="6566971" cy="1830067"/>
            <a:chOff x="3119839" y="1955856"/>
            <a:chExt cx="3179360" cy="1830067"/>
          </a:xfrm>
        </p:grpSpPr>
        <p:sp>
          <p:nvSpPr>
            <p:cNvPr id="19" name="文本框 18"/>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模块接口</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对模块接口进行测试时主要检查以下几个方面：</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zh-CN" altLang="en-US" sz="2000" dirty="0">
                  <a:solidFill>
                    <a:schemeClr val="bg1"/>
                  </a:solidFill>
                  <a:latin typeface="华文细黑" panose="02010600040101010101" pitchFamily="2" charset="-122"/>
                  <a:ea typeface="华文细黑" panose="02010600040101010101" pitchFamily="2" charset="-122"/>
                  <a:sym typeface="+mn-ea"/>
                </a:rPr>
                <a:t>⬤参数的数目、次序、属性或单位系统与变元是否一致；</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zh-CN" altLang="en-US" sz="2000" dirty="0">
                  <a:solidFill>
                    <a:schemeClr val="bg1"/>
                  </a:solidFill>
                  <a:latin typeface="华文细黑" panose="02010600040101010101" pitchFamily="2" charset="-122"/>
                  <a:ea typeface="华文细黑" panose="02010600040101010101" pitchFamily="2" charset="-122"/>
                  <a:sym typeface="+mn-ea"/>
                </a:rPr>
                <a:t>⬤是否修改了只作输入用的变元；</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zh-CN" altLang="en-US" sz="2000" dirty="0">
                  <a:solidFill>
                    <a:schemeClr val="bg1"/>
                  </a:solidFill>
                  <a:latin typeface="华文细黑" panose="02010600040101010101" pitchFamily="2" charset="-122"/>
                  <a:ea typeface="华文细黑" panose="02010600040101010101" pitchFamily="2" charset="-122"/>
                  <a:sym typeface="+mn-ea"/>
                </a:rPr>
                <a:t>⬤全局变量的定义和用法在各个模块中是否一致。</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9776" y="4013010"/>
            <a:ext cx="560276" cy="560276"/>
          </a:xfrm>
          <a:prstGeom prst="rect">
            <a:avLst/>
          </a:prstGeom>
        </p:spPr>
      </p:pic>
      <p:grpSp>
        <p:nvGrpSpPr>
          <p:cNvPr id="23" name="组合 22"/>
          <p:cNvGrpSpPr/>
          <p:nvPr/>
        </p:nvGrpSpPr>
        <p:grpSpPr>
          <a:xfrm>
            <a:off x="2039816" y="3988910"/>
            <a:ext cx="6566971" cy="1522291"/>
            <a:chOff x="3119839" y="1955856"/>
            <a:chExt cx="3179360" cy="1522291"/>
          </a:xfrm>
        </p:grpSpPr>
        <p:sp>
          <p:nvSpPr>
            <p:cNvPr id="24" name="文本框 23"/>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局部数据结构</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9840" y="2462484"/>
              <a:ext cx="3179359" cy="1015663"/>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对于模块来说，局部数据结构是常见的错误来源。应该仔细设计测试方案，以便发现局部数据说明、初始化、默认值等方面的错误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endParaRPr lang="zh-CN" altLang="en-US"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9776" y="1063123"/>
            <a:ext cx="560276" cy="560276"/>
          </a:xfrm>
          <a:prstGeom prst="rect">
            <a:avLst/>
          </a:prstGeom>
        </p:spPr>
      </p:pic>
      <p:grpSp>
        <p:nvGrpSpPr>
          <p:cNvPr id="18" name="组合 17"/>
          <p:cNvGrpSpPr/>
          <p:nvPr/>
        </p:nvGrpSpPr>
        <p:grpSpPr>
          <a:xfrm>
            <a:off x="2039816" y="1039023"/>
            <a:ext cx="7745450" cy="1830067"/>
            <a:chOff x="3119839" y="1955856"/>
            <a:chExt cx="3179360" cy="1830067"/>
          </a:xfrm>
        </p:grpSpPr>
        <p:sp>
          <p:nvSpPr>
            <p:cNvPr id="19" name="文本框 18"/>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3.</a:t>
              </a:r>
              <a:r>
                <a:rPr lang="zh-CN" altLang="en-US" sz="2400" dirty="0">
                  <a:solidFill>
                    <a:schemeClr val="bg1"/>
                  </a:solidFill>
                  <a:latin typeface="微软雅黑" panose="020B0503020204020204" charset="-122"/>
                  <a:ea typeface="微软雅黑" panose="020B0503020204020204" charset="-122"/>
                  <a:sym typeface="+mn-ea"/>
                </a:rPr>
                <a:t>重要的执行通路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19840" y="2462484"/>
              <a:ext cx="3179359" cy="1323439"/>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pic>
        <p:nvPicPr>
          <p:cNvPr id="22" name="图形 2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9776" y="3165595"/>
            <a:ext cx="560276" cy="560276"/>
          </a:xfrm>
          <a:prstGeom prst="rect">
            <a:avLst/>
          </a:prstGeom>
        </p:spPr>
      </p:pic>
      <p:grpSp>
        <p:nvGrpSpPr>
          <p:cNvPr id="23" name="组合 22"/>
          <p:cNvGrpSpPr/>
          <p:nvPr/>
        </p:nvGrpSpPr>
        <p:grpSpPr>
          <a:xfrm>
            <a:off x="2039816" y="3165595"/>
            <a:ext cx="7885214" cy="3061173"/>
            <a:chOff x="3119839" y="1955856"/>
            <a:chExt cx="3179360" cy="3061173"/>
          </a:xfrm>
        </p:grpSpPr>
        <p:sp>
          <p:nvSpPr>
            <p:cNvPr id="24" name="文本框 23"/>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sym typeface="+mn-ea"/>
                </a:rPr>
                <a:t>出错处理通路</a:t>
              </a:r>
              <a:endParaRPr lang="zh-CN" altLang="en-US" sz="2400" dirty="0">
                <a:solidFill>
                  <a:schemeClr val="bg1"/>
                </a:solidFill>
                <a:latin typeface="微软雅黑" panose="020B0503020204020204" charset="-122"/>
                <a:ea typeface="微软雅黑" panose="020B0503020204020204" charset="-122"/>
              </a:endParaRPr>
            </a:p>
          </p:txBody>
        </p:sp>
        <p:cxnSp>
          <p:nvCxnSpPr>
            <p:cNvPr id="25" name="直接连接符 24"/>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9840" y="2462484"/>
              <a:ext cx="3179359" cy="2554545"/>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好的设计应该能预见出现错误的条件，并且设置适当的处理错误的通路。不仅应该在程序中包含出错处理通路，而且应该认真测试这种通路。评价出错处理通路应该着重测试下述一些可能发生的错误。</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en-US" altLang="zh-CN" sz="2000" dirty="0">
                  <a:solidFill>
                    <a:schemeClr val="bg1"/>
                  </a:solidFill>
                  <a:latin typeface="华文细黑" panose="02010600040101010101" pitchFamily="2" charset="-122"/>
                  <a:ea typeface="华文细黑" panose="02010600040101010101" pitchFamily="2" charset="-122"/>
                  <a:sym typeface="+mn-ea"/>
                </a:rPr>
                <a:t>(1)</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对错误的描述是难以理解的；</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en-US" altLang="zh-CN" sz="2000" dirty="0">
                  <a:solidFill>
                    <a:schemeClr val="bg1"/>
                  </a:solidFill>
                  <a:latin typeface="华文细黑" panose="02010600040101010101" pitchFamily="2" charset="-122"/>
                  <a:ea typeface="华文细黑" panose="02010600040101010101" pitchFamily="2" charset="-122"/>
                  <a:sym typeface="+mn-ea"/>
                </a:rPr>
                <a:t>(2)</a:t>
              </a:r>
              <a:r>
                <a:rPr lang="zh-CN" altLang="en-US" sz="2000" dirty="0">
                  <a:solidFill>
                    <a:schemeClr val="bg1"/>
                  </a:solidFill>
                  <a:latin typeface="华文细黑" panose="02010600040101010101" pitchFamily="2" charset="-122"/>
                  <a:ea typeface="华文细黑" panose="02010600040101010101" pitchFamily="2" charset="-122"/>
                  <a:sym typeface="+mn-ea"/>
                </a:rPr>
                <a:t>记下的错误与实际遇到的错误不同；</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en-US" altLang="zh-CN" sz="2000" dirty="0">
                  <a:solidFill>
                    <a:schemeClr val="bg1"/>
                  </a:solidFill>
                  <a:latin typeface="华文细黑" panose="02010600040101010101" pitchFamily="2" charset="-122"/>
                  <a:ea typeface="华文细黑" panose="02010600040101010101" pitchFamily="2" charset="-122"/>
                  <a:sym typeface="+mn-ea"/>
                </a:rPr>
                <a:t>(3)</a:t>
              </a:r>
              <a:r>
                <a:rPr lang="zh-CN" altLang="en-US" sz="2000" dirty="0">
                  <a:solidFill>
                    <a:schemeClr val="bg1"/>
                  </a:solidFill>
                  <a:latin typeface="华文细黑" panose="02010600040101010101" pitchFamily="2" charset="-122"/>
                  <a:ea typeface="华文细黑" panose="02010600040101010101" pitchFamily="2" charset="-122"/>
                  <a:sym typeface="+mn-ea"/>
                </a:rPr>
                <a:t>在对错误进行处理之前，错误条件已经引起系统干预；</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en-US" altLang="zh-CN" sz="2000" dirty="0">
                  <a:solidFill>
                    <a:schemeClr val="bg1"/>
                  </a:solidFill>
                  <a:latin typeface="华文细黑" panose="02010600040101010101" pitchFamily="2" charset="-122"/>
                  <a:ea typeface="华文细黑" panose="02010600040101010101" pitchFamily="2" charset="-122"/>
                  <a:sym typeface="+mn-ea"/>
                </a:rPr>
                <a:t>(4)</a:t>
              </a:r>
              <a:r>
                <a:rPr lang="zh-CN" altLang="en-US" sz="2000" dirty="0">
                  <a:solidFill>
                    <a:schemeClr val="bg1"/>
                  </a:solidFill>
                  <a:latin typeface="华文细黑" panose="02010600040101010101" pitchFamily="2" charset="-122"/>
                  <a:ea typeface="华文细黑" panose="02010600040101010101" pitchFamily="2" charset="-122"/>
                  <a:sym typeface="+mn-ea"/>
                </a:rPr>
                <a:t>对错误的处理不正确；</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en-US" altLang="zh-CN" sz="2000" dirty="0">
                  <a:solidFill>
                    <a:schemeClr val="bg1"/>
                  </a:solidFill>
                  <a:latin typeface="华文细黑" panose="02010600040101010101" pitchFamily="2" charset="-122"/>
                  <a:ea typeface="华文细黑" panose="02010600040101010101" pitchFamily="2" charset="-122"/>
                  <a:sym typeface="+mn-ea"/>
                </a:rPr>
                <a:t>(5)</a:t>
              </a:r>
              <a:r>
                <a:rPr lang="zh-CN" altLang="en-US" sz="2000" dirty="0">
                  <a:solidFill>
                    <a:schemeClr val="bg1"/>
                  </a:solidFill>
                  <a:latin typeface="华文细黑" panose="02010600040101010101" pitchFamily="2" charset="-122"/>
                  <a:ea typeface="华文细黑" panose="02010600040101010101" pitchFamily="2" charset="-122"/>
                  <a:sym typeface="+mn-ea"/>
                </a:rPr>
                <a:t>描述错误的信息不足以帮助确定造成错误的位置</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7.3.1 </a:t>
            </a:r>
            <a:r>
              <a:rPr lang="zh-CN" altLang="en-US" dirty="0">
                <a:solidFill>
                  <a:schemeClr val="bg1"/>
                </a:solidFill>
                <a:latin typeface="微软雅黑" panose="020B0503020204020204" charset="-122"/>
                <a:ea typeface="微软雅黑" panose="020B0503020204020204" charset="-122"/>
              </a:rPr>
              <a:t>测试重点</a:t>
            </a:r>
            <a:endParaRPr lang="zh-CN" altLang="en-US"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39816" y="2384178"/>
            <a:ext cx="560276" cy="560276"/>
          </a:xfrm>
          <a:prstGeom prst="rect">
            <a:avLst/>
          </a:prstGeom>
        </p:spPr>
      </p:pic>
      <p:grpSp>
        <p:nvGrpSpPr>
          <p:cNvPr id="18" name="组合 17"/>
          <p:cNvGrpSpPr/>
          <p:nvPr/>
        </p:nvGrpSpPr>
        <p:grpSpPr>
          <a:xfrm>
            <a:off x="2739856" y="2360078"/>
            <a:ext cx="7745450" cy="2137844"/>
            <a:chOff x="3119839" y="1955856"/>
            <a:chExt cx="3179360" cy="2137844"/>
          </a:xfrm>
        </p:grpSpPr>
        <p:sp>
          <p:nvSpPr>
            <p:cNvPr id="19" name="文本框 18"/>
            <p:cNvSpPr txBox="1"/>
            <p:nvPr/>
          </p:nvSpPr>
          <p:spPr>
            <a:xfrm>
              <a:off x="3119839" y="1955856"/>
              <a:ext cx="1828715" cy="461665"/>
            </a:xfrm>
            <a:prstGeom prst="rect">
              <a:avLst/>
            </a:prstGeom>
            <a:no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sym typeface="+mn-ea"/>
                </a:rPr>
                <a:t>5.</a:t>
              </a:r>
              <a:r>
                <a:rPr lang="zh-CN" altLang="en-US" sz="2400" dirty="0">
                  <a:solidFill>
                    <a:schemeClr val="bg1"/>
                  </a:solidFill>
                  <a:latin typeface="微软雅黑" panose="020B0503020204020204" charset="-122"/>
                  <a:ea typeface="微软雅黑" panose="020B0503020204020204" charset="-122"/>
                  <a:sym typeface="+mn-ea"/>
                </a:rPr>
                <a:t>边界条件</a:t>
              </a:r>
              <a:endParaRPr lang="zh-CN" altLang="en-US" sz="2400" dirty="0">
                <a:solidFill>
                  <a:schemeClr val="bg1"/>
                </a:solidFill>
                <a:latin typeface="微软雅黑" panose="020B0503020204020204" charset="-122"/>
                <a:ea typeface="微软雅黑" panose="020B0503020204020204" charset="-122"/>
              </a:endParaRPr>
            </a:p>
          </p:txBody>
        </p:sp>
        <p:cxnSp>
          <p:nvCxnSpPr>
            <p:cNvPr id="20" name="直接连接符 19"/>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19840" y="2462484"/>
              <a:ext cx="3179359" cy="1631216"/>
            </a:xfrm>
            <a:prstGeom prst="rect">
              <a:avLst/>
            </a:prstGeom>
          </p:spPr>
          <p:txBody>
            <a:bodyPr wrap="square">
              <a:spAutoFit/>
            </a:bodyPr>
            <a:lstStyle/>
            <a:p>
              <a:r>
                <a:rPr lang="zh-CN" altLang="en-US" sz="2000" dirty="0">
                  <a:solidFill>
                    <a:schemeClr val="bg1"/>
                  </a:solidFill>
                  <a:latin typeface="华文细黑" panose="02010600040101010101" pitchFamily="2" charset="-122"/>
                  <a:ea typeface="华文细黑" panose="02010600040101010101" pitchFamily="2" charset="-122"/>
                  <a:sym typeface="+mn-ea"/>
                </a:rPr>
                <a:t>⬤边界测试是单元测试中最后的也可能是最重要的任务。</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zh-CN" altLang="en-US" sz="2000" dirty="0">
                  <a:solidFill>
                    <a:schemeClr val="bg1"/>
                  </a:solidFill>
                  <a:latin typeface="华文细黑" panose="02010600040101010101" pitchFamily="2" charset="-122"/>
                  <a:ea typeface="华文细黑" panose="02010600040101010101" pitchFamily="2" charset="-122"/>
                  <a:sym typeface="+mn-ea"/>
                </a:rPr>
                <a:t>⬤软件常常在它的边界上失效，例如，处理</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元数组的第</a:t>
              </a:r>
              <a:r>
                <a:rPr lang="en-US" altLang="zh-CN" sz="2000" dirty="0">
                  <a:solidFill>
                    <a:schemeClr val="bg1"/>
                  </a:solidFill>
                  <a:latin typeface="华文细黑" panose="02010600040101010101" pitchFamily="2" charset="-122"/>
                  <a:ea typeface="华文细黑" panose="02010600040101010101" pitchFamily="2" charset="-122"/>
                  <a:sym typeface="+mn-ea"/>
                </a:rPr>
                <a:t>n</a:t>
              </a:r>
              <a:r>
                <a:rPr lang="zh-CN" altLang="en-US" sz="2000" dirty="0">
                  <a:solidFill>
                    <a:schemeClr val="bg1"/>
                  </a:solidFill>
                  <a:latin typeface="华文细黑" panose="02010600040101010101" pitchFamily="2" charset="-122"/>
                  <a:ea typeface="华文细黑" panose="02010600040101010101" pitchFamily="2" charset="-122"/>
                  <a:sym typeface="+mn-ea"/>
                </a:rPr>
                <a:t>个元素时，或做到</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次循环中的第</a:t>
              </a:r>
              <a:r>
                <a:rPr lang="en-US" altLang="zh-CN" sz="2000" dirty="0" err="1">
                  <a:solidFill>
                    <a:schemeClr val="bg1"/>
                  </a:solidFill>
                  <a:latin typeface="华文细黑" panose="02010600040101010101" pitchFamily="2" charset="-122"/>
                  <a:ea typeface="华文细黑" panose="02010600040101010101" pitchFamily="2" charset="-122"/>
                  <a:sym typeface="+mn-ea"/>
                </a:rPr>
                <a:t>i</a:t>
              </a:r>
              <a:r>
                <a:rPr lang="zh-CN" altLang="en-US" sz="2000" dirty="0">
                  <a:solidFill>
                    <a:schemeClr val="bg1"/>
                  </a:solidFill>
                  <a:latin typeface="华文细黑" panose="02010600040101010101" pitchFamily="2" charset="-122"/>
                  <a:ea typeface="华文细黑" panose="02010600040101010101" pitchFamily="2" charset="-122"/>
                  <a:sym typeface="+mn-ea"/>
                </a:rPr>
                <a:t>次重复时，往往会发生错误。</a:t>
              </a:r>
              <a:endParaRPr lang="zh-CN" altLang="en-US" sz="2000" dirty="0">
                <a:solidFill>
                  <a:schemeClr val="bg1"/>
                </a:solidFill>
                <a:latin typeface="华文细黑" panose="02010600040101010101" pitchFamily="2" charset="-122"/>
                <a:ea typeface="华文细黑" panose="02010600040101010101" pitchFamily="2" charset="-122"/>
                <a:sym typeface="+mn-ea"/>
              </a:endParaRPr>
            </a:p>
            <a:p>
              <a:r>
                <a:rPr lang="zh-CN" altLang="en-US" sz="2000" dirty="0">
                  <a:solidFill>
                    <a:schemeClr val="bg1"/>
                  </a:solidFill>
                  <a:latin typeface="华文细黑" panose="02010600040101010101" pitchFamily="2" charset="-122"/>
                  <a:ea typeface="华文细黑" panose="02010600040101010101" pitchFamily="2" charset="-122"/>
                  <a:sym typeface="+mn-ea"/>
                </a:rPr>
                <a:t>⬤使用刚好小于、刚好等于和刚好大于最大值或最小值的数据结构、控制量和数据值的测试方案，非常可能发现软件中的错误。</a:t>
              </a:r>
              <a:endParaRPr lang="zh-CN" altLang="en-US" sz="20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7.3.2 </a:t>
            </a:r>
            <a:r>
              <a:rPr lang="zh-CN" altLang="en-US" dirty="0">
                <a:solidFill>
                  <a:schemeClr val="bg1"/>
                </a:solidFill>
                <a:latin typeface="微软雅黑" panose="020B0503020204020204" charset="-122"/>
                <a:ea typeface="微软雅黑" panose="020B0503020204020204" charset="-122"/>
              </a:rPr>
              <a:t>代码审查</a:t>
            </a:r>
            <a:endParaRPr lang="zh-CN" altLang="en-US"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25415" y="1443841"/>
            <a:ext cx="560276" cy="560276"/>
          </a:xfrm>
          <a:prstGeom prst="rect">
            <a:avLst/>
          </a:prstGeom>
        </p:spPr>
      </p:pic>
      <p:sp>
        <p:nvSpPr>
          <p:cNvPr id="21" name="矩形 20"/>
          <p:cNvSpPr/>
          <p:nvPr/>
        </p:nvSpPr>
        <p:spPr>
          <a:xfrm>
            <a:off x="1872959" y="1443841"/>
            <a:ext cx="9217375" cy="3970318"/>
          </a:xfrm>
          <a:prstGeom prst="rect">
            <a:avLst/>
          </a:prstGeom>
        </p:spPr>
        <p:txBody>
          <a:bodyPr wrap="square">
            <a:spAutoFit/>
          </a:bodyPr>
          <a:lstStyle/>
          <a:p>
            <a:r>
              <a:rPr lang="zh-CN" altLang="en-US" sz="2800" b="1" dirty="0">
                <a:solidFill>
                  <a:srgbClr val="FF0000"/>
                </a:solidFill>
                <a:latin typeface="华文细黑" panose="02010600040101010101" pitchFamily="2" charset="-122"/>
                <a:ea typeface="华文细黑" panose="02010600040101010101" pitchFamily="2" charset="-122"/>
                <a:sym typeface="+mn-ea"/>
              </a:rPr>
              <a:t>代码检查</a:t>
            </a:r>
            <a:r>
              <a:rPr lang="zh-CN" altLang="en-US" sz="2800" dirty="0">
                <a:solidFill>
                  <a:schemeClr val="bg1"/>
                </a:solidFill>
                <a:latin typeface="华文细黑" panose="02010600040101010101" pitchFamily="2" charset="-122"/>
                <a:ea typeface="华文细黑" panose="02010600040101010101" pitchFamily="2" charset="-122"/>
                <a:sym typeface="+mn-ea"/>
              </a:rPr>
              <a:t>是指由审查小组正式对源程序进行人工测试。它是一种非常有效的程序验证技术，对于典型的程序来说，可以查出</a:t>
            </a:r>
            <a:r>
              <a:rPr lang="en-US" altLang="zh-CN" sz="2800" dirty="0">
                <a:solidFill>
                  <a:schemeClr val="bg1"/>
                </a:solidFill>
                <a:latin typeface="华文细黑" panose="02010600040101010101" pitchFamily="2" charset="-122"/>
                <a:ea typeface="华文细黑" panose="02010600040101010101" pitchFamily="2" charset="-122"/>
                <a:sym typeface="+mn-ea"/>
              </a:rPr>
              <a:t>30%</a:t>
            </a:r>
            <a:r>
              <a:rPr lang="zh-CN" altLang="en-US" sz="2800" dirty="0">
                <a:solidFill>
                  <a:schemeClr val="bg1"/>
                </a:solidFill>
                <a:latin typeface="华文细黑" panose="02010600040101010101" pitchFamily="2" charset="-122"/>
                <a:ea typeface="华文细黑" panose="02010600040101010101" pitchFamily="2" charset="-122"/>
                <a:sym typeface="+mn-ea"/>
              </a:rPr>
              <a:t>～</a:t>
            </a:r>
            <a:r>
              <a:rPr lang="en-US" altLang="zh-CN" sz="2800" dirty="0">
                <a:solidFill>
                  <a:schemeClr val="bg1"/>
                </a:solidFill>
                <a:latin typeface="华文细黑" panose="02010600040101010101" pitchFamily="2" charset="-122"/>
                <a:ea typeface="华文细黑" panose="02010600040101010101" pitchFamily="2" charset="-122"/>
                <a:sym typeface="+mn-ea"/>
              </a:rPr>
              <a:t>70%</a:t>
            </a:r>
            <a:r>
              <a:rPr lang="zh-CN" altLang="en-US" sz="2800" dirty="0">
                <a:solidFill>
                  <a:schemeClr val="bg1"/>
                </a:solidFill>
                <a:latin typeface="华文细黑" panose="02010600040101010101" pitchFamily="2" charset="-122"/>
                <a:ea typeface="华文细黑" panose="02010600040101010101" pitchFamily="2" charset="-122"/>
                <a:sym typeface="+mn-ea"/>
              </a:rPr>
              <a:t>的逻辑设计错误和编码错误。审查小组最好由下述</a:t>
            </a:r>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人组成。</a:t>
            </a:r>
            <a:endParaRPr lang="zh-CN" altLang="en-US" sz="2800" dirty="0">
              <a:solidFill>
                <a:schemeClr val="bg1"/>
              </a:solidFill>
              <a:latin typeface="华文细黑" panose="02010600040101010101" pitchFamily="2" charset="-122"/>
              <a:ea typeface="华文细黑" panose="02010600040101010101" pitchFamily="2" charset="-122"/>
              <a:sym typeface="+mn-ea"/>
            </a:endParaRPr>
          </a:p>
          <a:p>
            <a:r>
              <a:rPr lang="en-US" altLang="zh-CN" sz="2800" dirty="0">
                <a:solidFill>
                  <a:schemeClr val="bg1"/>
                </a:solidFill>
                <a:latin typeface="华文细黑" panose="02010600040101010101" pitchFamily="2" charset="-122"/>
                <a:ea typeface="华文细黑" panose="02010600040101010101" pitchFamily="2" charset="-122"/>
                <a:sym typeface="+mn-ea"/>
              </a:rPr>
              <a:t>(1)</a:t>
            </a:r>
            <a:r>
              <a:rPr lang="zh-CN" altLang="en-US" sz="2800" dirty="0">
                <a:solidFill>
                  <a:schemeClr val="bg1"/>
                </a:solidFill>
                <a:latin typeface="华文细黑" panose="02010600040101010101" pitchFamily="2" charset="-122"/>
                <a:ea typeface="华文细黑" panose="02010600040101010101" pitchFamily="2" charset="-122"/>
                <a:sym typeface="+mn-ea"/>
              </a:rPr>
              <a:t>组长，应该是一个很有能力的程序员，而且没有直接参与这项工程；</a:t>
            </a:r>
            <a:endParaRPr lang="zh-CN" altLang="en-US" sz="2800" dirty="0">
              <a:solidFill>
                <a:schemeClr val="bg1"/>
              </a:solidFill>
              <a:latin typeface="华文细黑" panose="02010600040101010101" pitchFamily="2" charset="-122"/>
              <a:ea typeface="华文细黑" panose="02010600040101010101" pitchFamily="2" charset="-122"/>
              <a:sym typeface="+mn-ea"/>
            </a:endParaRPr>
          </a:p>
          <a:p>
            <a:r>
              <a:rPr lang="en-US" altLang="zh-CN" sz="2800" dirty="0">
                <a:solidFill>
                  <a:schemeClr val="bg1"/>
                </a:solidFill>
                <a:latin typeface="华文细黑" panose="02010600040101010101" pitchFamily="2" charset="-122"/>
                <a:ea typeface="华文细黑" panose="02010600040101010101" pitchFamily="2" charset="-122"/>
                <a:sym typeface="+mn-ea"/>
              </a:rPr>
              <a:t>(2)</a:t>
            </a:r>
            <a:r>
              <a:rPr lang="zh-CN" altLang="en-US" sz="2800" dirty="0">
                <a:solidFill>
                  <a:schemeClr val="bg1"/>
                </a:solidFill>
                <a:latin typeface="华文细黑" panose="02010600040101010101" pitchFamily="2" charset="-122"/>
                <a:ea typeface="华文细黑" panose="02010600040101010101" pitchFamily="2" charset="-122"/>
                <a:sym typeface="+mn-ea"/>
              </a:rPr>
              <a:t>程序的设计者；</a:t>
            </a:r>
            <a:endParaRPr lang="zh-CN" altLang="en-US" sz="2800" dirty="0">
              <a:solidFill>
                <a:schemeClr val="bg1"/>
              </a:solidFill>
              <a:latin typeface="华文细黑" panose="02010600040101010101" pitchFamily="2" charset="-122"/>
              <a:ea typeface="华文细黑" panose="02010600040101010101" pitchFamily="2" charset="-122"/>
              <a:sym typeface="+mn-ea"/>
            </a:endParaRPr>
          </a:p>
          <a:p>
            <a:r>
              <a:rPr lang="en-US" altLang="zh-CN" sz="2800" dirty="0">
                <a:solidFill>
                  <a:schemeClr val="bg1"/>
                </a:solidFill>
                <a:latin typeface="华文细黑" panose="02010600040101010101" pitchFamily="2" charset="-122"/>
                <a:ea typeface="华文细黑" panose="02010600040101010101" pitchFamily="2" charset="-122"/>
                <a:sym typeface="+mn-ea"/>
              </a:rPr>
              <a:t>(3)</a:t>
            </a:r>
            <a:r>
              <a:rPr lang="zh-CN" altLang="en-US" sz="2800" dirty="0">
                <a:solidFill>
                  <a:schemeClr val="bg1"/>
                </a:solidFill>
                <a:latin typeface="华文细黑" panose="02010600040101010101" pitchFamily="2" charset="-122"/>
                <a:ea typeface="华文细黑" panose="02010600040101010101" pitchFamily="2" charset="-122"/>
                <a:sym typeface="+mn-ea"/>
              </a:rPr>
              <a:t>程序的编写者；</a:t>
            </a:r>
            <a:endParaRPr lang="zh-CN" altLang="en-US" sz="2800" dirty="0">
              <a:solidFill>
                <a:schemeClr val="bg1"/>
              </a:solidFill>
              <a:latin typeface="华文细黑" panose="02010600040101010101" pitchFamily="2" charset="-122"/>
              <a:ea typeface="华文细黑" panose="02010600040101010101" pitchFamily="2" charset="-122"/>
              <a:sym typeface="+mn-ea"/>
            </a:endParaRPr>
          </a:p>
          <a:p>
            <a:r>
              <a:rPr lang="en-US" altLang="zh-CN" sz="2800" dirty="0">
                <a:solidFill>
                  <a:schemeClr val="bg1"/>
                </a:solidFill>
                <a:latin typeface="华文细黑" panose="02010600040101010101" pitchFamily="2" charset="-122"/>
                <a:ea typeface="华文细黑" panose="02010600040101010101" pitchFamily="2" charset="-122"/>
                <a:sym typeface="+mn-ea"/>
              </a:rPr>
              <a:t>(4)</a:t>
            </a:r>
            <a:r>
              <a:rPr lang="zh-CN" altLang="en-US" sz="2800" dirty="0">
                <a:solidFill>
                  <a:schemeClr val="bg1"/>
                </a:solidFill>
                <a:latin typeface="华文细黑" panose="02010600040101010101" pitchFamily="2" charset="-122"/>
                <a:ea typeface="华文细黑" panose="02010600040101010101" pitchFamily="2" charset="-122"/>
                <a:sym typeface="+mn-ea"/>
              </a:rPr>
              <a:t>程序的测试者。</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endParaRPr lang="zh-CN" altLang="en-US"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1" y="1515093"/>
            <a:ext cx="560276" cy="560276"/>
          </a:xfrm>
          <a:prstGeom prst="rect">
            <a:avLst/>
          </a:prstGeom>
        </p:spPr>
      </p:pic>
      <p:sp>
        <p:nvSpPr>
          <p:cNvPr id="21" name="矩形 20"/>
          <p:cNvSpPr/>
          <p:nvPr/>
        </p:nvSpPr>
        <p:spPr>
          <a:xfrm>
            <a:off x="1908585" y="1515093"/>
            <a:ext cx="9217375" cy="3970318"/>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模块不是一个独立的程序，因此必须为每个单元测试开发驱动软件和</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或</a:t>
            </a:r>
            <a:r>
              <a:rPr lang="en-US" altLang="zh-CN" sz="2800" b="1" dirty="0">
                <a:solidFill>
                  <a:schemeClr val="bg1"/>
                </a:solidFill>
                <a:latin typeface="华文细黑" panose="02010600040101010101" pitchFamily="2" charset="-122"/>
                <a:ea typeface="华文细黑" panose="02010600040101010101" pitchFamily="2" charset="-122"/>
                <a:sym typeface="+mn-ea"/>
              </a:rPr>
              <a:t>)</a:t>
            </a:r>
            <a:r>
              <a:rPr lang="zh-CN" altLang="en-US" sz="2800" b="1" dirty="0">
                <a:solidFill>
                  <a:schemeClr val="bg1"/>
                </a:solidFill>
                <a:latin typeface="华文细黑" panose="02010600040101010101" pitchFamily="2" charset="-122"/>
                <a:ea typeface="华文细黑" panose="02010600040101010101" pitchFamily="2" charset="-122"/>
                <a:sym typeface="+mn-ea"/>
              </a:rPr>
              <a:t>存根软件。</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驱动程序是一个“主程序”，它接收测试数据，把这些数据传送给被测试的模块，并且印出有关的结果。</a:t>
            </a:r>
            <a:endParaRPr lang="en-US" altLang="zh-CN" sz="2800" b="1" dirty="0">
              <a:solidFill>
                <a:schemeClr val="bg1"/>
              </a:solidFill>
              <a:latin typeface="华文细黑" panose="02010600040101010101" pitchFamily="2" charset="-122"/>
              <a:ea typeface="华文细黑" panose="02010600040101010101" pitchFamily="2" charset="-122"/>
              <a:sym typeface="+mn-ea"/>
            </a:endParaRPr>
          </a:p>
          <a:p>
            <a:endParaRPr lang="zh-CN" altLang="en-US" sz="2800" b="1" dirty="0">
              <a:solidFill>
                <a:schemeClr val="bg1"/>
              </a:solidFill>
              <a:latin typeface="华文细黑" panose="02010600040101010101" pitchFamily="2" charset="-122"/>
              <a:ea typeface="华文细黑" panose="02010600040101010101" pitchFamily="2" charset="-122"/>
              <a:sym typeface="+mn-ea"/>
            </a:endParaRPr>
          </a:p>
          <a:p>
            <a:r>
              <a:rPr lang="zh-CN" altLang="en-US" sz="2800" b="1" dirty="0">
                <a:solidFill>
                  <a:schemeClr val="bg1"/>
                </a:solidFill>
                <a:latin typeface="华文细黑" panose="02010600040101010101" pitchFamily="2" charset="-122"/>
                <a:ea typeface="华文细黑" panose="02010600040101010101" pitchFamily="2"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7.3.3 </a:t>
            </a:r>
            <a:r>
              <a:rPr lang="zh-CN" altLang="en-US" dirty="0">
                <a:solidFill>
                  <a:schemeClr val="bg1"/>
                </a:solidFill>
                <a:latin typeface="微软雅黑" panose="020B0503020204020204" charset="-122"/>
                <a:ea typeface="微软雅黑" panose="020B0503020204020204" charset="-122"/>
              </a:rPr>
              <a:t>计算机测试</a:t>
            </a:r>
            <a:endParaRPr lang="zh-CN" altLang="en-US" dirty="0">
              <a:solidFill>
                <a:schemeClr val="bg1"/>
              </a:solidFill>
              <a:latin typeface="微软雅黑" panose="020B0503020204020204" charset="-122"/>
              <a:ea typeface="微软雅黑" panose="020B0503020204020204"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1" y="885701"/>
            <a:ext cx="560276" cy="560276"/>
          </a:xfrm>
          <a:prstGeom prst="rect">
            <a:avLst/>
          </a:prstGeom>
        </p:spPr>
      </p:pic>
      <p:sp>
        <p:nvSpPr>
          <p:cNvPr id="21" name="矩形 20"/>
          <p:cNvSpPr/>
          <p:nvPr/>
        </p:nvSpPr>
        <p:spPr>
          <a:xfrm>
            <a:off x="2039816" y="753479"/>
            <a:ext cx="9217375" cy="1384995"/>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测试时，设置修改</a:t>
            </a:r>
            <a:r>
              <a:rPr lang="en-US" altLang="zh-CN" sz="2800" b="1" dirty="0">
                <a:solidFill>
                  <a:schemeClr val="bg1"/>
                </a:solidFill>
                <a:latin typeface="华文细黑" panose="02010600040101010101" pitchFamily="2" charset="-122"/>
                <a:ea typeface="华文细黑" panose="02010600040101010101" pitchFamily="2" charset="-122"/>
                <a:sym typeface="+mn-ea"/>
              </a:rPr>
              <a:t>(CHANGE)</a:t>
            </a:r>
            <a:r>
              <a:rPr lang="zh-CN" altLang="en-US" sz="2800" b="1" dirty="0">
                <a:solidFill>
                  <a:schemeClr val="bg1"/>
                </a:solidFill>
                <a:latin typeface="华文细黑" panose="02010600040101010101" pitchFamily="2" charset="-122"/>
                <a:ea typeface="华文细黑" panose="02010600040101010101" pitchFamily="2" charset="-122"/>
                <a:sym typeface="+mn-ea"/>
              </a:rPr>
              <a:t>和添加</a:t>
            </a:r>
            <a:r>
              <a:rPr lang="en-US" altLang="zh-CN" sz="2800" b="1" dirty="0">
                <a:solidFill>
                  <a:schemeClr val="bg1"/>
                </a:solidFill>
                <a:latin typeface="华文细黑" panose="02010600040101010101" pitchFamily="2" charset="-122"/>
                <a:ea typeface="华文细黑" panose="02010600040101010101" pitchFamily="2" charset="-122"/>
                <a:sym typeface="+mn-ea"/>
              </a:rPr>
              <a:t>(APPEND)</a:t>
            </a:r>
            <a:r>
              <a:rPr lang="zh-CN" altLang="en-US" sz="2800" b="1" dirty="0">
                <a:solidFill>
                  <a:schemeClr val="bg1"/>
                </a:solidFill>
                <a:latin typeface="华文细黑" panose="02010600040101010101" pitchFamily="2" charset="-122"/>
                <a:ea typeface="华文细黑" panose="02010600040101010101" pitchFamily="2" charset="-122"/>
                <a:sym typeface="+mn-ea"/>
              </a:rPr>
              <a:t>两种编辑功能，用控制变量</a:t>
            </a:r>
            <a:r>
              <a:rPr lang="en-US" altLang="zh-CN" sz="2800" b="1" dirty="0">
                <a:solidFill>
                  <a:schemeClr val="bg1"/>
                </a:solidFill>
                <a:latin typeface="华文细黑" panose="02010600040101010101" pitchFamily="2" charset="-122"/>
                <a:ea typeface="华文细黑" panose="02010600040101010101" pitchFamily="2" charset="-122"/>
                <a:sym typeface="+mn-ea"/>
              </a:rPr>
              <a:t>CFUNCT</a:t>
            </a:r>
            <a:r>
              <a:rPr lang="zh-CN" altLang="en-US" sz="2800" b="1" dirty="0">
                <a:solidFill>
                  <a:schemeClr val="bg1"/>
                </a:solidFill>
                <a:latin typeface="华文细黑" panose="02010600040101010101" pitchFamily="2" charset="-122"/>
                <a:ea typeface="华文细黑" panose="02010600040101010101" pitchFamily="2" charset="-122"/>
                <a:sym typeface="+mn-ea"/>
              </a:rPr>
              <a:t>标记要求的编辑功能，而且只用一个存根程序模拟正文编辑模块的所有下层模块。</a:t>
            </a:r>
            <a:endParaRPr lang="zh-CN" altLang="en-US" sz="2800" dirty="0">
              <a:solidFill>
                <a:schemeClr val="bg1"/>
              </a:solidFill>
              <a:latin typeface="华文细黑" panose="02010600040101010101" pitchFamily="2" charset="-122"/>
              <a:ea typeface="华文细黑" panose="02010600040101010101" pitchFamily="2" charset="-122"/>
            </a:endParaRPr>
          </a:p>
        </p:txBody>
      </p:sp>
      <p:graphicFrame>
        <p:nvGraphicFramePr>
          <p:cNvPr id="2" name="表格 1"/>
          <p:cNvGraphicFramePr>
            <a:graphicFrameLocks noGrp="1"/>
          </p:cNvGraphicFramePr>
          <p:nvPr/>
        </p:nvGraphicFramePr>
        <p:xfrm>
          <a:off x="2039815" y="2327564"/>
          <a:ext cx="8909234" cy="3934305"/>
        </p:xfrm>
        <a:graphic>
          <a:graphicData uri="http://schemas.openxmlformats.org/drawingml/2006/table">
            <a:tbl>
              <a:tblPr firstRow="1" bandRow="1">
                <a:tableStyleId>{5C22544A-7EE6-4342-B048-85BDC9FD1C3A}</a:tableStyleId>
              </a:tblPr>
              <a:tblGrid>
                <a:gridCol w="4454617"/>
                <a:gridCol w="4454617"/>
              </a:tblGrid>
              <a:tr h="3934305">
                <a:tc>
                  <a:txBody>
                    <a:bodyPr/>
                    <a:lstStyle/>
                    <a:p>
                      <a:r>
                        <a:rPr lang="en-US" altLang="zh-CN" sz="2000" dirty="0"/>
                        <a:t>TEST STUB(*</a:t>
                      </a:r>
                      <a:r>
                        <a:rPr lang="zh-CN" altLang="en-US" sz="2000" dirty="0"/>
                        <a:t>存根程序*</a:t>
                      </a:r>
                      <a:r>
                        <a:rPr lang="en-US" altLang="zh-CN" sz="2000" dirty="0"/>
                        <a:t>)</a:t>
                      </a:r>
                      <a:endParaRPr lang="en-US" altLang="zh-CN" sz="2000" dirty="0"/>
                    </a:p>
                    <a:p>
                      <a:r>
                        <a:rPr lang="zh-CN" altLang="en-US" sz="2000" dirty="0"/>
                        <a:t>    初始化；</a:t>
                      </a:r>
                      <a:endParaRPr lang="zh-CN" altLang="en-US" sz="2000" dirty="0"/>
                    </a:p>
                    <a:p>
                      <a:r>
                        <a:rPr lang="zh-CN" altLang="en-US" sz="2000" dirty="0"/>
                        <a:t>    输出信息“进入了正文编辑程序”</a:t>
                      </a:r>
                      <a:r>
                        <a:rPr lang="en-US" altLang="zh-CN" sz="2000" dirty="0"/>
                        <a:t>;</a:t>
                      </a:r>
                      <a:endParaRPr lang="en-US" altLang="zh-CN" sz="2000" dirty="0"/>
                    </a:p>
                    <a:p>
                      <a:r>
                        <a:rPr lang="zh-CN" altLang="en-US" sz="2000" dirty="0"/>
                        <a:t>    输出“输入的控制信息是”</a:t>
                      </a:r>
                      <a:r>
                        <a:rPr lang="en-US" altLang="zh-CN" sz="2000" dirty="0"/>
                        <a:t>CFUNCT;</a:t>
                      </a:r>
                      <a:endParaRPr lang="en-US" altLang="zh-CN" sz="2000" dirty="0"/>
                    </a:p>
                    <a:p>
                      <a:r>
                        <a:rPr lang="zh-CN" altLang="en-US" sz="2000" dirty="0"/>
                        <a:t>    输出缓冲区中的字符串</a:t>
                      </a:r>
                      <a:r>
                        <a:rPr lang="en-US" altLang="zh-CN" sz="2000" dirty="0"/>
                        <a:t>;</a:t>
                      </a:r>
                      <a:endParaRPr lang="en-US" altLang="zh-CN" sz="2000" dirty="0"/>
                    </a:p>
                    <a:p>
                      <a:r>
                        <a:rPr lang="en-US" altLang="zh-CN" sz="2000" dirty="0"/>
                        <a:t>    IF CFUNCT=CHANGE</a:t>
                      </a:r>
                      <a:endParaRPr lang="en-US" altLang="zh-CN" sz="2000" dirty="0"/>
                    </a:p>
                    <a:p>
                      <a:r>
                        <a:rPr lang="en-US" altLang="zh-CN" sz="2000" dirty="0"/>
                        <a:t>        THEN</a:t>
                      </a:r>
                      <a:endParaRPr lang="en-US" altLang="zh-CN" sz="2000" dirty="0"/>
                    </a:p>
                    <a:p>
                      <a:r>
                        <a:rPr lang="zh-CN" altLang="en-US" sz="2000" dirty="0"/>
                        <a:t>        把缓冲区中第二个字改为***</a:t>
                      </a:r>
                      <a:endParaRPr lang="zh-CN" altLang="en-US" sz="2000" dirty="0"/>
                    </a:p>
                    <a:p>
                      <a:r>
                        <a:rPr lang="en-US" altLang="zh-CN" sz="2000" dirty="0"/>
                        <a:t>        ELSE</a:t>
                      </a:r>
                      <a:endParaRPr lang="en-US" altLang="zh-CN" sz="2000" dirty="0"/>
                    </a:p>
                    <a:p>
                      <a:r>
                        <a:rPr lang="zh-CN" altLang="en-US" sz="2000" dirty="0"/>
                        <a:t>        在缓冲区的尾部加</a:t>
                      </a:r>
                      <a:r>
                        <a:rPr lang="en-US" altLang="zh-CN" sz="2000" dirty="0"/>
                        <a:t>???</a:t>
                      </a:r>
                      <a:endParaRPr lang="en-US" altLang="zh-CN" sz="2000" dirty="0"/>
                    </a:p>
                    <a:p>
                      <a:r>
                        <a:rPr lang="en-US" altLang="zh-CN" sz="2000" dirty="0"/>
                        <a:t>    END IF;</a:t>
                      </a:r>
                      <a:endParaRPr lang="zh-CN" altLang="en-US" sz="2000" dirty="0"/>
                    </a:p>
                  </a:txBody>
                  <a:tcPr>
                    <a:noFill/>
                  </a:tcPr>
                </a:tc>
                <a:tc>
                  <a:txBody>
                    <a:bodyPr/>
                    <a:lstStyle/>
                    <a:p>
                      <a:r>
                        <a:rPr lang="zh-CN" altLang="en-US" sz="2000" dirty="0"/>
                        <a:t>输出缓冲区中的新字符串</a:t>
                      </a:r>
                      <a:r>
                        <a:rPr lang="en-US" altLang="zh-CN" sz="2000" dirty="0"/>
                        <a:t>;</a:t>
                      </a:r>
                      <a:endParaRPr lang="en-US" altLang="zh-CN" sz="2000" dirty="0"/>
                    </a:p>
                    <a:p>
                      <a:r>
                        <a:rPr lang="en-US" altLang="zh-CN" sz="2000" dirty="0"/>
                        <a:t>END TEST STUB</a:t>
                      </a:r>
                      <a:endParaRPr lang="en-US" altLang="zh-CN" sz="2000" dirty="0"/>
                    </a:p>
                    <a:p>
                      <a:r>
                        <a:rPr lang="en-US" altLang="zh-CN" sz="2000" dirty="0"/>
                        <a:t> </a:t>
                      </a:r>
                      <a:endParaRPr lang="en-US" altLang="zh-CN" sz="2000" dirty="0"/>
                    </a:p>
                    <a:p>
                      <a:r>
                        <a:rPr lang="en-US" altLang="zh-CN" sz="2000" dirty="0"/>
                        <a:t>TEST DRIVER(*</a:t>
                      </a:r>
                      <a:r>
                        <a:rPr lang="zh-CN" altLang="en-US" sz="2000" dirty="0"/>
                        <a:t>驱动程序*</a:t>
                      </a:r>
                      <a:r>
                        <a:rPr lang="en-US" altLang="zh-CN" sz="2000" dirty="0"/>
                        <a:t>)</a:t>
                      </a:r>
                      <a:endParaRPr lang="en-US" altLang="zh-CN" sz="2000" dirty="0"/>
                    </a:p>
                    <a:p>
                      <a:r>
                        <a:rPr lang="zh-CN" altLang="en-US" sz="2000" dirty="0"/>
                        <a:t>    说明长度为</a:t>
                      </a:r>
                      <a:r>
                        <a:rPr lang="en-US" altLang="zh-CN" sz="2000" dirty="0"/>
                        <a:t>2500</a:t>
                      </a:r>
                      <a:r>
                        <a:rPr lang="zh-CN" altLang="en-US" sz="2000" dirty="0"/>
                        <a:t>个字符的一个缓冲区</a:t>
                      </a:r>
                      <a:r>
                        <a:rPr lang="en-US" altLang="zh-CN" sz="2000" dirty="0"/>
                        <a:t>;</a:t>
                      </a:r>
                      <a:endParaRPr lang="en-US" altLang="zh-CN" sz="2000" dirty="0"/>
                    </a:p>
                    <a:p>
                      <a:r>
                        <a:rPr lang="zh-CN" altLang="en-US" sz="2000" dirty="0"/>
                        <a:t>    把</a:t>
                      </a:r>
                      <a:r>
                        <a:rPr lang="en-US" altLang="zh-CN" sz="2000" dirty="0"/>
                        <a:t>CFUNCT</a:t>
                      </a:r>
                      <a:r>
                        <a:rPr lang="zh-CN" altLang="en-US" sz="2000" dirty="0"/>
                        <a:t>置为希望测试的状态</a:t>
                      </a:r>
                      <a:r>
                        <a:rPr lang="en-US" altLang="zh-CN" sz="2000" dirty="0"/>
                        <a:t>;</a:t>
                      </a:r>
                      <a:endParaRPr lang="en-US" altLang="zh-CN" sz="2000" dirty="0"/>
                    </a:p>
                    <a:p>
                      <a:r>
                        <a:rPr lang="zh-CN" altLang="en-US" sz="2000" dirty="0"/>
                        <a:t>    输入字符串</a:t>
                      </a:r>
                      <a:r>
                        <a:rPr lang="en-US" altLang="zh-CN" sz="2000" dirty="0"/>
                        <a:t>;</a:t>
                      </a:r>
                      <a:endParaRPr lang="en-US" altLang="zh-CN" sz="2000" dirty="0"/>
                    </a:p>
                    <a:p>
                      <a:r>
                        <a:rPr lang="zh-CN" altLang="en-US" sz="2000" dirty="0"/>
                        <a:t>    调用正文编辑块</a:t>
                      </a:r>
                      <a:r>
                        <a:rPr lang="en-US" altLang="zh-CN" sz="2000" dirty="0"/>
                        <a:t>;</a:t>
                      </a:r>
                      <a:endParaRPr lang="en-US" altLang="zh-CN" sz="2000" dirty="0"/>
                    </a:p>
                    <a:p>
                      <a:r>
                        <a:rPr lang="zh-CN" altLang="en-US" sz="2000" dirty="0"/>
                        <a:t>    停止或再次初启</a:t>
                      </a:r>
                      <a:r>
                        <a:rPr lang="en-US" altLang="zh-CN" sz="2000" dirty="0"/>
                        <a:t>;</a:t>
                      </a:r>
                      <a:endParaRPr lang="en-US" altLang="zh-CN" sz="2000" dirty="0"/>
                    </a:p>
                    <a:p>
                      <a:r>
                        <a:rPr lang="en-US" altLang="zh-CN" sz="2000" dirty="0"/>
                        <a:t>END TEST DRIVER</a:t>
                      </a:r>
                      <a:endParaRPr lang="zh-CN" altLang="en-US" sz="2000" dirty="0"/>
                    </a:p>
                  </a:txBody>
                  <a:tcP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7.4</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234225" y="4013932"/>
            <a:ext cx="3723550"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文献资料</a:t>
            </a:r>
            <a:endParaRPr lang="zh-CN" altLang="en-US" sz="4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7.4.1 </a:t>
            </a:r>
            <a:r>
              <a:rPr lang="zh-CN" altLang="en-US" dirty="0">
                <a:solidFill>
                  <a:schemeClr val="bg1"/>
                </a:solidFill>
                <a:latin typeface="微软雅黑" panose="020B0503020204020204" charset="-122"/>
                <a:ea typeface="微软雅黑" panose="020B0503020204020204" charset="-122"/>
              </a:rPr>
              <a:t>文献资料</a:t>
            </a:r>
            <a:endParaRPr lang="zh-CN" altLang="en-US" dirty="0">
              <a:solidFill>
                <a:schemeClr val="bg1"/>
              </a:solidFill>
              <a:latin typeface="微软雅黑" panose="020B0503020204020204" charset="-122"/>
              <a:ea typeface="微软雅黑" panose="020B0503020204020204" charset="-122"/>
            </a:endParaRPr>
          </a:p>
        </p:txBody>
      </p:sp>
      <p:pic>
        <p:nvPicPr>
          <p:cNvPr id="5" name="图形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0" y="916383"/>
            <a:ext cx="560276" cy="560276"/>
          </a:xfrm>
          <a:prstGeom prst="rect">
            <a:avLst/>
          </a:prstGeom>
        </p:spPr>
      </p:pic>
      <p:sp>
        <p:nvSpPr>
          <p:cNvPr id="6" name="矩形 5"/>
          <p:cNvSpPr/>
          <p:nvPr/>
        </p:nvSpPr>
        <p:spPr>
          <a:xfrm>
            <a:off x="2039816" y="916383"/>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3"/>
              </a:rPr>
              <a:t>浅谈我对编码风格的理解</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7" name="图形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0" y="2115844"/>
            <a:ext cx="560276" cy="560276"/>
          </a:xfrm>
          <a:prstGeom prst="rect">
            <a:avLst/>
          </a:prstGeom>
        </p:spPr>
      </p:pic>
      <p:sp>
        <p:nvSpPr>
          <p:cNvPr id="8" name="矩形 7"/>
          <p:cNvSpPr/>
          <p:nvPr/>
        </p:nvSpPr>
        <p:spPr>
          <a:xfrm>
            <a:off x="2039815" y="2115844"/>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4"/>
              </a:rPr>
              <a:t>「完全理解」如何统一项目中的代码风格</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0" y="3313037"/>
            <a:ext cx="560276" cy="560276"/>
          </a:xfrm>
          <a:prstGeom prst="rect">
            <a:avLst/>
          </a:prstGeom>
        </p:spPr>
      </p:pic>
      <p:sp>
        <p:nvSpPr>
          <p:cNvPr id="12" name="矩形 11"/>
          <p:cNvSpPr/>
          <p:nvPr/>
        </p:nvSpPr>
        <p:spPr>
          <a:xfrm>
            <a:off x="2039815" y="3313037"/>
            <a:ext cx="6687495" cy="523220"/>
          </a:xfrm>
          <a:prstGeom prst="rect">
            <a:avLst/>
          </a:prstGeom>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sym typeface="+mn-ea"/>
                <a:hlinkClick r:id="rId5"/>
              </a:rPr>
              <a:t>Code Review</a:t>
            </a:r>
            <a:r>
              <a:rPr lang="zh-CN" altLang="en-US" sz="2800" b="1" dirty="0">
                <a:solidFill>
                  <a:schemeClr val="bg1"/>
                </a:solidFill>
                <a:latin typeface="华文细黑" panose="02010600040101010101" pitchFamily="2" charset="-122"/>
                <a:ea typeface="华文细黑" panose="02010600040101010101" pitchFamily="2" charset="-122"/>
                <a:sym typeface="+mn-ea"/>
                <a:hlinkClick r:id="rId5"/>
              </a:rPr>
              <a:t>（代码审查）的最佳实践</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61040" y="4510230"/>
            <a:ext cx="560276" cy="560276"/>
          </a:xfrm>
          <a:prstGeom prst="rect">
            <a:avLst/>
          </a:prstGeom>
        </p:spPr>
      </p:pic>
      <p:sp>
        <p:nvSpPr>
          <p:cNvPr id="14" name="矩形 13"/>
          <p:cNvSpPr/>
          <p:nvPr/>
        </p:nvSpPr>
        <p:spPr>
          <a:xfrm>
            <a:off x="2039815" y="4510230"/>
            <a:ext cx="6687495"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hlinkClick r:id="rId6"/>
              </a:rPr>
              <a:t>什么是代码审查，什么时候应该做？</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020766"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7.4.2 </a:t>
            </a:r>
            <a:r>
              <a:rPr lang="zh-CN" altLang="en-US" dirty="0">
                <a:solidFill>
                  <a:schemeClr val="bg1"/>
                </a:solidFill>
                <a:latin typeface="微软雅黑" panose="020B0503020204020204" charset="-122"/>
                <a:ea typeface="微软雅黑" panose="020B0503020204020204" charset="-122"/>
              </a:rPr>
              <a:t>小组分工</a:t>
            </a:r>
            <a:endParaRPr lang="zh-CN" altLang="en-US"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93853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 name="图片 2"/>
          <p:cNvPicPr>
            <a:picLocks noChangeAspect="1"/>
          </p:cNvPicPr>
          <p:nvPr/>
        </p:nvPicPr>
        <p:blipFill rotWithShape="1">
          <a:blip r:embed="rId1"/>
          <a:srcRect l="24278" t="14260" r="24278"/>
          <a:stretch>
            <a:fillRect/>
          </a:stretch>
        </p:blipFill>
        <p:spPr>
          <a:xfrm>
            <a:off x="1528345" y="2167168"/>
            <a:ext cx="761081" cy="761081"/>
          </a:xfrm>
          <a:prstGeom prst="ellipse">
            <a:avLst/>
          </a:prstGeom>
          <a:ln w="38100">
            <a:solidFill>
              <a:schemeClr val="bg1"/>
            </a:solidFill>
          </a:ln>
        </p:spPr>
      </p:pic>
      <p:sp>
        <p:nvSpPr>
          <p:cNvPr id="4" name="文本框 3"/>
          <p:cNvSpPr txBox="1"/>
          <p:nvPr/>
        </p:nvSpPr>
        <p:spPr>
          <a:xfrm>
            <a:off x="117308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侯兢喆</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7" name="矩形 6"/>
          <p:cNvSpPr/>
          <p:nvPr/>
        </p:nvSpPr>
        <p:spPr>
          <a:xfrm>
            <a:off x="987440" y="3501116"/>
            <a:ext cx="1842890" cy="369332"/>
          </a:xfrm>
          <a:prstGeom prst="rect">
            <a:avLst/>
          </a:prstGeom>
        </p:spPr>
        <p:txBody>
          <a:bodyPr wrap="square">
            <a:spAutoFit/>
          </a:bodyPr>
          <a:lstStyle/>
          <a:p>
            <a:pPr algn="ctr"/>
            <a:r>
              <a:rPr lang="zh-CN" altLang="en-US" dirty="0">
                <a:solidFill>
                  <a:schemeClr val="bg1">
                    <a:lumMod val="50000"/>
                  </a:schemeClr>
                </a:solidFill>
                <a:latin typeface="华文细黑" panose="02010600040101010101" pitchFamily="2" charset="-122"/>
                <a:ea typeface="华文细黑" panose="02010600040101010101" pitchFamily="2" charset="-122"/>
                <a:sym typeface="+mn-ea"/>
              </a:rPr>
              <a:t>寻找模型和算法</a:t>
            </a:r>
            <a:endParaRPr lang="zh-CN" altLang="en-US"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8" name="矩形 7"/>
          <p:cNvSpPr/>
          <p:nvPr/>
        </p:nvSpPr>
        <p:spPr>
          <a:xfrm>
            <a:off x="3505835" y="1910433"/>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9" name="图片 8"/>
          <p:cNvPicPr>
            <a:picLocks noChangeAspect="1"/>
          </p:cNvPicPr>
          <p:nvPr/>
        </p:nvPicPr>
        <p:blipFill rotWithShape="1">
          <a:blip r:embed="rId1"/>
          <a:srcRect l="24278" t="14260" r="24278"/>
          <a:stretch>
            <a:fillRect/>
          </a:stretch>
        </p:blipFill>
        <p:spPr>
          <a:xfrm>
            <a:off x="4095650" y="2179233"/>
            <a:ext cx="761081" cy="761081"/>
          </a:xfrm>
          <a:prstGeom prst="ellipse">
            <a:avLst/>
          </a:prstGeom>
          <a:ln w="38100">
            <a:solidFill>
              <a:schemeClr val="bg1"/>
            </a:solidFill>
          </a:ln>
        </p:spPr>
      </p:pic>
      <p:sp>
        <p:nvSpPr>
          <p:cNvPr id="10" name="文本框 9"/>
          <p:cNvSpPr txBox="1"/>
          <p:nvPr/>
        </p:nvSpPr>
        <p:spPr>
          <a:xfrm>
            <a:off x="3740389" y="3029815"/>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阮星榜</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11" name="矩形 10"/>
          <p:cNvSpPr/>
          <p:nvPr/>
        </p:nvSpPr>
        <p:spPr>
          <a:xfrm>
            <a:off x="3554745" y="3513181"/>
            <a:ext cx="1842890" cy="400110"/>
          </a:xfrm>
          <a:prstGeom prst="rect">
            <a:avLst/>
          </a:prstGeom>
        </p:spPr>
        <p:txBody>
          <a:bodyPr wrap="square">
            <a:spAutoFit/>
          </a:bodyPr>
          <a:lstStyle/>
          <a:p>
            <a:pPr algn="ctr"/>
            <a:r>
              <a:rPr lang="en-US" altLang="zh-CN" sz="2000" dirty="0">
                <a:solidFill>
                  <a:schemeClr val="bg1">
                    <a:lumMod val="50000"/>
                  </a:schemeClr>
                </a:solidFill>
                <a:latin typeface="华文细黑" panose="02010600040101010101" pitchFamily="2" charset="-122"/>
                <a:ea typeface="华文细黑" panose="02010600040101010101" pitchFamily="2" charset="-122"/>
                <a:sym typeface="+mn-ea"/>
              </a:rPr>
              <a:t>PPT</a:t>
            </a: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制作</a:t>
            </a:r>
            <a:endPar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12" name="矩形 11"/>
          <p:cNvSpPr/>
          <p:nvPr/>
        </p:nvSpPr>
        <p:spPr>
          <a:xfrm>
            <a:off x="6333490" y="189836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3" name="图片 12"/>
          <p:cNvPicPr>
            <a:picLocks noChangeAspect="1"/>
          </p:cNvPicPr>
          <p:nvPr/>
        </p:nvPicPr>
        <p:blipFill rotWithShape="1">
          <a:blip r:embed="rId1"/>
          <a:srcRect l="24278" t="14260" r="24278"/>
          <a:stretch>
            <a:fillRect/>
          </a:stretch>
        </p:blipFill>
        <p:spPr>
          <a:xfrm>
            <a:off x="6923305" y="2167168"/>
            <a:ext cx="761081" cy="761081"/>
          </a:xfrm>
          <a:prstGeom prst="ellipse">
            <a:avLst/>
          </a:prstGeom>
          <a:ln w="38100">
            <a:solidFill>
              <a:schemeClr val="bg1"/>
            </a:solidFill>
          </a:ln>
        </p:spPr>
      </p:pic>
      <p:sp>
        <p:nvSpPr>
          <p:cNvPr id="14" name="文本框 13"/>
          <p:cNvSpPr txBox="1"/>
          <p:nvPr/>
        </p:nvSpPr>
        <p:spPr>
          <a:xfrm>
            <a:off x="6568044" y="3017750"/>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韩晨烨</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15" name="矩形 14"/>
          <p:cNvSpPr/>
          <p:nvPr/>
        </p:nvSpPr>
        <p:spPr>
          <a:xfrm>
            <a:off x="6382400" y="350111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设计软件界面</a:t>
            </a:r>
            <a:endPar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17" name="矩形 16"/>
          <p:cNvSpPr/>
          <p:nvPr/>
        </p:nvSpPr>
        <p:spPr>
          <a:xfrm>
            <a:off x="9048115" y="1875508"/>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8" name="图片 17"/>
          <p:cNvPicPr>
            <a:picLocks noChangeAspect="1"/>
          </p:cNvPicPr>
          <p:nvPr/>
        </p:nvPicPr>
        <p:blipFill rotWithShape="1">
          <a:blip r:embed="rId1"/>
          <a:srcRect l="24278" t="14260" r="24278"/>
          <a:stretch>
            <a:fillRect/>
          </a:stretch>
        </p:blipFill>
        <p:spPr>
          <a:xfrm>
            <a:off x="9637930" y="2144308"/>
            <a:ext cx="761081" cy="761081"/>
          </a:xfrm>
          <a:prstGeom prst="ellipse">
            <a:avLst/>
          </a:prstGeom>
          <a:ln w="38100">
            <a:solidFill>
              <a:schemeClr val="bg1"/>
            </a:solidFill>
          </a:ln>
        </p:spPr>
      </p:pic>
      <p:sp>
        <p:nvSpPr>
          <p:cNvPr id="19" name="文本框 18"/>
          <p:cNvSpPr txBox="1"/>
          <p:nvPr/>
        </p:nvSpPr>
        <p:spPr>
          <a:xfrm>
            <a:off x="9282669" y="2994890"/>
            <a:ext cx="1471602" cy="46166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朱化宇</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20" name="矩形 19"/>
          <p:cNvSpPr/>
          <p:nvPr/>
        </p:nvSpPr>
        <p:spPr>
          <a:xfrm>
            <a:off x="9097025" y="3478256"/>
            <a:ext cx="1842890" cy="400110"/>
          </a:xfrm>
          <a:prstGeom prst="rect">
            <a:avLst/>
          </a:prstGeom>
        </p:spPr>
        <p:txBody>
          <a:bodyPr wrap="square">
            <a:spAutoFit/>
          </a:bodyPr>
          <a:lstStyle/>
          <a:p>
            <a:pPr algn="ctr"/>
            <a:r>
              <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rPr>
              <a:t>资料收集</a:t>
            </a:r>
            <a:endParaRPr lang="zh-CN" altLang="en-US" sz="20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11296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问题</a:t>
            </a:r>
            <a:endParaRPr lang="zh-CN" altLang="en-US" dirty="0">
              <a:solidFill>
                <a:schemeClr val="bg1"/>
              </a:solidFill>
              <a:latin typeface="微软雅黑" panose="020B0503020204020204" charset="-122"/>
              <a:ea typeface="微软雅黑" panose="020B0503020204020204" charset="-122"/>
            </a:endParaRPr>
          </a:p>
        </p:txBody>
      </p:sp>
      <p:pic>
        <p:nvPicPr>
          <p:cNvPr id="5" name="图形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251286" y="1139122"/>
            <a:ext cx="560276" cy="560276"/>
          </a:xfrm>
          <a:prstGeom prst="rect">
            <a:avLst/>
          </a:prstGeom>
        </p:spPr>
      </p:pic>
      <p:sp>
        <p:nvSpPr>
          <p:cNvPr id="6" name="矩形 5"/>
          <p:cNvSpPr/>
          <p:nvPr/>
        </p:nvSpPr>
        <p:spPr>
          <a:xfrm>
            <a:off x="3130062" y="1139122"/>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常见的程序设计语言有哪些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16" name="图形 1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251286" y="2774975"/>
            <a:ext cx="560276" cy="560276"/>
          </a:xfrm>
          <a:prstGeom prst="rect">
            <a:avLst/>
          </a:prstGeom>
        </p:spPr>
      </p:pic>
      <p:sp>
        <p:nvSpPr>
          <p:cNvPr id="21" name="矩形 20"/>
          <p:cNvSpPr/>
          <p:nvPr/>
        </p:nvSpPr>
        <p:spPr>
          <a:xfrm>
            <a:off x="3130062" y="2774975"/>
            <a:ext cx="4569328" cy="523220"/>
          </a:xfrm>
          <a:prstGeom prst="rect">
            <a:avLst/>
          </a:prstGeom>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sym typeface="+mn-ea"/>
              </a:rPr>
              <a:t>其特点和使用场景哪些</a:t>
            </a:r>
            <a:endParaRPr lang="zh-CN" altLang="en-US" sz="2800" dirty="0">
              <a:solidFill>
                <a:schemeClr val="bg1"/>
              </a:solidFill>
              <a:latin typeface="华文细黑" panose="02010600040101010101" pitchFamily="2" charset="-122"/>
              <a:ea typeface="华文细黑" panose="02010600040101010101" pitchFamily="2" charset="-122"/>
            </a:endParaRPr>
          </a:p>
        </p:txBody>
      </p:sp>
      <p:pic>
        <p:nvPicPr>
          <p:cNvPr id="26" name="图形 2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251286" y="4373772"/>
            <a:ext cx="560276" cy="560276"/>
          </a:xfrm>
          <a:prstGeom prst="rect">
            <a:avLst/>
          </a:prstGeom>
        </p:spPr>
      </p:pic>
      <p:sp>
        <p:nvSpPr>
          <p:cNvPr id="27" name="矩形 26"/>
          <p:cNvSpPr/>
          <p:nvPr/>
        </p:nvSpPr>
        <p:spPr>
          <a:xfrm>
            <a:off x="3130062" y="4373772"/>
            <a:ext cx="4569328" cy="523220"/>
          </a:xfrm>
          <a:prstGeom prst="rect">
            <a:avLst/>
          </a:prstGeom>
        </p:spPr>
        <p:txBody>
          <a:bodyPr wrap="square">
            <a:spAutoFit/>
          </a:bodyPr>
          <a:lstStyle/>
          <a:p>
            <a:r>
              <a:rPr lang="zh-CN" altLang="en-US" sz="2800" b="1">
                <a:solidFill>
                  <a:schemeClr val="bg1"/>
                </a:solidFill>
                <a:latin typeface="华文细黑" panose="02010600040101010101" pitchFamily="2" charset="-122"/>
                <a:ea typeface="华文细黑" panose="02010600040101010101" pitchFamily="2" charset="-122"/>
                <a:sym typeface="+mn-ea"/>
              </a:rPr>
              <a:t>单元测试由谁来做，为什么</a:t>
            </a:r>
            <a:endParaRPr lang="zh-CN" altLang="en-US" sz="2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805352" y="3127130"/>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a:t>
            </a:r>
            <a:endParaRPr lang="zh-CN" altLang="en-US" dirty="0">
              <a:solidFill>
                <a:schemeClr val="tx1"/>
              </a:solidFill>
            </a:endParaRPr>
          </a:p>
        </p:txBody>
      </p:sp>
      <p:sp>
        <p:nvSpPr>
          <p:cNvPr id="3" name="矩形: 圆角 2"/>
          <p:cNvSpPr/>
          <p:nvPr/>
        </p:nvSpPr>
        <p:spPr>
          <a:xfrm>
            <a:off x="3434861" y="3947746"/>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a:t>
            </a:r>
            <a:endParaRPr lang="zh-CN" altLang="en-US" dirty="0">
              <a:solidFill>
                <a:schemeClr val="tx1"/>
              </a:solidFill>
            </a:endParaRPr>
          </a:p>
        </p:txBody>
      </p:sp>
      <p:sp>
        <p:nvSpPr>
          <p:cNvPr id="5" name="矩形: 圆角 4"/>
          <p:cNvSpPr/>
          <p:nvPr/>
        </p:nvSpPr>
        <p:spPr>
          <a:xfrm>
            <a:off x="3434861" y="2107223"/>
            <a:ext cx="1101970" cy="62718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endParaRPr lang="zh-CN" altLang="en-US" dirty="0">
              <a:solidFill>
                <a:schemeClr val="tx1"/>
              </a:solidFill>
            </a:endParaRPr>
          </a:p>
        </p:txBody>
      </p:sp>
      <p:cxnSp>
        <p:nvCxnSpPr>
          <p:cNvPr id="7" name="直接连接符 6"/>
          <p:cNvCxnSpPr/>
          <p:nvPr/>
        </p:nvCxnSpPr>
        <p:spPr>
          <a:xfrm>
            <a:off x="3153506" y="2414954"/>
            <a:ext cx="0" cy="187200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765473" y="3444826"/>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153506" y="2414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153506" y="4286954"/>
            <a:ext cx="398584" cy="0"/>
          </a:xfrm>
          <a:prstGeom prst="line">
            <a:avLst/>
          </a:prstGeom>
          <a:ln w="4127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a:off x="4818184" y="1837592"/>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编码</a:t>
            </a:r>
            <a:r>
              <a:rPr lang="zh-CN" altLang="en-US" dirty="0">
                <a:solidFill>
                  <a:schemeClr val="tx1"/>
                </a:solidFill>
              </a:rPr>
              <a:t>就是把软件设计结果翻译成</a:t>
            </a:r>
            <a:endParaRPr lang="zh-CN" altLang="en-US" dirty="0">
              <a:solidFill>
                <a:schemeClr val="tx1"/>
              </a:solidFill>
            </a:endParaRPr>
          </a:p>
          <a:p>
            <a:pPr algn="ctr"/>
            <a:r>
              <a:rPr lang="zh-CN" altLang="en-US" dirty="0">
                <a:solidFill>
                  <a:schemeClr val="tx1"/>
                </a:solidFill>
              </a:rPr>
              <a:t>用某种程序设计语言书写的程序，</a:t>
            </a:r>
            <a:endParaRPr lang="zh-CN" altLang="en-US" dirty="0">
              <a:solidFill>
                <a:schemeClr val="tx1"/>
              </a:solidFill>
            </a:endParaRPr>
          </a:p>
          <a:p>
            <a:pPr algn="ctr"/>
            <a:r>
              <a:rPr lang="zh-CN" altLang="en-US" dirty="0">
                <a:solidFill>
                  <a:schemeClr val="tx1"/>
                </a:solidFill>
              </a:rPr>
              <a:t>是对设计的进一步具体化。</a:t>
            </a:r>
            <a:endParaRPr lang="zh-CN" altLang="en-US" dirty="0">
              <a:solidFill>
                <a:schemeClr val="tx1"/>
              </a:solidFill>
            </a:endParaRPr>
          </a:p>
        </p:txBody>
      </p:sp>
      <p:sp>
        <p:nvSpPr>
          <p:cNvPr id="34" name="矩形: 圆角 33"/>
          <p:cNvSpPr/>
          <p:nvPr/>
        </p:nvSpPr>
        <p:spPr>
          <a:xfrm>
            <a:off x="4818184" y="3703026"/>
            <a:ext cx="4700951" cy="1116623"/>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程序的质量主要取决于软件设计</a:t>
            </a:r>
            <a:endParaRPr lang="zh-CN" altLang="en-US" dirty="0">
              <a:solidFill>
                <a:schemeClr val="tx1"/>
              </a:solidFill>
            </a:endParaRPr>
          </a:p>
          <a:p>
            <a:pPr algn="ctr"/>
            <a:r>
              <a:rPr lang="zh-CN" altLang="en-US" dirty="0">
                <a:solidFill>
                  <a:schemeClr val="tx1"/>
                </a:solidFill>
              </a:rPr>
              <a:t>的质量。软件</a:t>
            </a:r>
            <a:r>
              <a:rPr lang="zh-CN" altLang="en-US" b="1" dirty="0">
                <a:solidFill>
                  <a:srgbClr val="C00000"/>
                </a:solidFill>
              </a:rPr>
              <a:t>测试</a:t>
            </a:r>
            <a:r>
              <a:rPr lang="zh-CN" altLang="en-US" dirty="0">
                <a:solidFill>
                  <a:schemeClr val="tx1"/>
                </a:solidFill>
              </a:rPr>
              <a:t>是保证软件质</a:t>
            </a:r>
            <a:endParaRPr lang="zh-CN" altLang="en-US" dirty="0">
              <a:solidFill>
                <a:schemeClr val="tx1"/>
              </a:solidFill>
            </a:endParaRPr>
          </a:p>
          <a:p>
            <a:pPr algn="ctr"/>
            <a:r>
              <a:rPr lang="zh-CN" altLang="en-US" dirty="0">
                <a:solidFill>
                  <a:schemeClr val="tx1"/>
                </a:solidFill>
              </a:rPr>
              <a:t>量的关键步骤，是对软件规格说</a:t>
            </a:r>
            <a:endParaRPr lang="zh-CN" altLang="en-US" dirty="0">
              <a:solidFill>
                <a:schemeClr val="tx1"/>
              </a:solidFill>
            </a:endParaRPr>
          </a:p>
          <a:p>
            <a:pPr algn="ctr"/>
            <a:r>
              <a:rPr lang="zh-CN" altLang="en-US" dirty="0">
                <a:solidFill>
                  <a:schemeClr val="tx1"/>
                </a:solidFill>
              </a:rPr>
              <a:t>明、设计和编码的最后复审。</a:t>
            </a:r>
            <a:endParaRPr lang="zh-CN" altLang="en-US"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685018" y="2513949"/>
            <a:ext cx="910771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谢谢您的聆听</a:t>
            </a:r>
            <a:endParaRPr lang="zh-CN" altLang="en-US" sz="5400" b="1" dirty="0">
              <a:solidFill>
                <a:schemeClr val="bg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785"/>
          <a:stretch>
            <a:fillRect/>
          </a:stretch>
        </p:blipFill>
        <p:spPr>
          <a:xfrm>
            <a:off x="7771130" y="5208270"/>
            <a:ext cx="4776470" cy="1645285"/>
          </a:xfrm>
          <a:prstGeom prst="rect">
            <a:avLst/>
          </a:prstGeom>
        </p:spPr>
      </p:pic>
      <p:sp>
        <p:nvSpPr>
          <p:cNvPr id="6" name="矩形: 圆角 5"/>
          <p:cNvSpPr/>
          <p:nvPr/>
        </p:nvSpPr>
        <p:spPr>
          <a:xfrm>
            <a:off x="2751939" y="4105267"/>
            <a:ext cx="3289935"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汇报组：</a:t>
            </a:r>
            <a:r>
              <a:rPr lang="en-US" altLang="zh-CN" sz="1600" dirty="0">
                <a:solidFill>
                  <a:schemeClr val="bg1">
                    <a:lumMod val="50000"/>
                  </a:schemeClr>
                </a:solidFill>
                <a:latin typeface="微软雅黑" panose="020B0503020204020204" charset="-122"/>
                <a:ea typeface="微软雅黑" panose="020B0503020204020204" charset="-122"/>
              </a:rPr>
              <a:t>G04  </a:t>
            </a:r>
            <a:r>
              <a:rPr lang="zh-CN" altLang="en-US" sz="1600" dirty="0">
                <a:solidFill>
                  <a:schemeClr val="bg1">
                    <a:lumMod val="50000"/>
                  </a:schemeClr>
                </a:solidFill>
                <a:latin typeface="微软雅黑" panose="020B0503020204020204" charset="-122"/>
                <a:ea typeface="微软雅黑" panose="020B0503020204020204" charset="-122"/>
              </a:rPr>
              <a:t>汇报人：侯兢喆</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7" name="矩形: 圆角 6"/>
          <p:cNvSpPr/>
          <p:nvPr/>
        </p:nvSpPr>
        <p:spPr>
          <a:xfrm>
            <a:off x="6507609" y="4105267"/>
            <a:ext cx="3651756" cy="4337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50000"/>
                  </a:schemeClr>
                </a:solidFill>
                <a:latin typeface="微软雅黑" panose="020B0503020204020204" charset="-122"/>
                <a:ea typeface="微软雅黑" panose="020B0503020204020204" charset="-122"/>
              </a:rPr>
              <a:t>小组成员：阮星榜，韩晨烨，朱华宇</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1824990" y="171386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32771" name="MH_Title_1"/>
          <p:cNvSpPr>
            <a:spLocks noChangeArrowheads="1"/>
          </p:cNvSpPr>
          <p:nvPr/>
        </p:nvSpPr>
        <p:spPr bwMode="auto">
          <a:xfrm>
            <a:off x="4264660" y="274764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endParaRPr lang="en-US" altLang="zh-CN" dirty="0">
              <a:solidFill>
                <a:schemeClr val="bg1"/>
              </a:solidFill>
              <a:ea typeface="微软雅黑" panose="020B0503020204020204" charset="-122"/>
              <a:cs typeface="Arial" panose="020B0604020202020204" pitchFamily="34" charset="0"/>
            </a:endParaRPr>
          </a:p>
        </p:txBody>
      </p:sp>
      <p:sp>
        <p:nvSpPr>
          <p:cNvPr id="32772" name="MH_SubTitle_3"/>
          <p:cNvSpPr>
            <a:spLocks noChangeArrowheads="1"/>
          </p:cNvSpPr>
          <p:nvPr/>
        </p:nvSpPr>
        <p:spPr bwMode="auto">
          <a:xfrm>
            <a:off x="1242695" y="288734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73" name="MH_SubTitle_1"/>
          <p:cNvSpPr>
            <a:spLocks noChangeArrowheads="1"/>
          </p:cNvSpPr>
          <p:nvPr/>
        </p:nvSpPr>
        <p:spPr bwMode="auto">
          <a:xfrm>
            <a:off x="2902585" y="138938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74" name="MH_SubTitle_5"/>
          <p:cNvSpPr>
            <a:spLocks noChangeArrowheads="1"/>
          </p:cNvSpPr>
          <p:nvPr/>
        </p:nvSpPr>
        <p:spPr bwMode="auto">
          <a:xfrm>
            <a:off x="2900680" y="464375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32782" name="MH_Other_3"/>
          <p:cNvSpPr/>
          <p:nvPr/>
        </p:nvSpPr>
        <p:spPr bwMode="auto">
          <a:xfrm rot="-2644669">
            <a:off x="4721860" y="2102485"/>
            <a:ext cx="2747645" cy="2995930"/>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32" tIns="32516" rIns="65032" bIns="32516" anchor="ctr"/>
          <a:lstStyle/>
          <a:p>
            <a:endParaRPr lang="zh-CN" altLang="en-US" sz="2400">
              <a:solidFill>
                <a:schemeClr val="bg1"/>
              </a:solidFill>
            </a:endParaRPr>
          </a:p>
        </p:txBody>
      </p:sp>
      <p:sp>
        <p:nvSpPr>
          <p:cNvPr id="15" name="MH_Other_1"/>
          <p:cNvSpPr>
            <a:spLocks noChangeArrowheads="1"/>
          </p:cNvSpPr>
          <p:nvPr/>
        </p:nvSpPr>
        <p:spPr bwMode="auto">
          <a:xfrm>
            <a:off x="7135495" y="1749425"/>
            <a:ext cx="2987040" cy="3257550"/>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32" tIns="35245" rIns="67632" bIns="35245"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2400">
              <a:solidFill>
                <a:schemeClr val="bg1"/>
              </a:solidFill>
              <a:latin typeface="微软雅黑" panose="020B0503020204020204" charset="-122"/>
              <a:ea typeface="微软雅黑" panose="020B0503020204020204" charset="-122"/>
            </a:endParaRPr>
          </a:p>
        </p:txBody>
      </p:sp>
      <p:sp>
        <p:nvSpPr>
          <p:cNvPr id="20" name="MH_Title_1"/>
          <p:cNvSpPr>
            <a:spLocks noChangeArrowheads="1"/>
          </p:cNvSpPr>
          <p:nvPr/>
        </p:nvSpPr>
        <p:spPr bwMode="auto">
          <a:xfrm>
            <a:off x="9575165" y="2783205"/>
            <a:ext cx="1280160" cy="1393825"/>
          </a:xfrm>
          <a:prstGeom prst="ellipse">
            <a:avLst/>
          </a:prstGeom>
          <a:solidFill>
            <a:schemeClr val="bg1">
              <a:lumMod val="65000"/>
            </a:schemeClr>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chemeClr val="bg1"/>
                </a:solidFill>
                <a:ea typeface="微软雅黑" panose="020B0503020204020204" charset="-122"/>
                <a:cs typeface="Arial" panose="020B0604020202020204" pitchFamily="34" charset="0"/>
              </a:rPr>
              <a:t>TITLE</a:t>
            </a:r>
            <a:endParaRPr lang="en-US" altLang="zh-CN" dirty="0">
              <a:solidFill>
                <a:schemeClr val="bg1"/>
              </a:solidFill>
              <a:ea typeface="微软雅黑" panose="020B0503020204020204" charset="-122"/>
              <a:cs typeface="Arial" panose="020B0604020202020204" pitchFamily="34" charset="0"/>
            </a:endParaRPr>
          </a:p>
        </p:txBody>
      </p:sp>
      <p:sp>
        <p:nvSpPr>
          <p:cNvPr id="21" name="MH_SubTitle_3"/>
          <p:cNvSpPr>
            <a:spLocks noChangeArrowheads="1"/>
          </p:cNvSpPr>
          <p:nvPr/>
        </p:nvSpPr>
        <p:spPr bwMode="auto">
          <a:xfrm>
            <a:off x="6553200" y="2922905"/>
            <a:ext cx="835025" cy="910590"/>
          </a:xfrm>
          <a:prstGeom prst="ellipse">
            <a:avLst/>
          </a:prstGeom>
          <a:solidFill>
            <a:schemeClr val="bg2">
              <a:lumMod val="7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2" name="MH_SubTitle_1"/>
          <p:cNvSpPr>
            <a:spLocks noChangeArrowheads="1"/>
          </p:cNvSpPr>
          <p:nvPr/>
        </p:nvSpPr>
        <p:spPr bwMode="auto">
          <a:xfrm>
            <a:off x="8213090" y="1424940"/>
            <a:ext cx="833120" cy="910590"/>
          </a:xfrm>
          <a:prstGeom prst="ellipse">
            <a:avLst/>
          </a:prstGeom>
          <a:solidFill>
            <a:schemeClr val="bg1">
              <a:lumMod val="65000"/>
            </a:schemeClr>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6" name="MH_SubTitle_5"/>
          <p:cNvSpPr>
            <a:spLocks noChangeArrowheads="1"/>
          </p:cNvSpPr>
          <p:nvPr/>
        </p:nvSpPr>
        <p:spPr bwMode="auto">
          <a:xfrm>
            <a:off x="8305800" y="4721225"/>
            <a:ext cx="835025" cy="910590"/>
          </a:xfrm>
          <a:prstGeom prst="ellipse">
            <a:avLst/>
          </a:prstGeom>
          <a:solidFill>
            <a:schemeClr val="accent3"/>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chemeClr val="bg1"/>
                </a:solidFill>
                <a:ea typeface="微软雅黑" panose="020B0503020204020204" charset="-122"/>
                <a:cs typeface="Arial" panose="020B0604020202020204" pitchFamily="34" charset="0"/>
              </a:rPr>
              <a:t>TITLE</a:t>
            </a:r>
            <a:endParaRPr lang="en-US" altLang="zh-CN" sz="1400" dirty="0">
              <a:solidFill>
                <a:schemeClr val="bg1"/>
              </a:solidFill>
              <a:ea typeface="微软雅黑" panose="020B0503020204020204" charset="-122"/>
              <a:cs typeface="Arial" panose="020B0604020202020204" pitchFamily="34" charset="0"/>
            </a:endParaRPr>
          </a:p>
        </p:txBody>
      </p:sp>
      <p:sp>
        <p:nvSpPr>
          <p:cNvPr id="28" name="文本框 27"/>
          <p:cNvSpPr txBox="1"/>
          <p:nvPr/>
        </p:nvSpPr>
        <p:spPr>
          <a:xfrm>
            <a:off x="4812121" y="548581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3053352" y="5881895"/>
            <a:ext cx="6087837" cy="46037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3" name="组合 12"/>
          <p:cNvGrpSpPr/>
          <p:nvPr/>
        </p:nvGrpSpPr>
        <p:grpSpPr bwMode="auto">
          <a:xfrm>
            <a:off x="2049145" y="1426210"/>
            <a:ext cx="7388225" cy="2827655"/>
            <a:chOff x="1619571" y="2350392"/>
            <a:chExt cx="7387716" cy="2828159"/>
          </a:xfrm>
        </p:grpSpPr>
        <p:grpSp>
          <p:nvGrpSpPr>
            <p:cNvPr id="23" name="组合 22"/>
            <p:cNvGrpSpPr/>
            <p:nvPr/>
          </p:nvGrpSpPr>
          <p:grpSpPr bwMode="auto">
            <a:xfrm>
              <a:off x="1619571" y="2350392"/>
              <a:ext cx="7387716" cy="2828159"/>
              <a:chOff x="1074057" y="2188082"/>
              <a:chExt cx="7978660" cy="3054384"/>
            </a:xfrm>
          </p:grpSpPr>
          <p:sp>
            <p:nvSpPr>
              <p:cNvPr id="29" name="六边形 28"/>
              <p:cNvSpPr/>
              <p:nvPr/>
            </p:nvSpPr>
            <p:spPr>
              <a:xfrm>
                <a:off x="1074057" y="3217071"/>
                <a:ext cx="2336682"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0" name="六边形 29"/>
              <p:cNvSpPr/>
              <p:nvPr/>
            </p:nvSpPr>
            <p:spPr>
              <a:xfrm>
                <a:off x="2954717" y="2188082"/>
                <a:ext cx="2336681" cy="2015105"/>
              </a:xfrm>
              <a:prstGeom prst="hexag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4" name="六边形 3"/>
              <p:cNvSpPr/>
              <p:nvPr/>
            </p:nvSpPr>
            <p:spPr>
              <a:xfrm>
                <a:off x="4835376" y="3227361"/>
                <a:ext cx="2336682" cy="201510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sp>
            <p:nvSpPr>
              <p:cNvPr id="32" name="六边形 31"/>
              <p:cNvSpPr/>
              <p:nvPr/>
            </p:nvSpPr>
            <p:spPr>
              <a:xfrm>
                <a:off x="6716036" y="2198372"/>
                <a:ext cx="2336681" cy="2015105"/>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24" name="组合 23"/>
            <p:cNvGrpSpPr/>
            <p:nvPr/>
          </p:nvGrpSpPr>
          <p:grpSpPr bwMode="auto">
            <a:xfrm>
              <a:off x="1936966" y="2706675"/>
              <a:ext cx="6776889" cy="1855473"/>
              <a:chOff x="1936966" y="2706675"/>
              <a:chExt cx="6776889" cy="1855473"/>
            </a:xfrm>
          </p:grpSpPr>
          <p:sp>
            <p:nvSpPr>
              <p:cNvPr id="25" name="文本框 33"/>
              <p:cNvSpPr txBox="1">
                <a:spLocks noChangeArrowheads="1"/>
              </p:cNvSpPr>
              <p:nvPr/>
            </p:nvSpPr>
            <p:spPr bwMode="auto">
              <a:xfrm>
                <a:off x="1936966" y="357222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01</a:t>
                </a:r>
                <a:endParaRPr lang="en-US" altLang="zh-CN" sz="4000" b="1" dirty="0">
                  <a:solidFill>
                    <a:srgbClr val="FFFFFF"/>
                  </a:solidFill>
                  <a:latin typeface="+mn-lt"/>
                  <a:ea typeface="+mn-ea"/>
                  <a:cs typeface="+mn-ea"/>
                  <a:sym typeface="+mn-lt"/>
                </a:endParaRPr>
              </a:p>
              <a:p>
                <a:pPr algn="ctr" eaLnBrk="1" hangingPunct="1"/>
                <a:r>
                  <a:rPr lang="zh-CN" altLang="en-US" b="1" dirty="0">
                    <a:solidFill>
                      <a:srgbClr val="FFFFFF"/>
                    </a:solidFill>
                    <a:latin typeface="+mn-lt"/>
                    <a:ea typeface="+mn-ea"/>
                    <a:cs typeface="+mn-ea"/>
                    <a:sym typeface="+mn-lt"/>
                  </a:rPr>
                  <a:t>单击添加标题</a:t>
                </a:r>
                <a:endParaRPr lang="zh-CN" altLang="en-US" b="1" dirty="0">
                  <a:solidFill>
                    <a:srgbClr val="FFFFFF"/>
                  </a:solidFill>
                  <a:latin typeface="+mn-lt"/>
                  <a:ea typeface="+mn-ea"/>
                  <a:cs typeface="+mn-ea"/>
                  <a:sym typeface="+mn-lt"/>
                </a:endParaRPr>
              </a:p>
            </p:txBody>
          </p:sp>
          <p:sp>
            <p:nvSpPr>
              <p:cNvPr id="26" name="文本框 34"/>
              <p:cNvSpPr txBox="1">
                <a:spLocks noChangeArrowheads="1"/>
              </p:cNvSpPr>
              <p:nvPr/>
            </p:nvSpPr>
            <p:spPr bwMode="auto">
              <a:xfrm>
                <a:off x="3652351" y="2706676"/>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02</a:t>
                </a:r>
                <a:endParaRPr lang="en-US" altLang="zh-CN" sz="4000" b="1">
                  <a:solidFill>
                    <a:srgbClr val="FFFFFF"/>
                  </a:solidFill>
                  <a:latin typeface="+mn-lt"/>
                  <a:ea typeface="+mn-ea"/>
                  <a:cs typeface="+mn-ea"/>
                  <a:sym typeface="+mn-lt"/>
                </a:endParaRPr>
              </a:p>
              <a:p>
                <a:pPr algn="ctr" eaLnBrk="1" hangingPunct="1"/>
                <a:r>
                  <a:rPr lang="zh-CN" altLang="en-US" b="1">
                    <a:solidFill>
                      <a:srgbClr val="FFFFFF"/>
                    </a:solidFill>
                    <a:latin typeface="+mn-lt"/>
                    <a:ea typeface="+mn-ea"/>
                    <a:cs typeface="+mn-ea"/>
                    <a:sym typeface="+mn-lt"/>
                  </a:rPr>
                  <a:t>单击添加标题</a:t>
                </a:r>
                <a:endParaRPr lang="zh-CN" altLang="en-US" b="1">
                  <a:solidFill>
                    <a:srgbClr val="FFFFFF"/>
                  </a:solidFill>
                  <a:latin typeface="+mn-lt"/>
                  <a:ea typeface="+mn-ea"/>
                  <a:cs typeface="+mn-ea"/>
                  <a:sym typeface="+mn-lt"/>
                </a:endParaRPr>
              </a:p>
            </p:txBody>
          </p:sp>
          <p:sp>
            <p:nvSpPr>
              <p:cNvPr id="27" name="文本框 35"/>
              <p:cNvSpPr txBox="1">
                <a:spLocks noChangeArrowheads="1"/>
              </p:cNvSpPr>
              <p:nvPr/>
            </p:nvSpPr>
            <p:spPr bwMode="auto">
              <a:xfrm>
                <a:off x="5399263" y="3577263"/>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rgbClr val="FFFFFF"/>
                    </a:solidFill>
                    <a:latin typeface="+mn-lt"/>
                    <a:ea typeface="+mn-ea"/>
                    <a:cs typeface="+mn-ea"/>
                    <a:sym typeface="+mn-lt"/>
                  </a:rPr>
                  <a:t>03</a:t>
                </a:r>
                <a:endParaRPr lang="en-US" altLang="zh-CN" sz="4000" b="1" dirty="0">
                  <a:solidFill>
                    <a:srgbClr val="FFFFFF"/>
                  </a:solidFill>
                  <a:latin typeface="+mn-lt"/>
                  <a:ea typeface="+mn-ea"/>
                  <a:cs typeface="+mn-ea"/>
                  <a:sym typeface="+mn-lt"/>
                </a:endParaRPr>
              </a:p>
              <a:p>
                <a:pPr algn="ctr" eaLnBrk="1" hangingPunct="1"/>
                <a:r>
                  <a:rPr lang="zh-CN" altLang="en-US" b="1" dirty="0">
                    <a:solidFill>
                      <a:srgbClr val="FFFFFF"/>
                    </a:solidFill>
                    <a:latin typeface="+mn-lt"/>
                    <a:ea typeface="+mn-ea"/>
                    <a:cs typeface="+mn-ea"/>
                    <a:sym typeface="+mn-lt"/>
                  </a:rPr>
                  <a:t>单击添加标题</a:t>
                </a:r>
                <a:endParaRPr lang="zh-CN" altLang="en-US" b="1" dirty="0">
                  <a:solidFill>
                    <a:srgbClr val="FFFFFF"/>
                  </a:solidFill>
                  <a:latin typeface="+mn-lt"/>
                  <a:ea typeface="+mn-ea"/>
                  <a:cs typeface="+mn-ea"/>
                  <a:sym typeface="+mn-lt"/>
                </a:endParaRPr>
              </a:p>
            </p:txBody>
          </p:sp>
          <p:sp>
            <p:nvSpPr>
              <p:cNvPr id="28" name="文本框 36"/>
              <p:cNvSpPr txBox="1">
                <a:spLocks noChangeArrowheads="1"/>
              </p:cNvSpPr>
              <p:nvPr/>
            </p:nvSpPr>
            <p:spPr bwMode="auto">
              <a:xfrm>
                <a:off x="7144195" y="2706675"/>
                <a:ext cx="156966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FFFFFF"/>
                    </a:solidFill>
                    <a:latin typeface="+mn-lt"/>
                    <a:ea typeface="+mn-ea"/>
                    <a:cs typeface="+mn-ea"/>
                    <a:sym typeface="+mn-lt"/>
                  </a:rPr>
                  <a:t>04</a:t>
                </a:r>
                <a:endParaRPr lang="en-US" altLang="zh-CN" sz="4000" b="1">
                  <a:solidFill>
                    <a:srgbClr val="FFFFFF"/>
                  </a:solidFill>
                  <a:latin typeface="+mn-lt"/>
                  <a:ea typeface="+mn-ea"/>
                  <a:cs typeface="+mn-ea"/>
                  <a:sym typeface="+mn-lt"/>
                </a:endParaRPr>
              </a:p>
              <a:p>
                <a:pPr algn="ctr" eaLnBrk="1" hangingPunct="1"/>
                <a:r>
                  <a:rPr lang="zh-CN" altLang="en-US" b="1">
                    <a:solidFill>
                      <a:srgbClr val="FFFFFF"/>
                    </a:solidFill>
                    <a:latin typeface="+mn-lt"/>
                    <a:ea typeface="+mn-ea"/>
                    <a:cs typeface="+mn-ea"/>
                    <a:sym typeface="+mn-lt"/>
                  </a:rPr>
                  <a:t>单击添加标题</a:t>
                </a:r>
                <a:endParaRPr lang="zh-CN" altLang="en-US" b="1">
                  <a:solidFill>
                    <a:srgbClr val="FFFFFF"/>
                  </a:solidFill>
                  <a:latin typeface="+mn-lt"/>
                  <a:ea typeface="+mn-ea"/>
                  <a:cs typeface="+mn-ea"/>
                  <a:sym typeface="+mn-lt"/>
                </a:endParaRPr>
              </a:p>
            </p:txBody>
          </p:sp>
        </p:grpSp>
      </p:grpSp>
      <p:grpSp>
        <p:nvGrpSpPr>
          <p:cNvPr id="14" name="组合 13"/>
          <p:cNvGrpSpPr/>
          <p:nvPr/>
        </p:nvGrpSpPr>
        <p:grpSpPr bwMode="auto">
          <a:xfrm>
            <a:off x="1927225" y="4969510"/>
            <a:ext cx="443230" cy="443230"/>
            <a:chOff x="2730094" y="5383493"/>
            <a:chExt cx="442960" cy="442960"/>
          </a:xfrm>
        </p:grpSpPr>
        <p:sp>
          <p:nvSpPr>
            <p:cNvPr id="21" name="Freeform 199"/>
            <p:cNvSpPr>
              <a:spLocks noEditPoints="1"/>
            </p:cNvSpPr>
            <p:nvPr/>
          </p:nvSpPr>
          <p:spPr bwMode="auto">
            <a:xfrm>
              <a:off x="2815828" y="5494630"/>
              <a:ext cx="271491" cy="220686"/>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75000"/>
                <a:lumOff val="25000"/>
              </a:schemeClr>
            </a:solidFill>
            <a:ln w="9525">
              <a:solidFill>
                <a:schemeClr val="bg1"/>
              </a:solidFill>
              <a:round/>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schemeClr val="bg1"/>
                </a:solidFill>
                <a:cs typeface="+mn-ea"/>
                <a:sym typeface="+mn-lt"/>
              </a:endParaRPr>
            </a:p>
          </p:txBody>
        </p:sp>
        <p:sp>
          <p:nvSpPr>
            <p:cNvPr id="22" name="椭圆 21"/>
            <p:cNvSpPr/>
            <p:nvPr/>
          </p:nvSpPr>
          <p:spPr>
            <a:xfrm>
              <a:off x="2730094" y="5383493"/>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grpSp>
        <p:nvGrpSpPr>
          <p:cNvPr id="15" name="组合 14"/>
          <p:cNvGrpSpPr/>
          <p:nvPr/>
        </p:nvGrpSpPr>
        <p:grpSpPr bwMode="auto">
          <a:xfrm>
            <a:off x="6151245" y="4969510"/>
            <a:ext cx="443230" cy="443230"/>
            <a:chOff x="2730094" y="6065402"/>
            <a:chExt cx="442960" cy="442960"/>
          </a:xfrm>
        </p:grpSpPr>
        <p:sp>
          <p:nvSpPr>
            <p:cNvPr id="19" name="Freeform 156"/>
            <p:cNvSpPr>
              <a:spLocks noEditPoints="1"/>
            </p:cNvSpPr>
            <p:nvPr/>
          </p:nvSpPr>
          <p:spPr bwMode="auto">
            <a:xfrm>
              <a:off x="2838055" y="6168601"/>
              <a:ext cx="238150" cy="236562"/>
            </a:xfrm>
            <a:custGeom>
              <a:avLst/>
              <a:gdLst>
                <a:gd name="T0" fmla="*/ 49 w 98"/>
                <a:gd name="T1" fmla="*/ 0 h 98"/>
                <a:gd name="T2" fmla="*/ 83 w 98"/>
                <a:gd name="T3" fmla="*/ 15 h 98"/>
                <a:gd name="T4" fmla="*/ 98 w 98"/>
                <a:gd name="T5" fmla="*/ 49 h 98"/>
                <a:gd name="T6" fmla="*/ 83 w 98"/>
                <a:gd name="T7" fmla="*/ 83 h 98"/>
                <a:gd name="T8" fmla="*/ 49 w 98"/>
                <a:gd name="T9" fmla="*/ 98 h 98"/>
                <a:gd name="T10" fmla="*/ 15 w 98"/>
                <a:gd name="T11" fmla="*/ 83 h 98"/>
                <a:gd name="T12" fmla="*/ 0 w 98"/>
                <a:gd name="T13" fmla="*/ 49 h 98"/>
                <a:gd name="T14" fmla="*/ 15 w 98"/>
                <a:gd name="T15" fmla="*/ 15 h 98"/>
                <a:gd name="T16" fmla="*/ 49 w 98"/>
                <a:gd name="T17" fmla="*/ 0 h 98"/>
                <a:gd name="T18" fmla="*/ 55 w 98"/>
                <a:gd name="T19" fmla="*/ 47 h 98"/>
                <a:gd name="T20" fmla="*/ 54 w 98"/>
                <a:gd name="T21" fmla="*/ 45 h 98"/>
                <a:gd name="T22" fmla="*/ 69 w 98"/>
                <a:gd name="T23" fmla="*/ 24 h 98"/>
                <a:gd name="T24" fmla="*/ 65 w 98"/>
                <a:gd name="T25" fmla="*/ 22 h 98"/>
                <a:gd name="T26" fmla="*/ 50 w 98"/>
                <a:gd name="T27" fmla="*/ 43 h 98"/>
                <a:gd name="T28" fmla="*/ 46 w 98"/>
                <a:gd name="T29" fmla="*/ 44 h 98"/>
                <a:gd name="T30" fmla="*/ 42 w 98"/>
                <a:gd name="T31" fmla="*/ 53 h 98"/>
                <a:gd name="T32" fmla="*/ 51 w 98"/>
                <a:gd name="T33" fmla="*/ 57 h 98"/>
                <a:gd name="T34" fmla="*/ 53 w 98"/>
                <a:gd name="T35" fmla="*/ 56 h 98"/>
                <a:gd name="T36" fmla="*/ 70 w 98"/>
                <a:gd name="T37" fmla="*/ 61 h 98"/>
                <a:gd name="T38" fmla="*/ 71 w 98"/>
                <a:gd name="T39" fmla="*/ 57 h 98"/>
                <a:gd name="T40" fmla="*/ 56 w 98"/>
                <a:gd name="T41" fmla="*/ 50 h 98"/>
                <a:gd name="T42" fmla="*/ 55 w 98"/>
                <a:gd name="T43" fmla="*/ 47 h 98"/>
                <a:gd name="T44" fmla="*/ 74 w 98"/>
                <a:gd name="T45" fmla="*/ 24 h 98"/>
                <a:gd name="T46" fmla="*/ 49 w 98"/>
                <a:gd name="T47" fmla="*/ 14 h 98"/>
                <a:gd name="T48" fmla="*/ 24 w 98"/>
                <a:gd name="T49" fmla="*/ 24 h 98"/>
                <a:gd name="T50" fmla="*/ 13 w 98"/>
                <a:gd name="T51" fmla="*/ 49 h 98"/>
                <a:gd name="T52" fmla="*/ 24 w 98"/>
                <a:gd name="T53" fmla="*/ 74 h 98"/>
                <a:gd name="T54" fmla="*/ 49 w 98"/>
                <a:gd name="T55" fmla="*/ 85 h 98"/>
                <a:gd name="T56" fmla="*/ 74 w 98"/>
                <a:gd name="T57" fmla="*/ 74 h 98"/>
                <a:gd name="T58" fmla="*/ 84 w 98"/>
                <a:gd name="T59" fmla="*/ 49 h 98"/>
                <a:gd name="T60" fmla="*/ 74 w 98"/>
                <a:gd name="T61"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98">
                  <a:moveTo>
                    <a:pt x="49" y="0"/>
                  </a:moveTo>
                  <a:cubicBezTo>
                    <a:pt x="62" y="0"/>
                    <a:pt x="75" y="6"/>
                    <a:pt x="83" y="15"/>
                  </a:cubicBezTo>
                  <a:cubicBezTo>
                    <a:pt x="92" y="23"/>
                    <a:pt x="98" y="36"/>
                    <a:pt x="98" y="49"/>
                  </a:cubicBezTo>
                  <a:cubicBezTo>
                    <a:pt x="98" y="62"/>
                    <a:pt x="92" y="75"/>
                    <a:pt x="83" y="83"/>
                  </a:cubicBezTo>
                  <a:cubicBezTo>
                    <a:pt x="75" y="92"/>
                    <a:pt x="62" y="98"/>
                    <a:pt x="49" y="98"/>
                  </a:cubicBezTo>
                  <a:cubicBezTo>
                    <a:pt x="36" y="98"/>
                    <a:pt x="23" y="92"/>
                    <a:pt x="15" y="83"/>
                  </a:cubicBezTo>
                  <a:cubicBezTo>
                    <a:pt x="6" y="75"/>
                    <a:pt x="0" y="62"/>
                    <a:pt x="0" y="49"/>
                  </a:cubicBezTo>
                  <a:cubicBezTo>
                    <a:pt x="0" y="36"/>
                    <a:pt x="6" y="23"/>
                    <a:pt x="15" y="15"/>
                  </a:cubicBezTo>
                  <a:cubicBezTo>
                    <a:pt x="23" y="6"/>
                    <a:pt x="36" y="0"/>
                    <a:pt x="49" y="0"/>
                  </a:cubicBezTo>
                  <a:close/>
                  <a:moveTo>
                    <a:pt x="55" y="47"/>
                  </a:moveTo>
                  <a:cubicBezTo>
                    <a:pt x="55" y="46"/>
                    <a:pt x="54" y="46"/>
                    <a:pt x="54" y="45"/>
                  </a:cubicBezTo>
                  <a:cubicBezTo>
                    <a:pt x="59" y="39"/>
                    <a:pt x="64" y="32"/>
                    <a:pt x="69" y="24"/>
                  </a:cubicBezTo>
                  <a:cubicBezTo>
                    <a:pt x="68" y="23"/>
                    <a:pt x="67" y="22"/>
                    <a:pt x="65" y="22"/>
                  </a:cubicBezTo>
                  <a:cubicBezTo>
                    <a:pt x="59" y="28"/>
                    <a:pt x="54" y="35"/>
                    <a:pt x="50" y="43"/>
                  </a:cubicBezTo>
                  <a:cubicBezTo>
                    <a:pt x="49" y="43"/>
                    <a:pt x="47" y="43"/>
                    <a:pt x="46" y="44"/>
                  </a:cubicBezTo>
                  <a:cubicBezTo>
                    <a:pt x="42" y="45"/>
                    <a:pt x="41" y="49"/>
                    <a:pt x="42" y="53"/>
                  </a:cubicBezTo>
                  <a:cubicBezTo>
                    <a:pt x="44" y="56"/>
                    <a:pt x="48" y="58"/>
                    <a:pt x="51" y="57"/>
                  </a:cubicBezTo>
                  <a:cubicBezTo>
                    <a:pt x="52" y="56"/>
                    <a:pt x="52" y="56"/>
                    <a:pt x="53" y="56"/>
                  </a:cubicBezTo>
                  <a:cubicBezTo>
                    <a:pt x="58" y="58"/>
                    <a:pt x="64" y="60"/>
                    <a:pt x="70" y="61"/>
                  </a:cubicBezTo>
                  <a:cubicBezTo>
                    <a:pt x="70" y="60"/>
                    <a:pt x="71" y="58"/>
                    <a:pt x="71" y="57"/>
                  </a:cubicBezTo>
                  <a:cubicBezTo>
                    <a:pt x="66" y="54"/>
                    <a:pt x="61" y="52"/>
                    <a:pt x="56" y="50"/>
                  </a:cubicBezTo>
                  <a:cubicBezTo>
                    <a:pt x="56" y="49"/>
                    <a:pt x="56" y="48"/>
                    <a:pt x="55" y="47"/>
                  </a:cubicBezTo>
                  <a:close/>
                  <a:moveTo>
                    <a:pt x="74" y="24"/>
                  </a:moveTo>
                  <a:cubicBezTo>
                    <a:pt x="68" y="18"/>
                    <a:pt x="59" y="14"/>
                    <a:pt x="49" y="14"/>
                  </a:cubicBezTo>
                  <a:cubicBezTo>
                    <a:pt x="39" y="14"/>
                    <a:pt x="30" y="18"/>
                    <a:pt x="24" y="24"/>
                  </a:cubicBezTo>
                  <a:cubicBezTo>
                    <a:pt x="17" y="30"/>
                    <a:pt x="13" y="39"/>
                    <a:pt x="13" y="49"/>
                  </a:cubicBezTo>
                  <a:cubicBezTo>
                    <a:pt x="13" y="59"/>
                    <a:pt x="17" y="68"/>
                    <a:pt x="24" y="74"/>
                  </a:cubicBezTo>
                  <a:cubicBezTo>
                    <a:pt x="30" y="81"/>
                    <a:pt x="39" y="85"/>
                    <a:pt x="49" y="85"/>
                  </a:cubicBezTo>
                  <a:cubicBezTo>
                    <a:pt x="59" y="85"/>
                    <a:pt x="68" y="81"/>
                    <a:pt x="74" y="74"/>
                  </a:cubicBezTo>
                  <a:cubicBezTo>
                    <a:pt x="80" y="68"/>
                    <a:pt x="84" y="59"/>
                    <a:pt x="84" y="49"/>
                  </a:cubicBezTo>
                  <a:cubicBezTo>
                    <a:pt x="84" y="39"/>
                    <a:pt x="80" y="30"/>
                    <a:pt x="74" y="24"/>
                  </a:cubicBezTo>
                  <a:close/>
                </a:path>
              </a:pathLst>
            </a:custGeom>
            <a:solidFill>
              <a:schemeClr val="tx1">
                <a:lumMod val="75000"/>
                <a:lumOff val="25000"/>
              </a:schemeClr>
            </a:solidFill>
            <a:ln>
              <a:solidFill>
                <a:schemeClr val="bg1"/>
              </a:solidFill>
            </a:ln>
          </p:spPr>
          <p:txBody>
            <a:bodyPr lIns="80296" tIns="40148" rIns="80296" bIns="40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sz="1580">
                <a:solidFill>
                  <a:prstClr val="black"/>
                </a:solidFill>
                <a:cs typeface="+mn-ea"/>
                <a:sym typeface="+mn-lt"/>
              </a:endParaRPr>
            </a:p>
          </p:txBody>
        </p:sp>
        <p:sp>
          <p:nvSpPr>
            <p:cNvPr id="20" name="椭圆 19"/>
            <p:cNvSpPr/>
            <p:nvPr/>
          </p:nvSpPr>
          <p:spPr>
            <a:xfrm>
              <a:off x="2730094" y="6065402"/>
              <a:ext cx="442960" cy="442960"/>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prstClr val="white"/>
                </a:solidFill>
                <a:cs typeface="+mn-ea"/>
                <a:sym typeface="+mn-lt"/>
              </a:endParaRPr>
            </a:p>
          </p:txBody>
        </p:sp>
      </p:grpSp>
      <p:sp>
        <p:nvSpPr>
          <p:cNvPr id="16" name="矩形 15"/>
          <p:cNvSpPr>
            <a:spLocks noChangeArrowheads="1"/>
          </p:cNvSpPr>
          <p:nvPr/>
        </p:nvSpPr>
        <p:spPr bwMode="auto">
          <a:xfrm>
            <a:off x="2454275" y="4909185"/>
            <a:ext cx="3563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17" name="矩形 16"/>
          <p:cNvSpPr>
            <a:spLocks noChangeArrowheads="1"/>
          </p:cNvSpPr>
          <p:nvPr/>
        </p:nvSpPr>
        <p:spPr bwMode="auto">
          <a:xfrm>
            <a:off x="6702425" y="4909185"/>
            <a:ext cx="3562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cxnSp>
        <p:nvCxnSpPr>
          <p:cNvPr id="18" name="直接连接符 17"/>
          <p:cNvCxnSpPr/>
          <p:nvPr/>
        </p:nvCxnSpPr>
        <p:spPr>
          <a:xfrm>
            <a:off x="2011045" y="4653280"/>
            <a:ext cx="788352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714873" y="1768211"/>
          <a:ext cx="8762255" cy="3137617"/>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5013825" y="5031444"/>
            <a:ext cx="216435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柱形图图表</a:t>
            </a:r>
            <a:endParaRPr lang="zh-CN" altLang="en-US" sz="2400" dirty="0">
              <a:solidFill>
                <a:schemeClr val="bg1"/>
              </a:solidFill>
              <a:latin typeface="微软雅黑" panose="020B0503020204020204" charset="-122"/>
              <a:ea typeface="微软雅黑" panose="020B0503020204020204" charset="-122"/>
            </a:endParaRPr>
          </a:p>
        </p:txBody>
      </p:sp>
      <p:cxnSp>
        <p:nvCxnSpPr>
          <p:cNvPr id="10" name="直接连接符 9"/>
          <p:cNvCxnSpPr/>
          <p:nvPr/>
        </p:nvCxnSpPr>
        <p:spPr>
          <a:xfrm>
            <a:off x="5809568" y="5544457"/>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00281" y="5595806"/>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865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1851660" y="2724785"/>
            <a:ext cx="712470" cy="921385"/>
            <a:chOff x="2170" y="-1"/>
            <a:chExt cx="3341" cy="4321"/>
          </a:xfrm>
          <a:solidFill>
            <a:schemeClr val="bg1">
              <a:lumMod val="65000"/>
            </a:schemeClr>
          </a:solidFill>
        </p:grpSpPr>
        <p:sp>
          <p:nvSpPr>
            <p:cNvPr id="13" name="Freeform 5"/>
            <p:cNvSpPr/>
            <p:nvPr/>
          </p:nvSpPr>
          <p:spPr bwMode="auto">
            <a:xfrm>
              <a:off x="2170" y="3535"/>
              <a:ext cx="3341" cy="785"/>
            </a:xfrm>
            <a:custGeom>
              <a:avLst/>
              <a:gdLst>
                <a:gd name="T0" fmla="*/ 74 w 2533"/>
                <a:gd name="T1" fmla="*/ 149 h 595"/>
                <a:gd name="T2" fmla="*/ 1136 w 2533"/>
                <a:gd name="T3" fmla="*/ 149 h 595"/>
                <a:gd name="T4" fmla="*/ 822 w 2533"/>
                <a:gd name="T5" fmla="*/ 595 h 595"/>
                <a:gd name="T6" fmla="*/ 973 w 2533"/>
                <a:gd name="T7" fmla="*/ 595 h 595"/>
                <a:gd name="T8" fmla="*/ 1286 w 2533"/>
                <a:gd name="T9" fmla="*/ 149 h 595"/>
                <a:gd name="T10" fmla="*/ 1345 w 2533"/>
                <a:gd name="T11" fmla="*/ 149 h 595"/>
                <a:gd name="T12" fmla="*/ 1659 w 2533"/>
                <a:gd name="T13" fmla="*/ 595 h 595"/>
                <a:gd name="T14" fmla="*/ 1809 w 2533"/>
                <a:gd name="T15" fmla="*/ 595 h 595"/>
                <a:gd name="T16" fmla="*/ 1496 w 2533"/>
                <a:gd name="T17" fmla="*/ 149 h 595"/>
                <a:gd name="T18" fmla="*/ 2458 w 2533"/>
                <a:gd name="T19" fmla="*/ 149 h 595"/>
                <a:gd name="T20" fmla="*/ 2533 w 2533"/>
                <a:gd name="T21" fmla="*/ 81 h 595"/>
                <a:gd name="T22" fmla="*/ 2458 w 2533"/>
                <a:gd name="T23" fmla="*/ 0 h 595"/>
                <a:gd name="T24" fmla="*/ 74 w 2533"/>
                <a:gd name="T25" fmla="*/ 0 h 595"/>
                <a:gd name="T26" fmla="*/ 0 w 2533"/>
                <a:gd name="T27" fmla="*/ 81 h 595"/>
                <a:gd name="T28" fmla="*/ 74 w 2533"/>
                <a:gd name="T29"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3" h="595">
                  <a:moveTo>
                    <a:pt x="74" y="149"/>
                  </a:moveTo>
                  <a:cubicBezTo>
                    <a:pt x="1136" y="149"/>
                    <a:pt x="1136" y="149"/>
                    <a:pt x="1136" y="149"/>
                  </a:cubicBezTo>
                  <a:cubicBezTo>
                    <a:pt x="822" y="595"/>
                    <a:pt x="822" y="595"/>
                    <a:pt x="822" y="595"/>
                  </a:cubicBezTo>
                  <a:cubicBezTo>
                    <a:pt x="973" y="595"/>
                    <a:pt x="973" y="595"/>
                    <a:pt x="973" y="595"/>
                  </a:cubicBezTo>
                  <a:cubicBezTo>
                    <a:pt x="1286" y="149"/>
                    <a:pt x="1286" y="149"/>
                    <a:pt x="1286" y="149"/>
                  </a:cubicBezTo>
                  <a:cubicBezTo>
                    <a:pt x="1345" y="149"/>
                    <a:pt x="1345" y="149"/>
                    <a:pt x="1345" y="149"/>
                  </a:cubicBezTo>
                  <a:cubicBezTo>
                    <a:pt x="1659" y="595"/>
                    <a:pt x="1659" y="595"/>
                    <a:pt x="1659" y="595"/>
                  </a:cubicBezTo>
                  <a:cubicBezTo>
                    <a:pt x="1809" y="595"/>
                    <a:pt x="1809" y="595"/>
                    <a:pt x="1809" y="595"/>
                  </a:cubicBezTo>
                  <a:cubicBezTo>
                    <a:pt x="1496" y="149"/>
                    <a:pt x="1496" y="149"/>
                    <a:pt x="1496" y="149"/>
                  </a:cubicBezTo>
                  <a:cubicBezTo>
                    <a:pt x="2458" y="149"/>
                    <a:pt x="2458" y="149"/>
                    <a:pt x="2458" y="149"/>
                  </a:cubicBezTo>
                  <a:cubicBezTo>
                    <a:pt x="2458" y="149"/>
                    <a:pt x="2533" y="162"/>
                    <a:pt x="2533" y="81"/>
                  </a:cubicBezTo>
                  <a:cubicBezTo>
                    <a:pt x="2533" y="0"/>
                    <a:pt x="2458" y="0"/>
                    <a:pt x="2458" y="0"/>
                  </a:cubicBezTo>
                  <a:cubicBezTo>
                    <a:pt x="74" y="0"/>
                    <a:pt x="74" y="0"/>
                    <a:pt x="74" y="0"/>
                  </a:cubicBezTo>
                  <a:cubicBezTo>
                    <a:pt x="74" y="0"/>
                    <a:pt x="0" y="0"/>
                    <a:pt x="0" y="81"/>
                  </a:cubicBezTo>
                  <a:cubicBezTo>
                    <a:pt x="0" y="162"/>
                    <a:pt x="74" y="149"/>
                    <a:pt x="74"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546" y="-1"/>
              <a:ext cx="590" cy="393"/>
            </a:xfrm>
            <a:custGeom>
              <a:avLst/>
              <a:gdLst>
                <a:gd name="T0" fmla="*/ 196 w 590"/>
                <a:gd name="T1" fmla="*/ 0 h 393"/>
                <a:gd name="T2" fmla="*/ 196 w 590"/>
                <a:gd name="T3" fmla="*/ 196 h 393"/>
                <a:gd name="T4" fmla="*/ 0 w 590"/>
                <a:gd name="T5" fmla="*/ 196 h 393"/>
                <a:gd name="T6" fmla="*/ 0 w 590"/>
                <a:gd name="T7" fmla="*/ 393 h 393"/>
                <a:gd name="T8" fmla="*/ 590 w 590"/>
                <a:gd name="T9" fmla="*/ 393 h 393"/>
                <a:gd name="T10" fmla="*/ 590 w 590"/>
                <a:gd name="T11" fmla="*/ 196 h 393"/>
                <a:gd name="T12" fmla="*/ 393 w 590"/>
                <a:gd name="T13" fmla="*/ 196 h 393"/>
                <a:gd name="T14" fmla="*/ 404 w 590"/>
                <a:gd name="T15" fmla="*/ 0 h 393"/>
                <a:gd name="T16" fmla="*/ 196 w 590"/>
                <a:gd name="T17" fmla="*/ 0 h 393"/>
                <a:gd name="T18" fmla="*/ 196 w 590"/>
                <a:gd name="T19"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93">
                  <a:moveTo>
                    <a:pt x="196" y="0"/>
                  </a:moveTo>
                  <a:lnTo>
                    <a:pt x="196" y="196"/>
                  </a:lnTo>
                  <a:lnTo>
                    <a:pt x="0" y="196"/>
                  </a:lnTo>
                  <a:lnTo>
                    <a:pt x="0" y="393"/>
                  </a:lnTo>
                  <a:lnTo>
                    <a:pt x="590" y="393"/>
                  </a:lnTo>
                  <a:lnTo>
                    <a:pt x="590" y="196"/>
                  </a:lnTo>
                  <a:lnTo>
                    <a:pt x="393" y="196"/>
                  </a:lnTo>
                  <a:lnTo>
                    <a:pt x="404" y="0"/>
                  </a:lnTo>
                  <a:lnTo>
                    <a:pt x="196" y="0"/>
                  </a:lnTo>
                  <a:lnTo>
                    <a:pt x="1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a:spLocks noEditPoints="1"/>
            </p:cNvSpPr>
            <p:nvPr/>
          </p:nvSpPr>
          <p:spPr bwMode="auto">
            <a:xfrm>
              <a:off x="2170" y="588"/>
              <a:ext cx="3341" cy="2751"/>
            </a:xfrm>
            <a:custGeom>
              <a:avLst/>
              <a:gdLst>
                <a:gd name="T0" fmla="*/ 0 w 2533"/>
                <a:gd name="T1" fmla="*/ 298 h 2086"/>
                <a:gd name="T2" fmla="*/ 0 w 2533"/>
                <a:gd name="T3" fmla="*/ 1788 h 2086"/>
                <a:gd name="T4" fmla="*/ 298 w 2533"/>
                <a:gd name="T5" fmla="*/ 2086 h 2086"/>
                <a:gd name="T6" fmla="*/ 2235 w 2533"/>
                <a:gd name="T7" fmla="*/ 2086 h 2086"/>
                <a:gd name="T8" fmla="*/ 2533 w 2533"/>
                <a:gd name="T9" fmla="*/ 1788 h 2086"/>
                <a:gd name="T10" fmla="*/ 2533 w 2533"/>
                <a:gd name="T11" fmla="*/ 298 h 2086"/>
                <a:gd name="T12" fmla="*/ 2235 w 2533"/>
                <a:gd name="T13" fmla="*/ 0 h 2086"/>
                <a:gd name="T14" fmla="*/ 298 w 2533"/>
                <a:gd name="T15" fmla="*/ 0 h 2086"/>
                <a:gd name="T16" fmla="*/ 0 w 2533"/>
                <a:gd name="T17" fmla="*/ 298 h 2086"/>
                <a:gd name="T18" fmla="*/ 745 w 2533"/>
                <a:gd name="T19" fmla="*/ 1788 h 2086"/>
                <a:gd name="T20" fmla="*/ 298 w 2533"/>
                <a:gd name="T21" fmla="*/ 1341 h 2086"/>
                <a:gd name="T22" fmla="*/ 745 w 2533"/>
                <a:gd name="T23" fmla="*/ 894 h 2086"/>
                <a:gd name="T24" fmla="*/ 745 w 2533"/>
                <a:gd name="T25" fmla="*/ 1341 h 2086"/>
                <a:gd name="T26" fmla="*/ 1192 w 2533"/>
                <a:gd name="T27" fmla="*/ 1341 h 2086"/>
                <a:gd name="T28" fmla="*/ 745 w 2533"/>
                <a:gd name="T29" fmla="*/ 1788 h 2086"/>
                <a:gd name="T30" fmla="*/ 2235 w 2533"/>
                <a:gd name="T31" fmla="*/ 1639 h 2086"/>
                <a:gd name="T32" fmla="*/ 1490 w 2533"/>
                <a:gd name="T33" fmla="*/ 1639 h 2086"/>
                <a:gd name="T34" fmla="*/ 1490 w 2533"/>
                <a:gd name="T35" fmla="*/ 1490 h 2086"/>
                <a:gd name="T36" fmla="*/ 2235 w 2533"/>
                <a:gd name="T37" fmla="*/ 1490 h 2086"/>
                <a:gd name="T38" fmla="*/ 2235 w 2533"/>
                <a:gd name="T39" fmla="*/ 1639 h 2086"/>
                <a:gd name="T40" fmla="*/ 2235 w 2533"/>
                <a:gd name="T41" fmla="*/ 1192 h 2086"/>
                <a:gd name="T42" fmla="*/ 1490 w 2533"/>
                <a:gd name="T43" fmla="*/ 1192 h 2086"/>
                <a:gd name="T44" fmla="*/ 1490 w 2533"/>
                <a:gd name="T45" fmla="*/ 1043 h 2086"/>
                <a:gd name="T46" fmla="*/ 2235 w 2533"/>
                <a:gd name="T47" fmla="*/ 1043 h 2086"/>
                <a:gd name="T48" fmla="*/ 2235 w 2533"/>
                <a:gd name="T49" fmla="*/ 1192 h 2086"/>
                <a:gd name="T50" fmla="*/ 2235 w 2533"/>
                <a:gd name="T51" fmla="*/ 596 h 2086"/>
                <a:gd name="T52" fmla="*/ 298 w 2533"/>
                <a:gd name="T53" fmla="*/ 596 h 2086"/>
                <a:gd name="T54" fmla="*/ 298 w 2533"/>
                <a:gd name="T55" fmla="*/ 298 h 2086"/>
                <a:gd name="T56" fmla="*/ 2235 w 2533"/>
                <a:gd name="T57" fmla="*/ 298 h 2086"/>
                <a:gd name="T58" fmla="*/ 2235 w 2533"/>
                <a:gd name="T59" fmla="*/ 59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3" h="2086">
                  <a:moveTo>
                    <a:pt x="0" y="298"/>
                  </a:moveTo>
                  <a:cubicBezTo>
                    <a:pt x="0" y="1788"/>
                    <a:pt x="0" y="1788"/>
                    <a:pt x="0" y="1788"/>
                  </a:cubicBezTo>
                  <a:cubicBezTo>
                    <a:pt x="0" y="2086"/>
                    <a:pt x="298" y="2086"/>
                    <a:pt x="298" y="2086"/>
                  </a:cubicBezTo>
                  <a:cubicBezTo>
                    <a:pt x="2235" y="2086"/>
                    <a:pt x="2235" y="2086"/>
                    <a:pt x="2235" y="2086"/>
                  </a:cubicBezTo>
                  <a:cubicBezTo>
                    <a:pt x="2235" y="2086"/>
                    <a:pt x="2533" y="2086"/>
                    <a:pt x="2533" y="1788"/>
                  </a:cubicBezTo>
                  <a:cubicBezTo>
                    <a:pt x="2533" y="298"/>
                    <a:pt x="2533" y="298"/>
                    <a:pt x="2533" y="298"/>
                  </a:cubicBezTo>
                  <a:cubicBezTo>
                    <a:pt x="2533" y="0"/>
                    <a:pt x="2235" y="0"/>
                    <a:pt x="2235" y="0"/>
                  </a:cubicBezTo>
                  <a:cubicBezTo>
                    <a:pt x="298" y="0"/>
                    <a:pt x="298" y="0"/>
                    <a:pt x="298" y="0"/>
                  </a:cubicBezTo>
                  <a:cubicBezTo>
                    <a:pt x="298" y="0"/>
                    <a:pt x="0" y="0"/>
                    <a:pt x="0" y="298"/>
                  </a:cubicBezTo>
                  <a:close/>
                  <a:moveTo>
                    <a:pt x="745" y="1788"/>
                  </a:moveTo>
                  <a:cubicBezTo>
                    <a:pt x="498" y="1788"/>
                    <a:pt x="298" y="1588"/>
                    <a:pt x="298" y="1341"/>
                  </a:cubicBezTo>
                  <a:cubicBezTo>
                    <a:pt x="298" y="1094"/>
                    <a:pt x="498" y="894"/>
                    <a:pt x="745" y="894"/>
                  </a:cubicBezTo>
                  <a:cubicBezTo>
                    <a:pt x="745" y="1341"/>
                    <a:pt x="745" y="1341"/>
                    <a:pt x="745" y="1341"/>
                  </a:cubicBezTo>
                  <a:cubicBezTo>
                    <a:pt x="1192" y="1341"/>
                    <a:pt x="1192" y="1341"/>
                    <a:pt x="1192" y="1341"/>
                  </a:cubicBezTo>
                  <a:cubicBezTo>
                    <a:pt x="1192" y="1588"/>
                    <a:pt x="992" y="1788"/>
                    <a:pt x="745" y="1788"/>
                  </a:cubicBezTo>
                  <a:close/>
                  <a:moveTo>
                    <a:pt x="2235" y="1639"/>
                  </a:moveTo>
                  <a:cubicBezTo>
                    <a:pt x="1490" y="1639"/>
                    <a:pt x="1490" y="1639"/>
                    <a:pt x="1490" y="1639"/>
                  </a:cubicBezTo>
                  <a:cubicBezTo>
                    <a:pt x="1490" y="1490"/>
                    <a:pt x="1490" y="1490"/>
                    <a:pt x="1490" y="1490"/>
                  </a:cubicBezTo>
                  <a:cubicBezTo>
                    <a:pt x="2235" y="1490"/>
                    <a:pt x="2235" y="1490"/>
                    <a:pt x="2235" y="1490"/>
                  </a:cubicBezTo>
                  <a:cubicBezTo>
                    <a:pt x="2235" y="1639"/>
                    <a:pt x="2235" y="1639"/>
                    <a:pt x="2235" y="1639"/>
                  </a:cubicBezTo>
                  <a:close/>
                  <a:moveTo>
                    <a:pt x="2235" y="1192"/>
                  </a:moveTo>
                  <a:cubicBezTo>
                    <a:pt x="1490" y="1192"/>
                    <a:pt x="1490" y="1192"/>
                    <a:pt x="1490" y="1192"/>
                  </a:cubicBezTo>
                  <a:cubicBezTo>
                    <a:pt x="1490" y="1043"/>
                    <a:pt x="1490" y="1043"/>
                    <a:pt x="1490" y="1043"/>
                  </a:cubicBezTo>
                  <a:cubicBezTo>
                    <a:pt x="2235" y="1043"/>
                    <a:pt x="2235" y="1043"/>
                    <a:pt x="2235" y="1043"/>
                  </a:cubicBezTo>
                  <a:cubicBezTo>
                    <a:pt x="2235" y="1192"/>
                    <a:pt x="2235" y="1192"/>
                    <a:pt x="2235" y="1192"/>
                  </a:cubicBezTo>
                  <a:close/>
                  <a:moveTo>
                    <a:pt x="2235" y="596"/>
                  </a:moveTo>
                  <a:cubicBezTo>
                    <a:pt x="298" y="596"/>
                    <a:pt x="298" y="596"/>
                    <a:pt x="298" y="596"/>
                  </a:cubicBezTo>
                  <a:cubicBezTo>
                    <a:pt x="298" y="298"/>
                    <a:pt x="298" y="298"/>
                    <a:pt x="298" y="298"/>
                  </a:cubicBezTo>
                  <a:cubicBezTo>
                    <a:pt x="2235" y="298"/>
                    <a:pt x="2235" y="298"/>
                    <a:pt x="2235" y="298"/>
                  </a:cubicBezTo>
                  <a:cubicBezTo>
                    <a:pt x="2235" y="596"/>
                    <a:pt x="2235" y="596"/>
                    <a:pt x="2235" y="5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645668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5"/>
          <p:cNvSpPr>
            <a:spLocks noEditPoints="1"/>
          </p:cNvSpPr>
          <p:nvPr/>
        </p:nvSpPr>
        <p:spPr bwMode="auto">
          <a:xfrm>
            <a:off x="6938645" y="2893695"/>
            <a:ext cx="879475" cy="584200"/>
          </a:xfrm>
          <a:custGeom>
            <a:avLst/>
            <a:gdLst>
              <a:gd name="T0" fmla="*/ 185 w 267"/>
              <a:gd name="T1" fmla="*/ 33 h 177"/>
              <a:gd name="T2" fmla="*/ 133 w 267"/>
              <a:gd name="T3" fmla="*/ 0 h 177"/>
              <a:gd name="T4" fmla="*/ 86 w 267"/>
              <a:gd name="T5" fmla="*/ 31 h 177"/>
              <a:gd name="T6" fmla="*/ 18 w 267"/>
              <a:gd name="T7" fmla="*/ 115 h 177"/>
              <a:gd name="T8" fmla="*/ 14 w 267"/>
              <a:gd name="T9" fmla="*/ 177 h 177"/>
              <a:gd name="T10" fmla="*/ 18 w 267"/>
              <a:gd name="T11" fmla="*/ 177 h 177"/>
              <a:gd name="T12" fmla="*/ 32 w 267"/>
              <a:gd name="T13" fmla="*/ 168 h 177"/>
              <a:gd name="T14" fmla="*/ 39 w 267"/>
              <a:gd name="T15" fmla="*/ 168 h 177"/>
              <a:gd name="T16" fmla="*/ 50 w 267"/>
              <a:gd name="T17" fmla="*/ 177 h 177"/>
              <a:gd name="T18" fmla="*/ 55 w 267"/>
              <a:gd name="T19" fmla="*/ 177 h 177"/>
              <a:gd name="T20" fmla="*/ 66 w 267"/>
              <a:gd name="T21" fmla="*/ 168 h 177"/>
              <a:gd name="T22" fmla="*/ 73 w 267"/>
              <a:gd name="T23" fmla="*/ 160 h 177"/>
              <a:gd name="T24" fmla="*/ 87 w 267"/>
              <a:gd name="T25" fmla="*/ 177 h 177"/>
              <a:gd name="T26" fmla="*/ 91 w 267"/>
              <a:gd name="T27" fmla="*/ 177 h 177"/>
              <a:gd name="T28" fmla="*/ 103 w 267"/>
              <a:gd name="T29" fmla="*/ 168 h 177"/>
              <a:gd name="T30" fmla="*/ 109 w 267"/>
              <a:gd name="T31" fmla="*/ 168 h 177"/>
              <a:gd name="T32" fmla="*/ 121 w 267"/>
              <a:gd name="T33" fmla="*/ 177 h 177"/>
              <a:gd name="T34" fmla="*/ 125 w 267"/>
              <a:gd name="T35" fmla="*/ 177 h 177"/>
              <a:gd name="T36" fmla="*/ 137 w 267"/>
              <a:gd name="T37" fmla="*/ 160 h 177"/>
              <a:gd name="T38" fmla="*/ 146 w 267"/>
              <a:gd name="T39" fmla="*/ 168 h 177"/>
              <a:gd name="T40" fmla="*/ 157 w 267"/>
              <a:gd name="T41" fmla="*/ 177 h 177"/>
              <a:gd name="T42" fmla="*/ 162 w 267"/>
              <a:gd name="T43" fmla="*/ 177 h 177"/>
              <a:gd name="T44" fmla="*/ 173 w 267"/>
              <a:gd name="T45" fmla="*/ 168 h 177"/>
              <a:gd name="T46" fmla="*/ 180 w 267"/>
              <a:gd name="T47" fmla="*/ 168 h 177"/>
              <a:gd name="T48" fmla="*/ 191 w 267"/>
              <a:gd name="T49" fmla="*/ 177 h 177"/>
              <a:gd name="T50" fmla="*/ 196 w 267"/>
              <a:gd name="T51" fmla="*/ 177 h 177"/>
              <a:gd name="T52" fmla="*/ 210 w 267"/>
              <a:gd name="T53" fmla="*/ 168 h 177"/>
              <a:gd name="T54" fmla="*/ 217 w 267"/>
              <a:gd name="T55" fmla="*/ 168 h 177"/>
              <a:gd name="T56" fmla="*/ 228 w 267"/>
              <a:gd name="T57" fmla="*/ 177 h 177"/>
              <a:gd name="T58" fmla="*/ 233 w 267"/>
              <a:gd name="T59" fmla="*/ 177 h 177"/>
              <a:gd name="T60" fmla="*/ 244 w 267"/>
              <a:gd name="T61" fmla="*/ 168 h 177"/>
              <a:gd name="T62" fmla="*/ 250 w 267"/>
              <a:gd name="T63" fmla="*/ 160 h 177"/>
              <a:gd name="T64" fmla="*/ 267 w 267"/>
              <a:gd name="T65" fmla="*/ 177 h 177"/>
              <a:gd name="T66" fmla="*/ 19 w 267"/>
              <a:gd name="T67" fmla="*/ 117 h 177"/>
              <a:gd name="T68" fmla="*/ 36 w 267"/>
              <a:gd name="T69" fmla="*/ 117 h 177"/>
              <a:gd name="T70" fmla="*/ 32 w 267"/>
              <a:gd name="T71" fmla="*/ 60 h 177"/>
              <a:gd name="T72" fmla="*/ 48 w 267"/>
              <a:gd name="T73" fmla="*/ 69 h 177"/>
              <a:gd name="T74" fmla="*/ 137 w 267"/>
              <a:gd name="T75" fmla="*/ 18 h 177"/>
              <a:gd name="T76" fmla="*/ 180 w 267"/>
              <a:gd name="T77" fmla="*/ 115 h 177"/>
              <a:gd name="T78" fmla="*/ 133 w 267"/>
              <a:gd name="T79" fmla="*/ 63 h 177"/>
              <a:gd name="T80" fmla="*/ 219 w 267"/>
              <a:gd name="T81" fmla="*/ 69 h 177"/>
              <a:gd name="T82" fmla="*/ 234 w 267"/>
              <a:gd name="T83" fmla="*/ 60 h 177"/>
              <a:gd name="T84" fmla="*/ 230 w 267"/>
              <a:gd name="T85" fmla="*/ 117 h 177"/>
              <a:gd name="T86" fmla="*/ 248 w 267"/>
              <a:gd name="T87" fmla="*/ 11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177">
                <a:moveTo>
                  <a:pt x="248" y="115"/>
                </a:moveTo>
                <a:cubicBezTo>
                  <a:pt x="248" y="74"/>
                  <a:pt x="226" y="38"/>
                  <a:pt x="194" y="18"/>
                </a:cubicBezTo>
                <a:cubicBezTo>
                  <a:pt x="185" y="33"/>
                  <a:pt x="185" y="33"/>
                  <a:pt x="185" y="33"/>
                </a:cubicBezTo>
                <a:cubicBezTo>
                  <a:pt x="181" y="31"/>
                  <a:pt x="181" y="31"/>
                  <a:pt x="181" y="31"/>
                </a:cubicBezTo>
                <a:cubicBezTo>
                  <a:pt x="190" y="15"/>
                  <a:pt x="190" y="15"/>
                  <a:pt x="190" y="15"/>
                </a:cubicBezTo>
                <a:cubicBezTo>
                  <a:pt x="173" y="6"/>
                  <a:pt x="154" y="0"/>
                  <a:pt x="133" y="0"/>
                </a:cubicBezTo>
                <a:cubicBezTo>
                  <a:pt x="111" y="0"/>
                  <a:pt x="90" y="7"/>
                  <a:pt x="73" y="17"/>
                </a:cubicBezTo>
                <a:cubicBezTo>
                  <a:pt x="77" y="15"/>
                  <a:pt x="77" y="15"/>
                  <a:pt x="77" y="15"/>
                </a:cubicBezTo>
                <a:cubicBezTo>
                  <a:pt x="86" y="31"/>
                  <a:pt x="86" y="31"/>
                  <a:pt x="86" y="31"/>
                </a:cubicBezTo>
                <a:cubicBezTo>
                  <a:pt x="82" y="33"/>
                  <a:pt x="82" y="33"/>
                  <a:pt x="82" y="33"/>
                </a:cubicBezTo>
                <a:cubicBezTo>
                  <a:pt x="73" y="17"/>
                  <a:pt x="73" y="17"/>
                  <a:pt x="73" y="17"/>
                </a:cubicBezTo>
                <a:cubicBezTo>
                  <a:pt x="40" y="38"/>
                  <a:pt x="18" y="74"/>
                  <a:pt x="18" y="115"/>
                </a:cubicBezTo>
                <a:cubicBezTo>
                  <a:pt x="0" y="115"/>
                  <a:pt x="0" y="115"/>
                  <a:pt x="0" y="115"/>
                </a:cubicBezTo>
                <a:cubicBezTo>
                  <a:pt x="0" y="177"/>
                  <a:pt x="0" y="177"/>
                  <a:pt x="0" y="177"/>
                </a:cubicBezTo>
                <a:cubicBezTo>
                  <a:pt x="14" y="177"/>
                  <a:pt x="14" y="177"/>
                  <a:pt x="14" y="177"/>
                </a:cubicBezTo>
                <a:cubicBezTo>
                  <a:pt x="14" y="160"/>
                  <a:pt x="14" y="160"/>
                  <a:pt x="14" y="160"/>
                </a:cubicBezTo>
                <a:cubicBezTo>
                  <a:pt x="18" y="160"/>
                  <a:pt x="18" y="160"/>
                  <a:pt x="18" y="160"/>
                </a:cubicBezTo>
                <a:cubicBezTo>
                  <a:pt x="18" y="177"/>
                  <a:pt x="18" y="177"/>
                  <a:pt x="18" y="177"/>
                </a:cubicBezTo>
                <a:cubicBezTo>
                  <a:pt x="27" y="177"/>
                  <a:pt x="27" y="177"/>
                  <a:pt x="27" y="177"/>
                </a:cubicBezTo>
                <a:cubicBezTo>
                  <a:pt x="27" y="168"/>
                  <a:pt x="27" y="168"/>
                  <a:pt x="27" y="168"/>
                </a:cubicBezTo>
                <a:cubicBezTo>
                  <a:pt x="32" y="168"/>
                  <a:pt x="32" y="168"/>
                  <a:pt x="32" y="168"/>
                </a:cubicBezTo>
                <a:cubicBezTo>
                  <a:pt x="32" y="177"/>
                  <a:pt x="32" y="177"/>
                  <a:pt x="32" y="177"/>
                </a:cubicBezTo>
                <a:cubicBezTo>
                  <a:pt x="39" y="177"/>
                  <a:pt x="39" y="177"/>
                  <a:pt x="39" y="177"/>
                </a:cubicBezTo>
                <a:cubicBezTo>
                  <a:pt x="39" y="168"/>
                  <a:pt x="39" y="168"/>
                  <a:pt x="39" y="168"/>
                </a:cubicBezTo>
                <a:cubicBezTo>
                  <a:pt x="43" y="168"/>
                  <a:pt x="43" y="168"/>
                  <a:pt x="43" y="168"/>
                </a:cubicBezTo>
                <a:cubicBezTo>
                  <a:pt x="43" y="177"/>
                  <a:pt x="43" y="177"/>
                  <a:pt x="43" y="177"/>
                </a:cubicBezTo>
                <a:cubicBezTo>
                  <a:pt x="50" y="177"/>
                  <a:pt x="50" y="177"/>
                  <a:pt x="50" y="177"/>
                </a:cubicBezTo>
                <a:cubicBezTo>
                  <a:pt x="50" y="168"/>
                  <a:pt x="50" y="168"/>
                  <a:pt x="50" y="168"/>
                </a:cubicBezTo>
                <a:cubicBezTo>
                  <a:pt x="55" y="168"/>
                  <a:pt x="55" y="168"/>
                  <a:pt x="55" y="168"/>
                </a:cubicBezTo>
                <a:cubicBezTo>
                  <a:pt x="55" y="177"/>
                  <a:pt x="55" y="177"/>
                  <a:pt x="55" y="177"/>
                </a:cubicBezTo>
                <a:cubicBezTo>
                  <a:pt x="61" y="177"/>
                  <a:pt x="61" y="177"/>
                  <a:pt x="61" y="177"/>
                </a:cubicBezTo>
                <a:cubicBezTo>
                  <a:pt x="61" y="168"/>
                  <a:pt x="61" y="168"/>
                  <a:pt x="61" y="168"/>
                </a:cubicBezTo>
                <a:cubicBezTo>
                  <a:pt x="66" y="168"/>
                  <a:pt x="66" y="168"/>
                  <a:pt x="66" y="168"/>
                </a:cubicBezTo>
                <a:cubicBezTo>
                  <a:pt x="66" y="177"/>
                  <a:pt x="66" y="177"/>
                  <a:pt x="66" y="177"/>
                </a:cubicBezTo>
                <a:cubicBezTo>
                  <a:pt x="73" y="177"/>
                  <a:pt x="73" y="177"/>
                  <a:pt x="73" y="177"/>
                </a:cubicBezTo>
                <a:cubicBezTo>
                  <a:pt x="73" y="160"/>
                  <a:pt x="73" y="160"/>
                  <a:pt x="73" y="160"/>
                </a:cubicBezTo>
                <a:cubicBezTo>
                  <a:pt x="78" y="160"/>
                  <a:pt x="78" y="160"/>
                  <a:pt x="78" y="160"/>
                </a:cubicBezTo>
                <a:cubicBezTo>
                  <a:pt x="78" y="177"/>
                  <a:pt x="78" y="177"/>
                  <a:pt x="78" y="177"/>
                </a:cubicBezTo>
                <a:cubicBezTo>
                  <a:pt x="87" y="177"/>
                  <a:pt x="87" y="177"/>
                  <a:pt x="87" y="177"/>
                </a:cubicBezTo>
                <a:cubicBezTo>
                  <a:pt x="87" y="168"/>
                  <a:pt x="87" y="168"/>
                  <a:pt x="87" y="168"/>
                </a:cubicBezTo>
                <a:cubicBezTo>
                  <a:pt x="91" y="168"/>
                  <a:pt x="91" y="168"/>
                  <a:pt x="91" y="168"/>
                </a:cubicBezTo>
                <a:cubicBezTo>
                  <a:pt x="91" y="177"/>
                  <a:pt x="91" y="177"/>
                  <a:pt x="91" y="177"/>
                </a:cubicBezTo>
                <a:cubicBezTo>
                  <a:pt x="98" y="177"/>
                  <a:pt x="98" y="177"/>
                  <a:pt x="98" y="177"/>
                </a:cubicBezTo>
                <a:cubicBezTo>
                  <a:pt x="98" y="168"/>
                  <a:pt x="98" y="168"/>
                  <a:pt x="98" y="168"/>
                </a:cubicBezTo>
                <a:cubicBezTo>
                  <a:pt x="103" y="168"/>
                  <a:pt x="103" y="168"/>
                  <a:pt x="103" y="168"/>
                </a:cubicBezTo>
                <a:cubicBezTo>
                  <a:pt x="103" y="177"/>
                  <a:pt x="103" y="177"/>
                  <a:pt x="103" y="177"/>
                </a:cubicBezTo>
                <a:cubicBezTo>
                  <a:pt x="109" y="177"/>
                  <a:pt x="109" y="177"/>
                  <a:pt x="109" y="177"/>
                </a:cubicBezTo>
                <a:cubicBezTo>
                  <a:pt x="109" y="168"/>
                  <a:pt x="109" y="168"/>
                  <a:pt x="109" y="168"/>
                </a:cubicBezTo>
                <a:cubicBezTo>
                  <a:pt x="114" y="168"/>
                  <a:pt x="114" y="168"/>
                  <a:pt x="114" y="168"/>
                </a:cubicBezTo>
                <a:cubicBezTo>
                  <a:pt x="114" y="177"/>
                  <a:pt x="114" y="177"/>
                  <a:pt x="114" y="177"/>
                </a:cubicBezTo>
                <a:cubicBezTo>
                  <a:pt x="121" y="177"/>
                  <a:pt x="121" y="177"/>
                  <a:pt x="121" y="177"/>
                </a:cubicBezTo>
                <a:cubicBezTo>
                  <a:pt x="121" y="168"/>
                  <a:pt x="121" y="168"/>
                  <a:pt x="121" y="168"/>
                </a:cubicBezTo>
                <a:cubicBezTo>
                  <a:pt x="125" y="168"/>
                  <a:pt x="125" y="168"/>
                  <a:pt x="125" y="168"/>
                </a:cubicBezTo>
                <a:cubicBezTo>
                  <a:pt x="125" y="177"/>
                  <a:pt x="125" y="177"/>
                  <a:pt x="125" y="177"/>
                </a:cubicBezTo>
                <a:cubicBezTo>
                  <a:pt x="132" y="177"/>
                  <a:pt x="132" y="177"/>
                  <a:pt x="132" y="177"/>
                </a:cubicBezTo>
                <a:cubicBezTo>
                  <a:pt x="132" y="160"/>
                  <a:pt x="132" y="160"/>
                  <a:pt x="132" y="160"/>
                </a:cubicBezTo>
                <a:cubicBezTo>
                  <a:pt x="137" y="160"/>
                  <a:pt x="137" y="160"/>
                  <a:pt x="137" y="160"/>
                </a:cubicBezTo>
                <a:cubicBezTo>
                  <a:pt x="137" y="177"/>
                  <a:pt x="137" y="177"/>
                  <a:pt x="137" y="177"/>
                </a:cubicBezTo>
                <a:cubicBezTo>
                  <a:pt x="146" y="177"/>
                  <a:pt x="146" y="177"/>
                  <a:pt x="146" y="177"/>
                </a:cubicBezTo>
                <a:cubicBezTo>
                  <a:pt x="146" y="168"/>
                  <a:pt x="146" y="168"/>
                  <a:pt x="146" y="168"/>
                </a:cubicBezTo>
                <a:cubicBezTo>
                  <a:pt x="151" y="168"/>
                  <a:pt x="151" y="168"/>
                  <a:pt x="151" y="168"/>
                </a:cubicBezTo>
                <a:cubicBezTo>
                  <a:pt x="151" y="177"/>
                  <a:pt x="151" y="177"/>
                  <a:pt x="151" y="177"/>
                </a:cubicBezTo>
                <a:cubicBezTo>
                  <a:pt x="157" y="177"/>
                  <a:pt x="157" y="177"/>
                  <a:pt x="157" y="177"/>
                </a:cubicBezTo>
                <a:cubicBezTo>
                  <a:pt x="157" y="168"/>
                  <a:pt x="157" y="168"/>
                  <a:pt x="157" y="168"/>
                </a:cubicBezTo>
                <a:cubicBezTo>
                  <a:pt x="162" y="168"/>
                  <a:pt x="162" y="168"/>
                  <a:pt x="162" y="168"/>
                </a:cubicBezTo>
                <a:cubicBezTo>
                  <a:pt x="162" y="177"/>
                  <a:pt x="162" y="177"/>
                  <a:pt x="162" y="177"/>
                </a:cubicBezTo>
                <a:cubicBezTo>
                  <a:pt x="169" y="177"/>
                  <a:pt x="169" y="177"/>
                  <a:pt x="169" y="177"/>
                </a:cubicBezTo>
                <a:cubicBezTo>
                  <a:pt x="169" y="168"/>
                  <a:pt x="169" y="168"/>
                  <a:pt x="169" y="168"/>
                </a:cubicBezTo>
                <a:cubicBezTo>
                  <a:pt x="173" y="168"/>
                  <a:pt x="173" y="168"/>
                  <a:pt x="173" y="168"/>
                </a:cubicBezTo>
                <a:cubicBezTo>
                  <a:pt x="173" y="177"/>
                  <a:pt x="173" y="177"/>
                  <a:pt x="173" y="177"/>
                </a:cubicBezTo>
                <a:cubicBezTo>
                  <a:pt x="180" y="177"/>
                  <a:pt x="180" y="177"/>
                  <a:pt x="180" y="177"/>
                </a:cubicBezTo>
                <a:cubicBezTo>
                  <a:pt x="180" y="168"/>
                  <a:pt x="180" y="168"/>
                  <a:pt x="180" y="168"/>
                </a:cubicBezTo>
                <a:cubicBezTo>
                  <a:pt x="185" y="168"/>
                  <a:pt x="185" y="168"/>
                  <a:pt x="185" y="168"/>
                </a:cubicBezTo>
                <a:cubicBezTo>
                  <a:pt x="185" y="177"/>
                  <a:pt x="185" y="177"/>
                  <a:pt x="185" y="177"/>
                </a:cubicBezTo>
                <a:cubicBezTo>
                  <a:pt x="191" y="177"/>
                  <a:pt x="191" y="177"/>
                  <a:pt x="191" y="177"/>
                </a:cubicBezTo>
                <a:cubicBezTo>
                  <a:pt x="191" y="160"/>
                  <a:pt x="191" y="160"/>
                  <a:pt x="191" y="160"/>
                </a:cubicBezTo>
                <a:cubicBezTo>
                  <a:pt x="196" y="160"/>
                  <a:pt x="196" y="160"/>
                  <a:pt x="196" y="160"/>
                </a:cubicBezTo>
                <a:cubicBezTo>
                  <a:pt x="196" y="177"/>
                  <a:pt x="196" y="177"/>
                  <a:pt x="196" y="177"/>
                </a:cubicBezTo>
                <a:cubicBezTo>
                  <a:pt x="205" y="177"/>
                  <a:pt x="205" y="177"/>
                  <a:pt x="205" y="177"/>
                </a:cubicBezTo>
                <a:cubicBezTo>
                  <a:pt x="205" y="168"/>
                  <a:pt x="205" y="168"/>
                  <a:pt x="205" y="168"/>
                </a:cubicBezTo>
                <a:cubicBezTo>
                  <a:pt x="210" y="168"/>
                  <a:pt x="210" y="168"/>
                  <a:pt x="210" y="168"/>
                </a:cubicBezTo>
                <a:cubicBezTo>
                  <a:pt x="210" y="177"/>
                  <a:pt x="210" y="177"/>
                  <a:pt x="210" y="177"/>
                </a:cubicBezTo>
                <a:cubicBezTo>
                  <a:pt x="217" y="177"/>
                  <a:pt x="217" y="177"/>
                  <a:pt x="217" y="177"/>
                </a:cubicBezTo>
                <a:cubicBezTo>
                  <a:pt x="217" y="168"/>
                  <a:pt x="217" y="168"/>
                  <a:pt x="217" y="168"/>
                </a:cubicBezTo>
                <a:cubicBezTo>
                  <a:pt x="221" y="168"/>
                  <a:pt x="221" y="168"/>
                  <a:pt x="221" y="168"/>
                </a:cubicBezTo>
                <a:cubicBezTo>
                  <a:pt x="221" y="177"/>
                  <a:pt x="221" y="177"/>
                  <a:pt x="221" y="177"/>
                </a:cubicBezTo>
                <a:cubicBezTo>
                  <a:pt x="228" y="177"/>
                  <a:pt x="228" y="177"/>
                  <a:pt x="228" y="177"/>
                </a:cubicBezTo>
                <a:cubicBezTo>
                  <a:pt x="228" y="168"/>
                  <a:pt x="228" y="168"/>
                  <a:pt x="228" y="168"/>
                </a:cubicBezTo>
                <a:cubicBezTo>
                  <a:pt x="233" y="168"/>
                  <a:pt x="233" y="168"/>
                  <a:pt x="233" y="168"/>
                </a:cubicBezTo>
                <a:cubicBezTo>
                  <a:pt x="233" y="177"/>
                  <a:pt x="233" y="177"/>
                  <a:pt x="233" y="177"/>
                </a:cubicBezTo>
                <a:cubicBezTo>
                  <a:pt x="240" y="177"/>
                  <a:pt x="240" y="177"/>
                  <a:pt x="240" y="177"/>
                </a:cubicBezTo>
                <a:cubicBezTo>
                  <a:pt x="240" y="168"/>
                  <a:pt x="240" y="168"/>
                  <a:pt x="240" y="168"/>
                </a:cubicBezTo>
                <a:cubicBezTo>
                  <a:pt x="244" y="168"/>
                  <a:pt x="244" y="168"/>
                  <a:pt x="244" y="168"/>
                </a:cubicBezTo>
                <a:cubicBezTo>
                  <a:pt x="244" y="177"/>
                  <a:pt x="244" y="177"/>
                  <a:pt x="244" y="177"/>
                </a:cubicBezTo>
                <a:cubicBezTo>
                  <a:pt x="250" y="177"/>
                  <a:pt x="250" y="177"/>
                  <a:pt x="250" y="177"/>
                </a:cubicBezTo>
                <a:cubicBezTo>
                  <a:pt x="250" y="160"/>
                  <a:pt x="250" y="160"/>
                  <a:pt x="250" y="160"/>
                </a:cubicBezTo>
                <a:cubicBezTo>
                  <a:pt x="255" y="160"/>
                  <a:pt x="255" y="160"/>
                  <a:pt x="255" y="160"/>
                </a:cubicBezTo>
                <a:cubicBezTo>
                  <a:pt x="255" y="177"/>
                  <a:pt x="255" y="177"/>
                  <a:pt x="255" y="177"/>
                </a:cubicBezTo>
                <a:cubicBezTo>
                  <a:pt x="267" y="177"/>
                  <a:pt x="267" y="177"/>
                  <a:pt x="267" y="177"/>
                </a:cubicBezTo>
                <a:cubicBezTo>
                  <a:pt x="267" y="115"/>
                  <a:pt x="267" y="115"/>
                  <a:pt x="267" y="115"/>
                </a:cubicBezTo>
                <a:lnTo>
                  <a:pt x="248" y="115"/>
                </a:lnTo>
                <a:close/>
                <a:moveTo>
                  <a:pt x="19" y="117"/>
                </a:moveTo>
                <a:cubicBezTo>
                  <a:pt x="19" y="113"/>
                  <a:pt x="19" y="113"/>
                  <a:pt x="19" y="113"/>
                </a:cubicBezTo>
                <a:cubicBezTo>
                  <a:pt x="36" y="113"/>
                  <a:pt x="36" y="113"/>
                  <a:pt x="36" y="113"/>
                </a:cubicBezTo>
                <a:cubicBezTo>
                  <a:pt x="36" y="117"/>
                  <a:pt x="36" y="117"/>
                  <a:pt x="36" y="117"/>
                </a:cubicBezTo>
                <a:lnTo>
                  <a:pt x="19" y="117"/>
                </a:lnTo>
                <a:close/>
                <a:moveTo>
                  <a:pt x="48" y="69"/>
                </a:moveTo>
                <a:cubicBezTo>
                  <a:pt x="32" y="60"/>
                  <a:pt x="32" y="60"/>
                  <a:pt x="32" y="60"/>
                </a:cubicBezTo>
                <a:cubicBezTo>
                  <a:pt x="35" y="56"/>
                  <a:pt x="35" y="56"/>
                  <a:pt x="35" y="56"/>
                </a:cubicBezTo>
                <a:cubicBezTo>
                  <a:pt x="50" y="65"/>
                  <a:pt x="50" y="65"/>
                  <a:pt x="50" y="65"/>
                </a:cubicBezTo>
                <a:lnTo>
                  <a:pt x="48" y="69"/>
                </a:lnTo>
                <a:close/>
                <a:moveTo>
                  <a:pt x="132" y="1"/>
                </a:moveTo>
                <a:cubicBezTo>
                  <a:pt x="137" y="1"/>
                  <a:pt x="137" y="1"/>
                  <a:pt x="137" y="1"/>
                </a:cubicBezTo>
                <a:cubicBezTo>
                  <a:pt x="137" y="18"/>
                  <a:pt x="137" y="18"/>
                  <a:pt x="137" y="18"/>
                </a:cubicBezTo>
                <a:cubicBezTo>
                  <a:pt x="132" y="18"/>
                  <a:pt x="132" y="18"/>
                  <a:pt x="132" y="18"/>
                </a:cubicBezTo>
                <a:lnTo>
                  <a:pt x="132" y="1"/>
                </a:lnTo>
                <a:close/>
                <a:moveTo>
                  <a:pt x="180" y="115"/>
                </a:moveTo>
                <a:cubicBezTo>
                  <a:pt x="87" y="115"/>
                  <a:pt x="87" y="115"/>
                  <a:pt x="87" y="115"/>
                </a:cubicBezTo>
                <a:cubicBezTo>
                  <a:pt x="81" y="115"/>
                  <a:pt x="81" y="115"/>
                  <a:pt x="81" y="115"/>
                </a:cubicBezTo>
                <a:cubicBezTo>
                  <a:pt x="81" y="87"/>
                  <a:pt x="104" y="63"/>
                  <a:pt x="133" y="63"/>
                </a:cubicBezTo>
                <a:cubicBezTo>
                  <a:pt x="162" y="63"/>
                  <a:pt x="185" y="87"/>
                  <a:pt x="185" y="115"/>
                </a:cubicBezTo>
                <a:lnTo>
                  <a:pt x="180" y="115"/>
                </a:lnTo>
                <a:close/>
                <a:moveTo>
                  <a:pt x="219" y="69"/>
                </a:moveTo>
                <a:cubicBezTo>
                  <a:pt x="216" y="65"/>
                  <a:pt x="216" y="65"/>
                  <a:pt x="216" y="65"/>
                </a:cubicBezTo>
                <a:cubicBezTo>
                  <a:pt x="232" y="56"/>
                  <a:pt x="232" y="56"/>
                  <a:pt x="232" y="56"/>
                </a:cubicBezTo>
                <a:cubicBezTo>
                  <a:pt x="234" y="60"/>
                  <a:pt x="234" y="60"/>
                  <a:pt x="234" y="60"/>
                </a:cubicBezTo>
                <a:lnTo>
                  <a:pt x="219" y="69"/>
                </a:lnTo>
                <a:close/>
                <a:moveTo>
                  <a:pt x="248" y="117"/>
                </a:moveTo>
                <a:cubicBezTo>
                  <a:pt x="230" y="117"/>
                  <a:pt x="230" y="117"/>
                  <a:pt x="230" y="117"/>
                </a:cubicBezTo>
                <a:cubicBezTo>
                  <a:pt x="230" y="113"/>
                  <a:pt x="230" y="113"/>
                  <a:pt x="230" y="113"/>
                </a:cubicBezTo>
                <a:cubicBezTo>
                  <a:pt x="248" y="113"/>
                  <a:pt x="248" y="113"/>
                  <a:pt x="248" y="113"/>
                </a:cubicBezTo>
                <a:lnTo>
                  <a:pt x="248" y="11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8" name="椭圆 7"/>
          <p:cNvSpPr/>
          <p:nvPr/>
        </p:nvSpPr>
        <p:spPr>
          <a:xfrm>
            <a:off x="902081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6"/>
          <p:cNvSpPr>
            <a:spLocks noEditPoints="1"/>
          </p:cNvSpPr>
          <p:nvPr/>
        </p:nvSpPr>
        <p:spPr bwMode="auto">
          <a:xfrm>
            <a:off x="9622155" y="2842895"/>
            <a:ext cx="640080" cy="685800"/>
          </a:xfrm>
          <a:custGeom>
            <a:avLst/>
            <a:gdLst>
              <a:gd name="T0" fmla="*/ 11 w 194"/>
              <a:gd name="T1" fmla="*/ 0 h 208"/>
              <a:gd name="T2" fmla="*/ 0 w 194"/>
              <a:gd name="T3" fmla="*/ 198 h 208"/>
              <a:gd name="T4" fmla="*/ 183 w 194"/>
              <a:gd name="T5" fmla="*/ 208 h 208"/>
              <a:gd name="T6" fmla="*/ 194 w 194"/>
              <a:gd name="T7" fmla="*/ 10 h 208"/>
              <a:gd name="T8" fmla="*/ 20 w 194"/>
              <a:gd name="T9" fmla="*/ 31 h 208"/>
              <a:gd name="T10" fmla="*/ 164 w 194"/>
              <a:gd name="T11" fmla="*/ 21 h 208"/>
              <a:gd name="T12" fmla="*/ 174 w 194"/>
              <a:gd name="T13" fmla="*/ 49 h 208"/>
              <a:gd name="T14" fmla="*/ 30 w 194"/>
              <a:gd name="T15" fmla="*/ 59 h 208"/>
              <a:gd name="T16" fmla="*/ 20 w 194"/>
              <a:gd name="T17" fmla="*/ 31 h 208"/>
              <a:gd name="T18" fmla="*/ 41 w 194"/>
              <a:gd name="T19" fmla="*/ 191 h 208"/>
              <a:gd name="T20" fmla="*/ 21 w 194"/>
              <a:gd name="T21" fmla="*/ 184 h 208"/>
              <a:gd name="T22" fmla="*/ 28 w 194"/>
              <a:gd name="T23" fmla="*/ 164 h 208"/>
              <a:gd name="T24" fmla="*/ 48 w 194"/>
              <a:gd name="T25" fmla="*/ 171 h 208"/>
              <a:gd name="T26" fmla="*/ 48 w 194"/>
              <a:gd name="T27" fmla="*/ 141 h 208"/>
              <a:gd name="T28" fmla="*/ 28 w 194"/>
              <a:gd name="T29" fmla="*/ 148 h 208"/>
              <a:gd name="T30" fmla="*/ 21 w 194"/>
              <a:gd name="T31" fmla="*/ 128 h 208"/>
              <a:gd name="T32" fmla="*/ 41 w 194"/>
              <a:gd name="T33" fmla="*/ 121 h 208"/>
              <a:gd name="T34" fmla="*/ 48 w 194"/>
              <a:gd name="T35" fmla="*/ 141 h 208"/>
              <a:gd name="T36" fmla="*/ 41 w 194"/>
              <a:gd name="T37" fmla="*/ 104 h 208"/>
              <a:gd name="T38" fmla="*/ 21 w 194"/>
              <a:gd name="T39" fmla="*/ 97 h 208"/>
              <a:gd name="T40" fmla="*/ 28 w 194"/>
              <a:gd name="T41" fmla="*/ 78 h 208"/>
              <a:gd name="T42" fmla="*/ 48 w 194"/>
              <a:gd name="T43" fmla="*/ 85 h 208"/>
              <a:gd name="T44" fmla="*/ 90 w 194"/>
              <a:gd name="T45" fmla="*/ 184 h 208"/>
              <a:gd name="T46" fmla="*/ 71 w 194"/>
              <a:gd name="T47" fmla="*/ 191 h 208"/>
              <a:gd name="T48" fmla="*/ 64 w 194"/>
              <a:gd name="T49" fmla="*/ 171 h 208"/>
              <a:gd name="T50" fmla="*/ 84 w 194"/>
              <a:gd name="T51" fmla="*/ 164 h 208"/>
              <a:gd name="T52" fmla="*/ 90 w 194"/>
              <a:gd name="T53" fmla="*/ 184 h 208"/>
              <a:gd name="T54" fmla="*/ 84 w 194"/>
              <a:gd name="T55" fmla="*/ 148 h 208"/>
              <a:gd name="T56" fmla="*/ 64 w 194"/>
              <a:gd name="T57" fmla="*/ 141 h 208"/>
              <a:gd name="T58" fmla="*/ 71 w 194"/>
              <a:gd name="T59" fmla="*/ 121 h 208"/>
              <a:gd name="T60" fmla="*/ 90 w 194"/>
              <a:gd name="T61" fmla="*/ 128 h 208"/>
              <a:gd name="T62" fmla="*/ 90 w 194"/>
              <a:gd name="T63" fmla="*/ 97 h 208"/>
              <a:gd name="T64" fmla="*/ 71 w 194"/>
              <a:gd name="T65" fmla="*/ 104 h 208"/>
              <a:gd name="T66" fmla="*/ 64 w 194"/>
              <a:gd name="T67" fmla="*/ 85 h 208"/>
              <a:gd name="T68" fmla="*/ 84 w 194"/>
              <a:gd name="T69" fmla="*/ 78 h 208"/>
              <a:gd name="T70" fmla="*/ 90 w 194"/>
              <a:gd name="T71" fmla="*/ 97 h 208"/>
              <a:gd name="T72" fmla="*/ 126 w 194"/>
              <a:gd name="T73" fmla="*/ 191 h 208"/>
              <a:gd name="T74" fmla="*/ 106 w 194"/>
              <a:gd name="T75" fmla="*/ 184 h 208"/>
              <a:gd name="T76" fmla="*/ 113 w 194"/>
              <a:gd name="T77" fmla="*/ 164 h 208"/>
              <a:gd name="T78" fmla="*/ 132 w 194"/>
              <a:gd name="T79" fmla="*/ 171 h 208"/>
              <a:gd name="T80" fmla="*/ 132 w 194"/>
              <a:gd name="T81" fmla="*/ 141 h 208"/>
              <a:gd name="T82" fmla="*/ 113 w 194"/>
              <a:gd name="T83" fmla="*/ 148 h 208"/>
              <a:gd name="T84" fmla="*/ 106 w 194"/>
              <a:gd name="T85" fmla="*/ 128 h 208"/>
              <a:gd name="T86" fmla="*/ 126 w 194"/>
              <a:gd name="T87" fmla="*/ 121 h 208"/>
              <a:gd name="T88" fmla="*/ 132 w 194"/>
              <a:gd name="T89" fmla="*/ 141 h 208"/>
              <a:gd name="T90" fmla="*/ 126 w 194"/>
              <a:gd name="T91" fmla="*/ 104 h 208"/>
              <a:gd name="T92" fmla="*/ 106 w 194"/>
              <a:gd name="T93" fmla="*/ 97 h 208"/>
              <a:gd name="T94" fmla="*/ 113 w 194"/>
              <a:gd name="T95" fmla="*/ 78 h 208"/>
              <a:gd name="T96" fmla="*/ 132 w 194"/>
              <a:gd name="T97" fmla="*/ 85 h 208"/>
              <a:gd name="T98" fmla="*/ 179 w 194"/>
              <a:gd name="T99" fmla="*/ 186 h 208"/>
              <a:gd name="T100" fmla="*/ 155 w 194"/>
              <a:gd name="T101" fmla="*/ 195 h 208"/>
              <a:gd name="T102" fmla="*/ 146 w 194"/>
              <a:gd name="T103" fmla="*/ 170 h 208"/>
              <a:gd name="T104" fmla="*/ 171 w 194"/>
              <a:gd name="T105" fmla="*/ 162 h 208"/>
              <a:gd name="T106" fmla="*/ 179 w 194"/>
              <a:gd name="T107" fmla="*/ 186 h 208"/>
              <a:gd name="T108" fmla="*/ 171 w 194"/>
              <a:gd name="T109" fmla="*/ 151 h 208"/>
              <a:gd name="T110" fmla="*/ 146 w 194"/>
              <a:gd name="T111" fmla="*/ 142 h 208"/>
              <a:gd name="T112" fmla="*/ 155 w 194"/>
              <a:gd name="T113" fmla="*/ 118 h 208"/>
              <a:gd name="T114" fmla="*/ 179 w 194"/>
              <a:gd name="T115" fmla="*/ 126 h 208"/>
              <a:gd name="T116" fmla="*/ 179 w 194"/>
              <a:gd name="T117" fmla="*/ 98 h 208"/>
              <a:gd name="T118" fmla="*/ 155 w 194"/>
              <a:gd name="T119" fmla="*/ 107 h 208"/>
              <a:gd name="T120" fmla="*/ 146 w 194"/>
              <a:gd name="T121" fmla="*/ 82 h 208"/>
              <a:gd name="T122" fmla="*/ 171 w 194"/>
              <a:gd name="T123" fmla="*/ 74 h 208"/>
              <a:gd name="T124" fmla="*/ 179 w 194"/>
              <a:gd name="T125" fmla="*/ 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4" h="208">
                <a:moveTo>
                  <a:pt x="183" y="0"/>
                </a:moveTo>
                <a:cubicBezTo>
                  <a:pt x="11" y="0"/>
                  <a:pt x="11" y="0"/>
                  <a:pt x="11" y="0"/>
                </a:cubicBezTo>
                <a:cubicBezTo>
                  <a:pt x="5" y="0"/>
                  <a:pt x="0" y="4"/>
                  <a:pt x="0" y="10"/>
                </a:cubicBezTo>
                <a:cubicBezTo>
                  <a:pt x="0" y="198"/>
                  <a:pt x="0" y="198"/>
                  <a:pt x="0" y="198"/>
                </a:cubicBezTo>
                <a:cubicBezTo>
                  <a:pt x="0" y="204"/>
                  <a:pt x="5" y="208"/>
                  <a:pt x="11" y="208"/>
                </a:cubicBezTo>
                <a:cubicBezTo>
                  <a:pt x="183" y="208"/>
                  <a:pt x="183" y="208"/>
                  <a:pt x="183" y="208"/>
                </a:cubicBezTo>
                <a:cubicBezTo>
                  <a:pt x="189" y="208"/>
                  <a:pt x="194" y="204"/>
                  <a:pt x="194" y="198"/>
                </a:cubicBezTo>
                <a:cubicBezTo>
                  <a:pt x="194" y="10"/>
                  <a:pt x="194" y="10"/>
                  <a:pt x="194" y="10"/>
                </a:cubicBezTo>
                <a:cubicBezTo>
                  <a:pt x="194" y="4"/>
                  <a:pt x="189" y="0"/>
                  <a:pt x="183" y="0"/>
                </a:cubicBezTo>
                <a:close/>
                <a:moveTo>
                  <a:pt x="20" y="31"/>
                </a:moveTo>
                <a:cubicBezTo>
                  <a:pt x="20" y="26"/>
                  <a:pt x="24" y="21"/>
                  <a:pt x="30" y="21"/>
                </a:cubicBezTo>
                <a:cubicBezTo>
                  <a:pt x="164" y="21"/>
                  <a:pt x="164" y="21"/>
                  <a:pt x="164" y="21"/>
                </a:cubicBezTo>
                <a:cubicBezTo>
                  <a:pt x="170" y="21"/>
                  <a:pt x="174" y="26"/>
                  <a:pt x="174" y="31"/>
                </a:cubicBezTo>
                <a:cubicBezTo>
                  <a:pt x="174" y="49"/>
                  <a:pt x="174" y="49"/>
                  <a:pt x="174" y="49"/>
                </a:cubicBezTo>
                <a:cubicBezTo>
                  <a:pt x="174" y="54"/>
                  <a:pt x="170" y="59"/>
                  <a:pt x="164" y="59"/>
                </a:cubicBezTo>
                <a:cubicBezTo>
                  <a:pt x="30" y="59"/>
                  <a:pt x="30" y="59"/>
                  <a:pt x="30" y="59"/>
                </a:cubicBezTo>
                <a:cubicBezTo>
                  <a:pt x="24" y="59"/>
                  <a:pt x="20" y="54"/>
                  <a:pt x="20" y="49"/>
                </a:cubicBezTo>
                <a:lnTo>
                  <a:pt x="20" y="31"/>
                </a:lnTo>
                <a:close/>
                <a:moveTo>
                  <a:pt x="48" y="184"/>
                </a:moveTo>
                <a:cubicBezTo>
                  <a:pt x="48" y="188"/>
                  <a:pt x="45" y="191"/>
                  <a:pt x="41" y="191"/>
                </a:cubicBezTo>
                <a:cubicBezTo>
                  <a:pt x="28" y="191"/>
                  <a:pt x="28" y="191"/>
                  <a:pt x="28" y="191"/>
                </a:cubicBezTo>
                <a:cubicBezTo>
                  <a:pt x="24" y="191"/>
                  <a:pt x="21" y="188"/>
                  <a:pt x="21" y="184"/>
                </a:cubicBezTo>
                <a:cubicBezTo>
                  <a:pt x="21" y="171"/>
                  <a:pt x="21" y="171"/>
                  <a:pt x="21" y="171"/>
                </a:cubicBezTo>
                <a:cubicBezTo>
                  <a:pt x="21" y="167"/>
                  <a:pt x="24" y="164"/>
                  <a:pt x="28" y="164"/>
                </a:cubicBezTo>
                <a:cubicBezTo>
                  <a:pt x="41" y="164"/>
                  <a:pt x="41" y="164"/>
                  <a:pt x="41" y="164"/>
                </a:cubicBezTo>
                <a:cubicBezTo>
                  <a:pt x="45" y="164"/>
                  <a:pt x="48" y="167"/>
                  <a:pt x="48" y="171"/>
                </a:cubicBezTo>
                <a:lnTo>
                  <a:pt x="48" y="184"/>
                </a:lnTo>
                <a:close/>
                <a:moveTo>
                  <a:pt x="48" y="141"/>
                </a:moveTo>
                <a:cubicBezTo>
                  <a:pt x="48" y="144"/>
                  <a:pt x="45" y="148"/>
                  <a:pt x="41" y="148"/>
                </a:cubicBezTo>
                <a:cubicBezTo>
                  <a:pt x="28" y="148"/>
                  <a:pt x="28" y="148"/>
                  <a:pt x="28" y="148"/>
                </a:cubicBezTo>
                <a:cubicBezTo>
                  <a:pt x="24" y="148"/>
                  <a:pt x="21" y="144"/>
                  <a:pt x="21" y="141"/>
                </a:cubicBezTo>
                <a:cubicBezTo>
                  <a:pt x="21" y="128"/>
                  <a:pt x="21" y="128"/>
                  <a:pt x="21" y="128"/>
                </a:cubicBezTo>
                <a:cubicBezTo>
                  <a:pt x="21" y="124"/>
                  <a:pt x="24" y="121"/>
                  <a:pt x="28" y="121"/>
                </a:cubicBezTo>
                <a:cubicBezTo>
                  <a:pt x="41" y="121"/>
                  <a:pt x="41" y="121"/>
                  <a:pt x="41" y="121"/>
                </a:cubicBezTo>
                <a:cubicBezTo>
                  <a:pt x="45" y="121"/>
                  <a:pt x="48" y="124"/>
                  <a:pt x="48" y="128"/>
                </a:cubicBezTo>
                <a:lnTo>
                  <a:pt x="48" y="141"/>
                </a:lnTo>
                <a:close/>
                <a:moveTo>
                  <a:pt x="48" y="97"/>
                </a:moveTo>
                <a:cubicBezTo>
                  <a:pt x="48" y="101"/>
                  <a:pt x="45" y="104"/>
                  <a:pt x="41" y="104"/>
                </a:cubicBezTo>
                <a:cubicBezTo>
                  <a:pt x="28" y="104"/>
                  <a:pt x="28" y="104"/>
                  <a:pt x="28" y="104"/>
                </a:cubicBezTo>
                <a:cubicBezTo>
                  <a:pt x="24" y="104"/>
                  <a:pt x="21" y="101"/>
                  <a:pt x="21" y="97"/>
                </a:cubicBezTo>
                <a:cubicBezTo>
                  <a:pt x="21" y="85"/>
                  <a:pt x="21" y="85"/>
                  <a:pt x="21" y="85"/>
                </a:cubicBezTo>
                <a:cubicBezTo>
                  <a:pt x="21" y="81"/>
                  <a:pt x="24" y="78"/>
                  <a:pt x="28" y="78"/>
                </a:cubicBezTo>
                <a:cubicBezTo>
                  <a:pt x="41" y="78"/>
                  <a:pt x="41" y="78"/>
                  <a:pt x="41" y="78"/>
                </a:cubicBezTo>
                <a:cubicBezTo>
                  <a:pt x="45" y="78"/>
                  <a:pt x="48" y="81"/>
                  <a:pt x="48" y="85"/>
                </a:cubicBezTo>
                <a:lnTo>
                  <a:pt x="48" y="97"/>
                </a:lnTo>
                <a:close/>
                <a:moveTo>
                  <a:pt x="90" y="184"/>
                </a:moveTo>
                <a:cubicBezTo>
                  <a:pt x="90" y="188"/>
                  <a:pt x="87" y="191"/>
                  <a:pt x="84" y="191"/>
                </a:cubicBezTo>
                <a:cubicBezTo>
                  <a:pt x="71" y="191"/>
                  <a:pt x="71" y="191"/>
                  <a:pt x="71" y="191"/>
                </a:cubicBezTo>
                <a:cubicBezTo>
                  <a:pt x="67" y="191"/>
                  <a:pt x="64" y="188"/>
                  <a:pt x="64" y="184"/>
                </a:cubicBezTo>
                <a:cubicBezTo>
                  <a:pt x="64" y="171"/>
                  <a:pt x="64" y="171"/>
                  <a:pt x="64" y="171"/>
                </a:cubicBezTo>
                <a:cubicBezTo>
                  <a:pt x="64" y="167"/>
                  <a:pt x="67" y="164"/>
                  <a:pt x="71" y="164"/>
                </a:cubicBezTo>
                <a:cubicBezTo>
                  <a:pt x="84" y="164"/>
                  <a:pt x="84" y="164"/>
                  <a:pt x="84" y="164"/>
                </a:cubicBezTo>
                <a:cubicBezTo>
                  <a:pt x="87" y="164"/>
                  <a:pt x="90" y="167"/>
                  <a:pt x="90" y="171"/>
                </a:cubicBezTo>
                <a:lnTo>
                  <a:pt x="90" y="184"/>
                </a:lnTo>
                <a:close/>
                <a:moveTo>
                  <a:pt x="90" y="141"/>
                </a:moveTo>
                <a:cubicBezTo>
                  <a:pt x="90" y="144"/>
                  <a:pt x="87" y="148"/>
                  <a:pt x="84" y="148"/>
                </a:cubicBezTo>
                <a:cubicBezTo>
                  <a:pt x="71" y="148"/>
                  <a:pt x="71" y="148"/>
                  <a:pt x="71" y="148"/>
                </a:cubicBezTo>
                <a:cubicBezTo>
                  <a:pt x="67" y="148"/>
                  <a:pt x="64" y="144"/>
                  <a:pt x="64" y="141"/>
                </a:cubicBezTo>
                <a:cubicBezTo>
                  <a:pt x="64" y="128"/>
                  <a:pt x="64" y="128"/>
                  <a:pt x="64" y="128"/>
                </a:cubicBezTo>
                <a:cubicBezTo>
                  <a:pt x="64" y="124"/>
                  <a:pt x="67" y="121"/>
                  <a:pt x="71" y="121"/>
                </a:cubicBezTo>
                <a:cubicBezTo>
                  <a:pt x="84" y="121"/>
                  <a:pt x="84" y="121"/>
                  <a:pt x="84" y="121"/>
                </a:cubicBezTo>
                <a:cubicBezTo>
                  <a:pt x="87" y="121"/>
                  <a:pt x="90" y="124"/>
                  <a:pt x="90" y="128"/>
                </a:cubicBezTo>
                <a:lnTo>
                  <a:pt x="90" y="141"/>
                </a:lnTo>
                <a:close/>
                <a:moveTo>
                  <a:pt x="90" y="97"/>
                </a:moveTo>
                <a:cubicBezTo>
                  <a:pt x="90" y="101"/>
                  <a:pt x="87" y="104"/>
                  <a:pt x="84" y="104"/>
                </a:cubicBezTo>
                <a:cubicBezTo>
                  <a:pt x="71" y="104"/>
                  <a:pt x="71" y="104"/>
                  <a:pt x="71" y="104"/>
                </a:cubicBezTo>
                <a:cubicBezTo>
                  <a:pt x="67" y="104"/>
                  <a:pt x="64" y="101"/>
                  <a:pt x="64" y="97"/>
                </a:cubicBezTo>
                <a:cubicBezTo>
                  <a:pt x="64" y="85"/>
                  <a:pt x="64" y="85"/>
                  <a:pt x="64" y="85"/>
                </a:cubicBezTo>
                <a:cubicBezTo>
                  <a:pt x="64" y="81"/>
                  <a:pt x="67" y="78"/>
                  <a:pt x="71" y="78"/>
                </a:cubicBezTo>
                <a:cubicBezTo>
                  <a:pt x="84" y="78"/>
                  <a:pt x="84" y="78"/>
                  <a:pt x="84" y="78"/>
                </a:cubicBezTo>
                <a:cubicBezTo>
                  <a:pt x="87" y="78"/>
                  <a:pt x="90" y="81"/>
                  <a:pt x="90" y="85"/>
                </a:cubicBezTo>
                <a:lnTo>
                  <a:pt x="90" y="97"/>
                </a:lnTo>
                <a:close/>
                <a:moveTo>
                  <a:pt x="132" y="184"/>
                </a:moveTo>
                <a:cubicBezTo>
                  <a:pt x="132" y="188"/>
                  <a:pt x="129" y="191"/>
                  <a:pt x="126" y="191"/>
                </a:cubicBezTo>
                <a:cubicBezTo>
                  <a:pt x="113" y="191"/>
                  <a:pt x="113" y="191"/>
                  <a:pt x="113" y="191"/>
                </a:cubicBezTo>
                <a:cubicBezTo>
                  <a:pt x="109" y="191"/>
                  <a:pt x="106" y="188"/>
                  <a:pt x="106" y="184"/>
                </a:cubicBezTo>
                <a:cubicBezTo>
                  <a:pt x="106" y="171"/>
                  <a:pt x="106" y="171"/>
                  <a:pt x="106" y="171"/>
                </a:cubicBezTo>
                <a:cubicBezTo>
                  <a:pt x="106" y="167"/>
                  <a:pt x="109" y="164"/>
                  <a:pt x="113" y="164"/>
                </a:cubicBezTo>
                <a:cubicBezTo>
                  <a:pt x="126" y="164"/>
                  <a:pt x="126" y="164"/>
                  <a:pt x="126" y="164"/>
                </a:cubicBezTo>
                <a:cubicBezTo>
                  <a:pt x="129" y="164"/>
                  <a:pt x="132" y="167"/>
                  <a:pt x="132" y="171"/>
                </a:cubicBezTo>
                <a:lnTo>
                  <a:pt x="132" y="184"/>
                </a:lnTo>
                <a:close/>
                <a:moveTo>
                  <a:pt x="132" y="141"/>
                </a:moveTo>
                <a:cubicBezTo>
                  <a:pt x="132" y="144"/>
                  <a:pt x="129" y="148"/>
                  <a:pt x="126" y="148"/>
                </a:cubicBezTo>
                <a:cubicBezTo>
                  <a:pt x="113" y="148"/>
                  <a:pt x="113" y="148"/>
                  <a:pt x="113" y="148"/>
                </a:cubicBezTo>
                <a:cubicBezTo>
                  <a:pt x="109" y="148"/>
                  <a:pt x="106" y="144"/>
                  <a:pt x="106" y="141"/>
                </a:cubicBezTo>
                <a:cubicBezTo>
                  <a:pt x="106" y="128"/>
                  <a:pt x="106" y="128"/>
                  <a:pt x="106" y="128"/>
                </a:cubicBezTo>
                <a:cubicBezTo>
                  <a:pt x="106" y="124"/>
                  <a:pt x="109" y="121"/>
                  <a:pt x="113" y="121"/>
                </a:cubicBezTo>
                <a:cubicBezTo>
                  <a:pt x="126" y="121"/>
                  <a:pt x="126" y="121"/>
                  <a:pt x="126" y="121"/>
                </a:cubicBezTo>
                <a:cubicBezTo>
                  <a:pt x="129" y="121"/>
                  <a:pt x="132" y="124"/>
                  <a:pt x="132" y="128"/>
                </a:cubicBezTo>
                <a:lnTo>
                  <a:pt x="132" y="141"/>
                </a:lnTo>
                <a:close/>
                <a:moveTo>
                  <a:pt x="132" y="97"/>
                </a:moveTo>
                <a:cubicBezTo>
                  <a:pt x="132" y="101"/>
                  <a:pt x="129" y="104"/>
                  <a:pt x="126" y="104"/>
                </a:cubicBezTo>
                <a:cubicBezTo>
                  <a:pt x="113" y="104"/>
                  <a:pt x="113" y="104"/>
                  <a:pt x="113" y="104"/>
                </a:cubicBezTo>
                <a:cubicBezTo>
                  <a:pt x="109" y="104"/>
                  <a:pt x="106" y="101"/>
                  <a:pt x="106" y="97"/>
                </a:cubicBezTo>
                <a:cubicBezTo>
                  <a:pt x="106" y="85"/>
                  <a:pt x="106" y="85"/>
                  <a:pt x="106" y="85"/>
                </a:cubicBezTo>
                <a:cubicBezTo>
                  <a:pt x="106" y="81"/>
                  <a:pt x="109" y="78"/>
                  <a:pt x="113" y="78"/>
                </a:cubicBezTo>
                <a:cubicBezTo>
                  <a:pt x="126" y="78"/>
                  <a:pt x="126" y="78"/>
                  <a:pt x="126" y="78"/>
                </a:cubicBezTo>
                <a:cubicBezTo>
                  <a:pt x="129" y="78"/>
                  <a:pt x="132" y="81"/>
                  <a:pt x="132" y="85"/>
                </a:cubicBezTo>
                <a:lnTo>
                  <a:pt x="132" y="97"/>
                </a:lnTo>
                <a:close/>
                <a:moveTo>
                  <a:pt x="179" y="186"/>
                </a:moveTo>
                <a:cubicBezTo>
                  <a:pt x="179" y="191"/>
                  <a:pt x="175" y="195"/>
                  <a:pt x="171" y="195"/>
                </a:cubicBezTo>
                <a:cubicBezTo>
                  <a:pt x="155" y="195"/>
                  <a:pt x="155" y="195"/>
                  <a:pt x="155" y="195"/>
                </a:cubicBezTo>
                <a:cubicBezTo>
                  <a:pt x="150" y="195"/>
                  <a:pt x="146" y="191"/>
                  <a:pt x="146" y="186"/>
                </a:cubicBezTo>
                <a:cubicBezTo>
                  <a:pt x="146" y="170"/>
                  <a:pt x="146" y="170"/>
                  <a:pt x="146" y="170"/>
                </a:cubicBezTo>
                <a:cubicBezTo>
                  <a:pt x="146" y="166"/>
                  <a:pt x="150" y="162"/>
                  <a:pt x="155" y="162"/>
                </a:cubicBezTo>
                <a:cubicBezTo>
                  <a:pt x="171" y="162"/>
                  <a:pt x="171" y="162"/>
                  <a:pt x="171" y="162"/>
                </a:cubicBezTo>
                <a:cubicBezTo>
                  <a:pt x="175" y="162"/>
                  <a:pt x="179" y="166"/>
                  <a:pt x="179" y="170"/>
                </a:cubicBezTo>
                <a:lnTo>
                  <a:pt x="179" y="186"/>
                </a:lnTo>
                <a:close/>
                <a:moveTo>
                  <a:pt x="179" y="142"/>
                </a:moveTo>
                <a:cubicBezTo>
                  <a:pt x="179" y="147"/>
                  <a:pt x="175" y="151"/>
                  <a:pt x="171" y="151"/>
                </a:cubicBezTo>
                <a:cubicBezTo>
                  <a:pt x="155" y="151"/>
                  <a:pt x="155" y="151"/>
                  <a:pt x="155" y="151"/>
                </a:cubicBezTo>
                <a:cubicBezTo>
                  <a:pt x="150" y="151"/>
                  <a:pt x="146" y="147"/>
                  <a:pt x="146" y="142"/>
                </a:cubicBezTo>
                <a:cubicBezTo>
                  <a:pt x="146" y="126"/>
                  <a:pt x="146" y="126"/>
                  <a:pt x="146" y="126"/>
                </a:cubicBezTo>
                <a:cubicBezTo>
                  <a:pt x="146" y="122"/>
                  <a:pt x="150" y="118"/>
                  <a:pt x="155" y="118"/>
                </a:cubicBezTo>
                <a:cubicBezTo>
                  <a:pt x="171" y="118"/>
                  <a:pt x="171" y="118"/>
                  <a:pt x="171" y="118"/>
                </a:cubicBezTo>
                <a:cubicBezTo>
                  <a:pt x="175" y="118"/>
                  <a:pt x="179" y="122"/>
                  <a:pt x="179" y="126"/>
                </a:cubicBezTo>
                <a:lnTo>
                  <a:pt x="179" y="142"/>
                </a:lnTo>
                <a:close/>
                <a:moveTo>
                  <a:pt x="179" y="98"/>
                </a:moveTo>
                <a:cubicBezTo>
                  <a:pt x="179" y="103"/>
                  <a:pt x="175" y="107"/>
                  <a:pt x="171" y="107"/>
                </a:cubicBezTo>
                <a:cubicBezTo>
                  <a:pt x="155" y="107"/>
                  <a:pt x="155" y="107"/>
                  <a:pt x="155" y="107"/>
                </a:cubicBezTo>
                <a:cubicBezTo>
                  <a:pt x="150" y="107"/>
                  <a:pt x="146" y="103"/>
                  <a:pt x="146" y="98"/>
                </a:cubicBezTo>
                <a:cubicBezTo>
                  <a:pt x="146" y="82"/>
                  <a:pt x="146" y="82"/>
                  <a:pt x="146" y="82"/>
                </a:cubicBezTo>
                <a:cubicBezTo>
                  <a:pt x="146" y="77"/>
                  <a:pt x="150" y="74"/>
                  <a:pt x="155" y="74"/>
                </a:cubicBezTo>
                <a:cubicBezTo>
                  <a:pt x="171" y="74"/>
                  <a:pt x="171" y="74"/>
                  <a:pt x="171" y="74"/>
                </a:cubicBezTo>
                <a:cubicBezTo>
                  <a:pt x="175" y="74"/>
                  <a:pt x="179" y="77"/>
                  <a:pt x="179" y="82"/>
                </a:cubicBezTo>
                <a:lnTo>
                  <a:pt x="179" y="98"/>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 name="椭圆 5"/>
          <p:cNvSpPr/>
          <p:nvPr/>
        </p:nvSpPr>
        <p:spPr>
          <a:xfrm>
            <a:off x="3892550" y="2264410"/>
            <a:ext cx="1843405" cy="18434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485005" y="2801620"/>
            <a:ext cx="657225" cy="768350"/>
            <a:chOff x="8996363" y="241300"/>
            <a:chExt cx="657225" cy="768351"/>
          </a:xfrm>
          <a:solidFill>
            <a:schemeClr val="bg1">
              <a:lumMod val="65000"/>
            </a:schemeClr>
          </a:solidFill>
        </p:grpSpPr>
        <p:sp>
          <p:nvSpPr>
            <p:cNvPr id="19" name="Freeform 33"/>
            <p:cNvSpPr>
              <a:spLocks noEditPoints="1"/>
            </p:cNvSpPr>
            <p:nvPr/>
          </p:nvSpPr>
          <p:spPr bwMode="auto">
            <a:xfrm>
              <a:off x="9042401" y="241300"/>
              <a:ext cx="561975" cy="636588"/>
            </a:xfrm>
            <a:custGeom>
              <a:avLst/>
              <a:gdLst>
                <a:gd name="T0" fmla="*/ 165 w 170"/>
                <a:gd name="T1" fmla="*/ 152 h 193"/>
                <a:gd name="T2" fmla="*/ 141 w 170"/>
                <a:gd name="T3" fmla="*/ 98 h 193"/>
                <a:gd name="T4" fmla="*/ 101 w 170"/>
                <a:gd name="T5" fmla="*/ 21 h 193"/>
                <a:gd name="T6" fmla="*/ 101 w 170"/>
                <a:gd name="T7" fmla="*/ 17 h 193"/>
                <a:gd name="T8" fmla="*/ 84 w 170"/>
                <a:gd name="T9" fmla="*/ 0 h 193"/>
                <a:gd name="T10" fmla="*/ 66 w 170"/>
                <a:gd name="T11" fmla="*/ 17 h 193"/>
                <a:gd name="T12" fmla="*/ 67 w 170"/>
                <a:gd name="T13" fmla="*/ 22 h 193"/>
                <a:gd name="T14" fmla="*/ 29 w 170"/>
                <a:gd name="T15" fmla="*/ 98 h 193"/>
                <a:gd name="T16" fmla="*/ 5 w 170"/>
                <a:gd name="T17" fmla="*/ 152 h 193"/>
                <a:gd name="T18" fmla="*/ 0 w 170"/>
                <a:gd name="T19" fmla="*/ 157 h 193"/>
                <a:gd name="T20" fmla="*/ 170 w 170"/>
                <a:gd name="T21" fmla="*/ 156 h 193"/>
                <a:gd name="T22" fmla="*/ 165 w 170"/>
                <a:gd name="T23" fmla="*/ 152 h 193"/>
                <a:gd name="T24" fmla="*/ 73 w 170"/>
                <a:gd name="T25" fmla="*/ 17 h 193"/>
                <a:gd name="T26" fmla="*/ 84 w 170"/>
                <a:gd name="T27" fmla="*/ 7 h 193"/>
                <a:gd name="T28" fmla="*/ 94 w 170"/>
                <a:gd name="T29" fmla="*/ 17 h 193"/>
                <a:gd name="T30" fmla="*/ 94 w 170"/>
                <a:gd name="T31" fmla="*/ 19 h 193"/>
                <a:gd name="T32" fmla="*/ 74 w 170"/>
                <a:gd name="T33" fmla="*/ 19 h 193"/>
                <a:gd name="T34" fmla="*/ 73 w 170"/>
                <a:gd name="T35" fmla="*/ 17 h 193"/>
                <a:gd name="T36" fmla="*/ 45 w 170"/>
                <a:gd name="T37" fmla="*/ 101 h 193"/>
                <a:gd name="T38" fmla="*/ 25 w 170"/>
                <a:gd name="T39" fmla="*/ 154 h 193"/>
                <a:gd name="T40" fmla="*/ 20 w 170"/>
                <a:gd name="T41" fmla="*/ 153 h 193"/>
                <a:gd name="T42" fmla="*/ 41 w 170"/>
                <a:gd name="T43" fmla="*/ 99 h 193"/>
                <a:gd name="T44" fmla="*/ 74 w 170"/>
                <a:gd name="T45" fmla="*/ 32 h 193"/>
                <a:gd name="T46" fmla="*/ 79 w 170"/>
                <a:gd name="T47" fmla="*/ 34 h 193"/>
                <a:gd name="T48" fmla="*/ 45 w 170"/>
                <a:gd name="T49" fmla="*/ 101 h 193"/>
                <a:gd name="T50" fmla="*/ 94 w 170"/>
                <a:gd name="T51" fmla="*/ 32 h 193"/>
                <a:gd name="T52" fmla="*/ 94 w 170"/>
                <a:gd name="T53" fmla="*/ 31 h 193"/>
                <a:gd name="T54" fmla="*/ 99 w 170"/>
                <a:gd name="T55" fmla="*/ 33 h 193"/>
                <a:gd name="T56" fmla="*/ 94 w 170"/>
                <a:gd name="T57" fmla="*/ 3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0" h="193">
                  <a:moveTo>
                    <a:pt x="165" y="152"/>
                  </a:moveTo>
                  <a:cubicBezTo>
                    <a:pt x="143" y="132"/>
                    <a:pt x="141" y="98"/>
                    <a:pt x="141" y="98"/>
                  </a:cubicBezTo>
                  <a:cubicBezTo>
                    <a:pt x="137" y="55"/>
                    <a:pt x="120" y="30"/>
                    <a:pt x="101" y="21"/>
                  </a:cubicBezTo>
                  <a:cubicBezTo>
                    <a:pt x="101" y="20"/>
                    <a:pt x="101" y="19"/>
                    <a:pt x="101" y="17"/>
                  </a:cubicBezTo>
                  <a:cubicBezTo>
                    <a:pt x="101" y="8"/>
                    <a:pt x="93" y="0"/>
                    <a:pt x="84" y="0"/>
                  </a:cubicBezTo>
                  <a:cubicBezTo>
                    <a:pt x="74" y="0"/>
                    <a:pt x="66" y="8"/>
                    <a:pt x="66" y="17"/>
                  </a:cubicBezTo>
                  <a:cubicBezTo>
                    <a:pt x="66" y="19"/>
                    <a:pt x="67" y="21"/>
                    <a:pt x="67" y="22"/>
                  </a:cubicBezTo>
                  <a:cubicBezTo>
                    <a:pt x="49" y="32"/>
                    <a:pt x="33" y="57"/>
                    <a:pt x="29" y="98"/>
                  </a:cubicBezTo>
                  <a:cubicBezTo>
                    <a:pt x="29" y="98"/>
                    <a:pt x="28" y="132"/>
                    <a:pt x="5" y="152"/>
                  </a:cubicBezTo>
                  <a:cubicBezTo>
                    <a:pt x="5" y="152"/>
                    <a:pt x="3" y="154"/>
                    <a:pt x="0" y="157"/>
                  </a:cubicBezTo>
                  <a:cubicBezTo>
                    <a:pt x="23" y="168"/>
                    <a:pt x="89" y="193"/>
                    <a:pt x="170" y="156"/>
                  </a:cubicBezTo>
                  <a:cubicBezTo>
                    <a:pt x="167" y="153"/>
                    <a:pt x="165" y="152"/>
                    <a:pt x="165" y="152"/>
                  </a:cubicBezTo>
                  <a:close/>
                  <a:moveTo>
                    <a:pt x="73" y="17"/>
                  </a:moveTo>
                  <a:cubicBezTo>
                    <a:pt x="73" y="12"/>
                    <a:pt x="78" y="7"/>
                    <a:pt x="84" y="7"/>
                  </a:cubicBezTo>
                  <a:cubicBezTo>
                    <a:pt x="89" y="7"/>
                    <a:pt x="94" y="12"/>
                    <a:pt x="94" y="17"/>
                  </a:cubicBezTo>
                  <a:cubicBezTo>
                    <a:pt x="94" y="18"/>
                    <a:pt x="94" y="18"/>
                    <a:pt x="94" y="19"/>
                  </a:cubicBezTo>
                  <a:cubicBezTo>
                    <a:pt x="87" y="17"/>
                    <a:pt x="80" y="17"/>
                    <a:pt x="74" y="19"/>
                  </a:cubicBezTo>
                  <a:cubicBezTo>
                    <a:pt x="73" y="19"/>
                    <a:pt x="73" y="18"/>
                    <a:pt x="73" y="17"/>
                  </a:cubicBezTo>
                  <a:close/>
                  <a:moveTo>
                    <a:pt x="45" y="101"/>
                  </a:moveTo>
                  <a:cubicBezTo>
                    <a:pt x="45" y="105"/>
                    <a:pt x="43" y="133"/>
                    <a:pt x="25" y="154"/>
                  </a:cubicBezTo>
                  <a:cubicBezTo>
                    <a:pt x="24" y="154"/>
                    <a:pt x="22" y="153"/>
                    <a:pt x="20" y="153"/>
                  </a:cubicBezTo>
                  <a:cubicBezTo>
                    <a:pt x="38" y="131"/>
                    <a:pt x="40" y="103"/>
                    <a:pt x="41" y="99"/>
                  </a:cubicBezTo>
                  <a:cubicBezTo>
                    <a:pt x="45" y="61"/>
                    <a:pt x="59" y="39"/>
                    <a:pt x="74" y="32"/>
                  </a:cubicBezTo>
                  <a:cubicBezTo>
                    <a:pt x="75" y="33"/>
                    <a:pt x="77" y="34"/>
                    <a:pt x="79" y="34"/>
                  </a:cubicBezTo>
                  <a:cubicBezTo>
                    <a:pt x="64" y="41"/>
                    <a:pt x="49" y="63"/>
                    <a:pt x="45" y="101"/>
                  </a:cubicBezTo>
                  <a:close/>
                  <a:moveTo>
                    <a:pt x="94" y="32"/>
                  </a:moveTo>
                  <a:cubicBezTo>
                    <a:pt x="94" y="31"/>
                    <a:pt x="94" y="31"/>
                    <a:pt x="94" y="31"/>
                  </a:cubicBezTo>
                  <a:cubicBezTo>
                    <a:pt x="96" y="31"/>
                    <a:pt x="98" y="32"/>
                    <a:pt x="99" y="33"/>
                  </a:cubicBezTo>
                  <a:cubicBezTo>
                    <a:pt x="97" y="32"/>
                    <a:pt x="95" y="32"/>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
            <p:cNvSpPr/>
            <p:nvPr/>
          </p:nvSpPr>
          <p:spPr bwMode="auto">
            <a:xfrm>
              <a:off x="8996363" y="771525"/>
              <a:ext cx="657225" cy="168275"/>
            </a:xfrm>
            <a:custGeom>
              <a:avLst/>
              <a:gdLst>
                <a:gd name="T0" fmla="*/ 184 w 199"/>
                <a:gd name="T1" fmla="*/ 0 h 51"/>
                <a:gd name="T2" fmla="*/ 14 w 199"/>
                <a:gd name="T3" fmla="*/ 1 h 51"/>
                <a:gd name="T4" fmla="*/ 12 w 199"/>
                <a:gd name="T5" fmla="*/ 34 h 51"/>
                <a:gd name="T6" fmla="*/ 99 w 199"/>
                <a:gd name="T7" fmla="*/ 51 h 51"/>
                <a:gd name="T8" fmla="*/ 185 w 199"/>
                <a:gd name="T9" fmla="*/ 37 h 51"/>
                <a:gd name="T10" fmla="*/ 184 w 199"/>
                <a:gd name="T11" fmla="*/ 0 h 51"/>
              </a:gdLst>
              <a:ahLst/>
              <a:cxnLst>
                <a:cxn ang="0">
                  <a:pos x="T0" y="T1"/>
                </a:cxn>
                <a:cxn ang="0">
                  <a:pos x="T2" y="T3"/>
                </a:cxn>
                <a:cxn ang="0">
                  <a:pos x="T4" y="T5"/>
                </a:cxn>
                <a:cxn ang="0">
                  <a:pos x="T6" y="T7"/>
                </a:cxn>
                <a:cxn ang="0">
                  <a:pos x="T8" y="T9"/>
                </a:cxn>
                <a:cxn ang="0">
                  <a:pos x="T10" y="T11"/>
                </a:cxn>
              </a:cxnLst>
              <a:rect l="0" t="0" r="r" b="b"/>
              <a:pathLst>
                <a:path w="199" h="51">
                  <a:moveTo>
                    <a:pt x="184" y="0"/>
                  </a:moveTo>
                  <a:cubicBezTo>
                    <a:pt x="103" y="37"/>
                    <a:pt x="37" y="12"/>
                    <a:pt x="14" y="1"/>
                  </a:cubicBezTo>
                  <a:cubicBezTo>
                    <a:pt x="8" y="7"/>
                    <a:pt x="0" y="20"/>
                    <a:pt x="12" y="34"/>
                  </a:cubicBezTo>
                  <a:cubicBezTo>
                    <a:pt x="12" y="34"/>
                    <a:pt x="18" y="51"/>
                    <a:pt x="99" y="51"/>
                  </a:cubicBezTo>
                  <a:cubicBezTo>
                    <a:pt x="180" y="50"/>
                    <a:pt x="185" y="37"/>
                    <a:pt x="185" y="37"/>
                  </a:cubicBezTo>
                  <a:cubicBezTo>
                    <a:pt x="199" y="21"/>
                    <a:pt x="190" y="7"/>
                    <a:pt x="1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5"/>
            <p:cNvSpPr/>
            <p:nvPr/>
          </p:nvSpPr>
          <p:spPr bwMode="auto">
            <a:xfrm>
              <a:off x="9274176" y="957263"/>
              <a:ext cx="92075" cy="52388"/>
            </a:xfrm>
            <a:custGeom>
              <a:avLst/>
              <a:gdLst>
                <a:gd name="T0" fmla="*/ 15 w 28"/>
                <a:gd name="T1" fmla="*/ 0 h 16"/>
                <a:gd name="T2" fmla="*/ 0 w 28"/>
                <a:gd name="T3" fmla="*/ 0 h 16"/>
                <a:gd name="T4" fmla="*/ 0 w 28"/>
                <a:gd name="T5" fmla="*/ 2 h 16"/>
                <a:gd name="T6" fmla="*/ 14 w 28"/>
                <a:gd name="T7" fmla="*/ 16 h 16"/>
                <a:gd name="T8" fmla="*/ 28 w 28"/>
                <a:gd name="T9" fmla="*/ 2 h 16"/>
                <a:gd name="T10" fmla="*/ 27 w 28"/>
                <a:gd name="T11" fmla="*/ 0 h 16"/>
                <a:gd name="T12" fmla="*/ 15 w 2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8" h="16">
                  <a:moveTo>
                    <a:pt x="15" y="0"/>
                  </a:moveTo>
                  <a:cubicBezTo>
                    <a:pt x="10" y="0"/>
                    <a:pt x="5" y="0"/>
                    <a:pt x="0" y="0"/>
                  </a:cubicBezTo>
                  <a:cubicBezTo>
                    <a:pt x="0" y="1"/>
                    <a:pt x="0" y="2"/>
                    <a:pt x="0" y="2"/>
                  </a:cubicBezTo>
                  <a:cubicBezTo>
                    <a:pt x="0" y="10"/>
                    <a:pt x="6" y="16"/>
                    <a:pt x="14" y="16"/>
                  </a:cubicBezTo>
                  <a:cubicBezTo>
                    <a:pt x="21" y="16"/>
                    <a:pt x="28" y="10"/>
                    <a:pt x="28" y="2"/>
                  </a:cubicBezTo>
                  <a:cubicBezTo>
                    <a:pt x="28" y="2"/>
                    <a:pt x="28" y="1"/>
                    <a:pt x="27" y="0"/>
                  </a:cubicBezTo>
                  <a:cubicBezTo>
                    <a:pt x="24" y="0"/>
                    <a:pt x="20"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1356389"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7" name="直接连接符 26"/>
          <p:cNvCxnSpPr/>
          <p:nvPr/>
        </p:nvCxnSpPr>
        <p:spPr>
          <a:xfrm>
            <a:off x="1921779"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3895"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9" name="文本框 28"/>
          <p:cNvSpPr txBox="1"/>
          <p:nvPr/>
        </p:nvSpPr>
        <p:spPr>
          <a:xfrm>
            <a:off x="4003357"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0" name="直接连接符 29"/>
          <p:cNvCxnSpPr/>
          <p:nvPr/>
        </p:nvCxnSpPr>
        <p:spPr>
          <a:xfrm>
            <a:off x="4568747"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70863"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2" name="文本框 31"/>
          <p:cNvSpPr txBox="1"/>
          <p:nvPr/>
        </p:nvSpPr>
        <p:spPr>
          <a:xfrm>
            <a:off x="6502830" y="4337538"/>
            <a:ext cx="1703644"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3" name="直接连接符 32"/>
          <p:cNvCxnSpPr/>
          <p:nvPr/>
        </p:nvCxnSpPr>
        <p:spPr>
          <a:xfrm>
            <a:off x="7068220"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70336"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5" name="文本框 34"/>
          <p:cNvSpPr txBox="1"/>
          <p:nvPr/>
        </p:nvSpPr>
        <p:spPr>
          <a:xfrm>
            <a:off x="9071463" y="4337538"/>
            <a:ext cx="1703644" cy="82994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a:p>
            <a:pPr algn="dist"/>
            <a:endParaRPr lang="zh-CN" altLang="en-US" sz="2400"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9636853" y="4842745"/>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8969" y="4977785"/>
            <a:ext cx="2568633"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9"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5" name="组合 15"/>
          <p:cNvGrpSpPr/>
          <p:nvPr/>
        </p:nvGrpSpPr>
        <p:grpSpPr>
          <a:xfrm>
            <a:off x="1593850" y="2384425"/>
            <a:ext cx="2706370" cy="3340100"/>
            <a:chOff x="1236832" y="2385044"/>
            <a:chExt cx="2128527" cy="3438102"/>
          </a:xfrm>
        </p:grpSpPr>
        <p:sp>
          <p:nvSpPr>
            <p:cNvPr id="17"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25" name="矩形 24"/>
          <p:cNvSpPr/>
          <p:nvPr/>
        </p:nvSpPr>
        <p:spPr>
          <a:xfrm>
            <a:off x="196278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8" name="组合 27"/>
          <p:cNvGrpSpPr/>
          <p:nvPr/>
        </p:nvGrpSpPr>
        <p:grpSpPr>
          <a:xfrm>
            <a:off x="2491105" y="2038350"/>
            <a:ext cx="1280795" cy="1111250"/>
            <a:chOff x="1797665" y="1700808"/>
            <a:chExt cx="1308575" cy="1301604"/>
          </a:xfrm>
          <a:solidFill>
            <a:schemeClr val="tx2">
              <a:lumMod val="60000"/>
              <a:lumOff val="40000"/>
            </a:schemeClr>
          </a:solidFill>
        </p:grpSpPr>
        <p:grpSp>
          <p:nvGrpSpPr>
            <p:cNvPr id="9" name="组合 28"/>
            <p:cNvGrpSpPr/>
            <p:nvPr/>
          </p:nvGrpSpPr>
          <p:grpSpPr>
            <a:xfrm>
              <a:off x="1797665" y="1700808"/>
              <a:ext cx="1308575" cy="1301604"/>
              <a:chOff x="1797666" y="1796016"/>
              <a:chExt cx="1308575" cy="1301604"/>
            </a:xfrm>
            <a:grpFill/>
          </p:grpSpPr>
          <p:sp>
            <p:nvSpPr>
              <p:cNvPr id="31"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2"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0" name="矩形 29"/>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grpSp>
        <p:nvGrpSpPr>
          <p:cNvPr id="14" name="组合 15"/>
          <p:cNvGrpSpPr/>
          <p:nvPr/>
        </p:nvGrpSpPr>
        <p:grpSpPr>
          <a:xfrm>
            <a:off x="4534535" y="2372360"/>
            <a:ext cx="2706370" cy="3340100"/>
            <a:chOff x="1236832" y="2385044"/>
            <a:chExt cx="2128527" cy="3438102"/>
          </a:xfrm>
        </p:grpSpPr>
        <p:sp>
          <p:nvSpPr>
            <p:cNvPr id="15"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19" name="矩形 18"/>
          <p:cNvSpPr/>
          <p:nvPr/>
        </p:nvSpPr>
        <p:spPr>
          <a:xfrm>
            <a:off x="4903470" y="3639185"/>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22" name="组合 27"/>
          <p:cNvGrpSpPr/>
          <p:nvPr/>
        </p:nvGrpSpPr>
        <p:grpSpPr>
          <a:xfrm>
            <a:off x="5431790" y="2026285"/>
            <a:ext cx="1280795" cy="1111250"/>
            <a:chOff x="1797665" y="1700808"/>
            <a:chExt cx="1308575" cy="1301604"/>
          </a:xfrm>
          <a:solidFill>
            <a:schemeClr val="tx2">
              <a:lumMod val="60000"/>
              <a:lumOff val="40000"/>
            </a:schemeClr>
          </a:solidFill>
        </p:grpSpPr>
        <p:grpSp>
          <p:nvGrpSpPr>
            <p:cNvPr id="28" name="组合 28"/>
            <p:cNvGrpSpPr/>
            <p:nvPr/>
          </p:nvGrpSpPr>
          <p:grpSpPr>
            <a:xfrm>
              <a:off x="1797665" y="1700808"/>
              <a:ext cx="1308575" cy="1301604"/>
              <a:chOff x="1797666" y="1796016"/>
              <a:chExt cx="1308575" cy="1301604"/>
            </a:xfrm>
            <a:grpFill/>
          </p:grpSpPr>
          <p:sp>
            <p:nvSpPr>
              <p:cNvPr id="29"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33"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34" name="矩形 33"/>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grpSp>
        <p:nvGrpSpPr>
          <p:cNvPr id="38" name="组合 15"/>
          <p:cNvGrpSpPr/>
          <p:nvPr/>
        </p:nvGrpSpPr>
        <p:grpSpPr>
          <a:xfrm>
            <a:off x="7844790" y="2384425"/>
            <a:ext cx="2706370" cy="3340100"/>
            <a:chOff x="1236832" y="2385044"/>
            <a:chExt cx="2128527" cy="3438102"/>
          </a:xfrm>
        </p:grpSpPr>
        <p:sp>
          <p:nvSpPr>
            <p:cNvPr id="39" name="Rectangle 69"/>
            <p:cNvSpPr/>
            <p:nvPr/>
          </p:nvSpPr>
          <p:spPr>
            <a:xfrm rot="16200000">
              <a:off x="861979" y="3050018"/>
              <a:ext cx="3168353" cy="1838406"/>
            </a:xfrm>
            <a:prstGeom prst="homePlate">
              <a:avLst/>
            </a:prstGeom>
            <a:solidFill>
              <a:schemeClr val="bg1"/>
            </a:solidFill>
            <a:ln w="28575" cap="rnd" cmpd="sng" algn="ctr">
              <a:noFill/>
              <a:prstDash val="sysDot"/>
            </a:ln>
            <a:effectLst/>
          </p:spPr>
          <p:txBody>
            <a:bodyPr rtlCol="0" anchor="ctr"/>
            <a:lstStyle/>
            <a:p>
              <a:pPr algn="ctr">
                <a:defRPr/>
              </a:pPr>
              <a:endParaRPr lang="en-US" sz="2800" kern="0">
                <a:solidFill>
                  <a:prstClr val="white"/>
                </a:solidFill>
                <a:latin typeface="PT Sans"/>
              </a:endParaRPr>
            </a:p>
          </p:txBody>
        </p:sp>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36832" y="5283649"/>
              <a:ext cx="560833" cy="539497"/>
            </a:xfrm>
            <a:prstGeom prst="rect">
              <a:avLst/>
            </a:prstGeom>
            <a:ln>
              <a:noFill/>
            </a:ln>
          </p:spPr>
        </p:pic>
      </p:grpSp>
      <p:sp>
        <p:nvSpPr>
          <p:cNvPr id="44" name="矩形 43"/>
          <p:cNvSpPr/>
          <p:nvPr/>
        </p:nvSpPr>
        <p:spPr>
          <a:xfrm>
            <a:off x="8213725" y="3651250"/>
            <a:ext cx="2319655" cy="1168400"/>
          </a:xfrm>
          <a:prstGeom prst="rect">
            <a:avLst/>
          </a:prstGeom>
          <a:ln>
            <a:noFill/>
          </a:ln>
        </p:spPr>
        <p:txBody>
          <a:bodyPr wrap="square">
            <a:spAutoFit/>
          </a:bodyPr>
          <a:lstStyle/>
          <a:p>
            <a:pPr algn="ctr"/>
            <a:r>
              <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lumMod val="50000"/>
                </a:schemeClr>
              </a:solidFill>
              <a:latin typeface="华文细黑" panose="02010600040101010101" pitchFamily="2" charset="-122"/>
              <a:ea typeface="华文细黑" panose="02010600040101010101" pitchFamily="2" charset="-122"/>
              <a:sym typeface="+mn-ea"/>
            </a:endParaRPr>
          </a:p>
        </p:txBody>
      </p:sp>
      <p:grpSp>
        <p:nvGrpSpPr>
          <p:cNvPr id="45" name="组合 27"/>
          <p:cNvGrpSpPr/>
          <p:nvPr/>
        </p:nvGrpSpPr>
        <p:grpSpPr>
          <a:xfrm>
            <a:off x="8742045" y="2038350"/>
            <a:ext cx="1280795" cy="1111250"/>
            <a:chOff x="1797665" y="1700808"/>
            <a:chExt cx="1308575" cy="1301604"/>
          </a:xfrm>
          <a:solidFill>
            <a:schemeClr val="tx2">
              <a:lumMod val="60000"/>
              <a:lumOff val="40000"/>
            </a:schemeClr>
          </a:solidFill>
        </p:grpSpPr>
        <p:grpSp>
          <p:nvGrpSpPr>
            <p:cNvPr id="46" name="组合 28"/>
            <p:cNvGrpSpPr/>
            <p:nvPr/>
          </p:nvGrpSpPr>
          <p:grpSpPr>
            <a:xfrm>
              <a:off x="1797665" y="1700808"/>
              <a:ext cx="1308575" cy="1301604"/>
              <a:chOff x="1797666" y="1796016"/>
              <a:chExt cx="1308575" cy="1301604"/>
            </a:xfrm>
            <a:grpFill/>
          </p:grpSpPr>
          <p:sp>
            <p:nvSpPr>
              <p:cNvPr id="47" name="Oval 15"/>
              <p:cNvSpPr>
                <a:spLocks noChangeArrowheads="1"/>
              </p:cNvSpPr>
              <p:nvPr/>
            </p:nvSpPr>
            <p:spPr bwMode="auto">
              <a:xfrm>
                <a:off x="1797666" y="1796016"/>
                <a:ext cx="1308575" cy="130160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sp>
            <p:nvSpPr>
              <p:cNvPr id="48" name="Oval 15"/>
              <p:cNvSpPr>
                <a:spLocks noChangeArrowheads="1"/>
              </p:cNvSpPr>
              <p:nvPr/>
            </p:nvSpPr>
            <p:spPr bwMode="auto">
              <a:xfrm>
                <a:off x="1874561" y="1872501"/>
                <a:ext cx="1154786" cy="1148634"/>
              </a:xfrm>
              <a:prstGeom prst="ellipse">
                <a:avLst/>
              </a:prstGeom>
              <a:grpFill/>
              <a:ln w="12700" cap="flat" cmpd="sng" algn="ctr">
                <a:noFill/>
                <a:prstDash val="solid"/>
                <a:headEnd type="none" w="med" len="med"/>
                <a:tailEnd type="arrow" w="med" len="med"/>
              </a:ln>
              <a:effectLst/>
            </p:spPr>
            <p:txBody>
              <a:bodyPr rot="0" spcFirstLastPara="0" vertOverflow="overflow" horzOverflow="overflow" vert="horz" wrap="square" lIns="121505" tIns="60753" rIns="121505" bIns="60753" numCol="1" spcCol="0" rtlCol="0" fromWordArt="0" anchor="ctr" anchorCtr="0" forceAA="0" compatLnSpc="1">
                <a:noAutofit/>
              </a:bodyPr>
              <a:lstStyle/>
              <a:p>
                <a:pPr algn="ctr"/>
                <a:endParaRPr lang="ko-KR" altLang="ko-KR" dirty="0">
                  <a:solidFill>
                    <a:schemeClr val="bg1"/>
                  </a:solidFill>
                  <a:latin typeface="微软雅黑" panose="020B0503020204020204" charset="-122"/>
                </a:endParaRPr>
              </a:p>
            </p:txBody>
          </p:sp>
        </p:grpSp>
        <p:sp>
          <p:nvSpPr>
            <p:cNvPr id="49" name="矩形 48"/>
            <p:cNvSpPr/>
            <p:nvPr/>
          </p:nvSpPr>
          <p:spPr>
            <a:xfrm>
              <a:off x="2103607" y="1997798"/>
              <a:ext cx="699049" cy="755674"/>
            </a:xfrm>
            <a:prstGeom prst="rect">
              <a:avLst/>
            </a:prstGeom>
            <a:grpFill/>
            <a:ln>
              <a:noFill/>
            </a:ln>
          </p:spPr>
          <p:txBody>
            <a:bodyPr wrap="square">
              <a:spAutoFit/>
            </a:bodyPr>
            <a:lstStyle/>
            <a:p>
              <a:pPr algn="ctr"/>
              <a:r>
                <a:rPr lang="zh-CN" altLang="en-US" dirty="0">
                  <a:solidFill>
                    <a:schemeClr val="bg1"/>
                  </a:solidFill>
                  <a:latin typeface="微软雅黑" panose="020B0503020204020204" charset="-122"/>
                  <a:ea typeface="微软雅黑" panose="020B0503020204020204" charset="-122"/>
                </a:rPr>
                <a:t>添加</a:t>
              </a:r>
              <a:endParaRPr lang="zh-CN" altLang="en-US" dirty="0">
                <a:solidFill>
                  <a:schemeClr val="bg1"/>
                </a:solidFill>
                <a:latin typeface="微软雅黑" panose="020B0503020204020204" charset="-122"/>
                <a:ea typeface="微软雅黑" panose="020B0503020204020204" charset="-122"/>
              </a:endParaRPr>
            </a:p>
            <a:p>
              <a:pPr algn="ctr"/>
              <a:r>
                <a:rPr lang="zh-CN" altLang="en-US" dirty="0">
                  <a:solidFill>
                    <a:schemeClr val="bg1"/>
                  </a:solidFill>
                  <a:latin typeface="微软雅黑" panose="020B0503020204020204" charset="-122"/>
                  <a:ea typeface="微软雅黑" panose="020B0503020204020204" charset="-122"/>
                </a:rPr>
                <a:t>标题</a:t>
              </a:r>
              <a:endParaRPr lang="zh-CN" altLang="en-US"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02662" y="1955856"/>
            <a:ext cx="3179359" cy="1151788"/>
            <a:chOff x="3119840" y="1955856"/>
            <a:chExt cx="3179359" cy="1151788"/>
          </a:xfrm>
        </p:grpSpPr>
        <p:sp>
          <p:nvSpPr>
            <p:cNvPr id="9" name="文本框 8"/>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2802662" y="4314569"/>
            <a:ext cx="3179359" cy="1151788"/>
            <a:chOff x="3119840" y="1955856"/>
            <a:chExt cx="3179359" cy="1151788"/>
          </a:xfrm>
        </p:grpSpPr>
        <p:sp>
          <p:nvSpPr>
            <p:cNvPr id="17" name="文本框 1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a:off x="7882662" y="4314569"/>
            <a:ext cx="3179359" cy="1151788"/>
            <a:chOff x="3119840" y="1955856"/>
            <a:chExt cx="3179359" cy="1151788"/>
          </a:xfrm>
        </p:grpSpPr>
        <p:sp>
          <p:nvSpPr>
            <p:cNvPr id="22" name="文本框 21"/>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grpSp>
        <p:nvGrpSpPr>
          <p:cNvPr id="26" name="组合 25"/>
          <p:cNvGrpSpPr/>
          <p:nvPr/>
        </p:nvGrpSpPr>
        <p:grpSpPr>
          <a:xfrm>
            <a:off x="7882662" y="1955855"/>
            <a:ext cx="3179359" cy="1151788"/>
            <a:chOff x="3119840" y="1955856"/>
            <a:chExt cx="3179359" cy="1151788"/>
          </a:xfrm>
        </p:grpSpPr>
        <p:sp>
          <p:nvSpPr>
            <p:cNvPr id="27" name="文本框 26"/>
            <p:cNvSpPr txBox="1"/>
            <p:nvPr/>
          </p:nvSpPr>
          <p:spPr>
            <a:xfrm>
              <a:off x="3119840" y="1955856"/>
              <a:ext cx="1471602"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8" name="直接连接符 27"/>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19840" y="2462484"/>
              <a:ext cx="3179359" cy="64516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gr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0" name="组合 29"/>
          <p:cNvGrpSpPr/>
          <p:nvPr/>
        </p:nvGrpSpPr>
        <p:grpSpPr>
          <a:xfrm>
            <a:off x="1124585" y="2132965"/>
            <a:ext cx="1380490" cy="728980"/>
            <a:chOff x="7491807" y="3386069"/>
            <a:chExt cx="1745856" cy="971893"/>
          </a:xfrm>
          <a:solidFill>
            <a:schemeClr val="bg1"/>
          </a:solidFill>
        </p:grpSpPr>
        <p:sp>
          <p:nvSpPr>
            <p:cNvPr id="12"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2" name="文本框 31"/>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3" name="组合 32"/>
          <p:cNvGrpSpPr/>
          <p:nvPr/>
        </p:nvGrpSpPr>
        <p:grpSpPr>
          <a:xfrm>
            <a:off x="6142485" y="2106048"/>
            <a:ext cx="1486172" cy="827586"/>
            <a:chOff x="7652596" y="1397863"/>
            <a:chExt cx="1981562" cy="1103107"/>
          </a:xfrm>
          <a:solidFill>
            <a:schemeClr val="bg1"/>
          </a:solidFill>
        </p:grpSpPr>
        <p:sp>
          <p:nvSpPr>
            <p:cNvPr id="34" name="任意多边形 33"/>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5" name="文本框 34"/>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6" name="组合 29"/>
          <p:cNvGrpSpPr/>
          <p:nvPr/>
        </p:nvGrpSpPr>
        <p:grpSpPr>
          <a:xfrm>
            <a:off x="1195705" y="4609465"/>
            <a:ext cx="1380490" cy="728980"/>
            <a:chOff x="7491807" y="3386069"/>
            <a:chExt cx="1745856" cy="971893"/>
          </a:xfrm>
          <a:solidFill>
            <a:schemeClr val="bg1"/>
          </a:solidFill>
        </p:grpSpPr>
        <p:sp>
          <p:nvSpPr>
            <p:cNvPr id="37" name="任意多边形 36"/>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38" name="文本框 37"/>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213605" y="4582548"/>
            <a:ext cx="1486172" cy="827586"/>
            <a:chOff x="7652596" y="1397863"/>
            <a:chExt cx="1981562" cy="1103107"/>
          </a:xfrm>
          <a:solidFill>
            <a:schemeClr val="bg1"/>
          </a:solidFill>
        </p:grpSpPr>
        <p:sp>
          <p:nvSpPr>
            <p:cNvPr id="40" name="任意多边形 39"/>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1" name="文本框 40"/>
            <p:cNvSpPr txBox="1"/>
            <p:nvPr/>
          </p:nvSpPr>
          <p:spPr>
            <a:xfrm>
              <a:off x="8147944" y="1856667"/>
              <a:ext cx="1066958" cy="369218"/>
            </a:xfrm>
            <a:prstGeom prst="rect">
              <a:avLst/>
            </a:prstGeom>
            <a:grp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407886"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矩形: 圆角 5"/>
          <p:cNvSpPr/>
          <p:nvPr/>
        </p:nvSpPr>
        <p:spPr>
          <a:xfrm>
            <a:off x="4840515"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 name="矩形: 圆角 6"/>
          <p:cNvSpPr/>
          <p:nvPr/>
        </p:nvSpPr>
        <p:spPr>
          <a:xfrm>
            <a:off x="8273143" y="2291163"/>
            <a:ext cx="2510971" cy="3759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28" name="组合 27"/>
          <p:cNvGrpSpPr/>
          <p:nvPr/>
        </p:nvGrpSpPr>
        <p:grpSpPr>
          <a:xfrm>
            <a:off x="1966686" y="2670628"/>
            <a:ext cx="1393371" cy="1393371"/>
            <a:chOff x="1966686" y="2670628"/>
            <a:chExt cx="1393371" cy="1393371"/>
          </a:xfrm>
          <a:solidFill>
            <a:schemeClr val="bg1">
              <a:lumMod val="50000"/>
            </a:schemeClr>
          </a:solidFill>
        </p:grpSpPr>
        <p:sp>
          <p:nvSpPr>
            <p:cNvPr id="9" name="椭圆 8"/>
            <p:cNvSpPr/>
            <p:nvPr/>
          </p:nvSpPr>
          <p:spPr>
            <a:xfrm>
              <a:off x="1966686"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 name="Freeform 11"/>
            <p:cNvSpPr>
              <a:spLocks noEditPoints="1"/>
            </p:cNvSpPr>
            <p:nvPr/>
          </p:nvSpPr>
          <p:spPr bwMode="auto">
            <a:xfrm>
              <a:off x="2417650" y="3043240"/>
              <a:ext cx="491442" cy="648146"/>
            </a:xfrm>
            <a:custGeom>
              <a:avLst/>
              <a:gdLst>
                <a:gd name="T0" fmla="*/ 2020 w 2488"/>
                <a:gd name="T1" fmla="*/ 1317 h 3282"/>
                <a:gd name="T2" fmla="*/ 1077 w 2488"/>
                <a:gd name="T3" fmla="*/ 527 h 3282"/>
                <a:gd name="T4" fmla="*/ 249 w 2488"/>
                <a:gd name="T5" fmla="*/ 0 h 3282"/>
                <a:gd name="T6" fmla="*/ 0 w 2488"/>
                <a:gd name="T7" fmla="*/ 3134 h 3282"/>
                <a:gd name="T8" fmla="*/ 249 w 2488"/>
                <a:gd name="T9" fmla="*/ 1642 h 3282"/>
                <a:gd name="T10" fmla="*/ 1212 w 2488"/>
                <a:gd name="T11" fmla="*/ 1375 h 3282"/>
                <a:gd name="T12" fmla="*/ 2228 w 2488"/>
                <a:gd name="T13" fmla="*/ 1484 h 3282"/>
                <a:gd name="T14" fmla="*/ 1221 w 2488"/>
                <a:gd name="T15" fmla="*/ 1484 h 3282"/>
                <a:gd name="T16" fmla="*/ 961 w 2488"/>
                <a:gd name="T17" fmla="*/ 2227 h 3282"/>
                <a:gd name="T18" fmla="*/ 1095 w 2488"/>
                <a:gd name="T19" fmla="*/ 2985 h 3282"/>
                <a:gd name="T20" fmla="*/ 1301 w 2488"/>
                <a:gd name="T21" fmla="*/ 3122 h 3282"/>
                <a:gd name="T22" fmla="*/ 2139 w 2488"/>
                <a:gd name="T23" fmla="*/ 2985 h 3282"/>
                <a:gd name="T24" fmla="*/ 2338 w 2488"/>
                <a:gd name="T25" fmla="*/ 3134 h 3282"/>
                <a:gd name="T26" fmla="*/ 2488 w 2488"/>
                <a:gd name="T27" fmla="*/ 2985 h 3282"/>
                <a:gd name="T28" fmla="*/ 2439 w 2488"/>
                <a:gd name="T29" fmla="*/ 1666 h 3282"/>
                <a:gd name="T30" fmla="*/ 2038 w 2488"/>
                <a:gd name="T31" fmla="*/ 1536 h 3282"/>
                <a:gd name="T32" fmla="*/ 1410 w 2488"/>
                <a:gd name="T33" fmla="*/ 1628 h 3282"/>
                <a:gd name="T34" fmla="*/ 1096 w 2488"/>
                <a:gd name="T35" fmla="*/ 2209 h 3282"/>
                <a:gd name="T36" fmla="*/ 1244 w 2488"/>
                <a:gd name="T37" fmla="*/ 1720 h 3282"/>
                <a:gd name="T38" fmla="*/ 2295 w 2488"/>
                <a:gd name="T39" fmla="*/ 1802 h 3282"/>
                <a:gd name="T40" fmla="*/ 2338 w 2488"/>
                <a:gd name="T41" fmla="*/ 2239 h 3282"/>
                <a:gd name="T42" fmla="*/ 1096 w 2488"/>
                <a:gd name="T43" fmla="*/ 2209 h 3282"/>
                <a:gd name="T44" fmla="*/ 1286 w 2488"/>
                <a:gd name="T45" fmla="*/ 2733 h 3282"/>
                <a:gd name="T46" fmla="*/ 1069 w 2488"/>
                <a:gd name="T47" fmla="*/ 2691 h 3282"/>
                <a:gd name="T48" fmla="*/ 1112 w 2488"/>
                <a:gd name="T49" fmla="*/ 2576 h 3282"/>
                <a:gd name="T50" fmla="*/ 1329 w 2488"/>
                <a:gd name="T51" fmla="*/ 2619 h 3282"/>
                <a:gd name="T52" fmla="*/ 2379 w 2488"/>
                <a:gd name="T53" fmla="*/ 2691 h 3282"/>
                <a:gd name="T54" fmla="*/ 2163 w 2488"/>
                <a:gd name="T55" fmla="*/ 2733 h 3282"/>
                <a:gd name="T56" fmla="*/ 2120 w 2488"/>
                <a:gd name="T57" fmla="*/ 2619 h 3282"/>
                <a:gd name="T58" fmla="*/ 2336 w 2488"/>
                <a:gd name="T59" fmla="*/ 2576 h 3282"/>
                <a:gd name="T60" fmla="*/ 2379 w 2488"/>
                <a:gd name="T61" fmla="*/ 2691 h 3282"/>
                <a:gd name="T62" fmla="*/ 1732 w 2488"/>
                <a:gd name="T63" fmla="*/ 1395 h 3282"/>
                <a:gd name="T64" fmla="*/ 1724 w 2488"/>
                <a:gd name="T65" fmla="*/ 1395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8" h="3282">
                  <a:moveTo>
                    <a:pt x="1212" y="1375"/>
                  </a:moveTo>
                  <a:cubicBezTo>
                    <a:pt x="1663" y="1199"/>
                    <a:pt x="2020" y="1317"/>
                    <a:pt x="2020" y="1317"/>
                  </a:cubicBezTo>
                  <a:cubicBezTo>
                    <a:pt x="2424" y="659"/>
                    <a:pt x="2424" y="659"/>
                    <a:pt x="2424" y="659"/>
                  </a:cubicBezTo>
                  <a:cubicBezTo>
                    <a:pt x="2424" y="659"/>
                    <a:pt x="1616" y="527"/>
                    <a:pt x="1077" y="527"/>
                  </a:cubicBezTo>
                  <a:cubicBezTo>
                    <a:pt x="539" y="527"/>
                    <a:pt x="249" y="298"/>
                    <a:pt x="249" y="298"/>
                  </a:cubicBezTo>
                  <a:cubicBezTo>
                    <a:pt x="249" y="0"/>
                    <a:pt x="249" y="0"/>
                    <a:pt x="249" y="0"/>
                  </a:cubicBezTo>
                  <a:cubicBezTo>
                    <a:pt x="0" y="0"/>
                    <a:pt x="0" y="0"/>
                    <a:pt x="0" y="0"/>
                  </a:cubicBezTo>
                  <a:cubicBezTo>
                    <a:pt x="0" y="3134"/>
                    <a:pt x="0" y="3134"/>
                    <a:pt x="0" y="3134"/>
                  </a:cubicBezTo>
                  <a:cubicBezTo>
                    <a:pt x="249" y="3134"/>
                    <a:pt x="249" y="3134"/>
                    <a:pt x="249" y="3134"/>
                  </a:cubicBezTo>
                  <a:cubicBezTo>
                    <a:pt x="249" y="1642"/>
                    <a:pt x="249" y="1642"/>
                    <a:pt x="249" y="1642"/>
                  </a:cubicBezTo>
                  <a:cubicBezTo>
                    <a:pt x="249" y="1642"/>
                    <a:pt x="496" y="1763"/>
                    <a:pt x="840" y="1831"/>
                  </a:cubicBezTo>
                  <a:cubicBezTo>
                    <a:pt x="840" y="1831"/>
                    <a:pt x="767" y="1549"/>
                    <a:pt x="1212" y="1375"/>
                  </a:cubicBezTo>
                  <a:close/>
                  <a:moveTo>
                    <a:pt x="2439" y="1666"/>
                  </a:moveTo>
                  <a:cubicBezTo>
                    <a:pt x="2419" y="1565"/>
                    <a:pt x="2327" y="1524"/>
                    <a:pt x="2228" y="1484"/>
                  </a:cubicBezTo>
                  <a:cubicBezTo>
                    <a:pt x="2130" y="1444"/>
                    <a:pt x="1897" y="1396"/>
                    <a:pt x="1724" y="1395"/>
                  </a:cubicBezTo>
                  <a:cubicBezTo>
                    <a:pt x="1552" y="1396"/>
                    <a:pt x="1318" y="1444"/>
                    <a:pt x="1221" y="1484"/>
                  </a:cubicBezTo>
                  <a:cubicBezTo>
                    <a:pt x="1122" y="1524"/>
                    <a:pt x="1030" y="1565"/>
                    <a:pt x="1010" y="1666"/>
                  </a:cubicBezTo>
                  <a:cubicBezTo>
                    <a:pt x="961" y="2227"/>
                    <a:pt x="961" y="2227"/>
                    <a:pt x="961" y="2227"/>
                  </a:cubicBezTo>
                  <a:cubicBezTo>
                    <a:pt x="945" y="2985"/>
                    <a:pt x="945" y="2985"/>
                    <a:pt x="945" y="2985"/>
                  </a:cubicBezTo>
                  <a:cubicBezTo>
                    <a:pt x="1095" y="2985"/>
                    <a:pt x="1095" y="2985"/>
                    <a:pt x="1095" y="2985"/>
                  </a:cubicBezTo>
                  <a:cubicBezTo>
                    <a:pt x="1089" y="3122"/>
                    <a:pt x="1089" y="3122"/>
                    <a:pt x="1089" y="3122"/>
                  </a:cubicBezTo>
                  <a:cubicBezTo>
                    <a:pt x="1089" y="3270"/>
                    <a:pt x="1301" y="3270"/>
                    <a:pt x="1301" y="3122"/>
                  </a:cubicBezTo>
                  <a:cubicBezTo>
                    <a:pt x="1294" y="2985"/>
                    <a:pt x="1294" y="2985"/>
                    <a:pt x="1294" y="2985"/>
                  </a:cubicBezTo>
                  <a:cubicBezTo>
                    <a:pt x="2139" y="2985"/>
                    <a:pt x="2139" y="2985"/>
                    <a:pt x="2139" y="2985"/>
                  </a:cubicBezTo>
                  <a:cubicBezTo>
                    <a:pt x="2148" y="3122"/>
                    <a:pt x="2148" y="3122"/>
                    <a:pt x="2148" y="3122"/>
                  </a:cubicBezTo>
                  <a:cubicBezTo>
                    <a:pt x="2148" y="3270"/>
                    <a:pt x="2338" y="3282"/>
                    <a:pt x="2338" y="3134"/>
                  </a:cubicBezTo>
                  <a:cubicBezTo>
                    <a:pt x="2338" y="2985"/>
                    <a:pt x="2338" y="2985"/>
                    <a:pt x="2338" y="2985"/>
                  </a:cubicBezTo>
                  <a:cubicBezTo>
                    <a:pt x="2488" y="2985"/>
                    <a:pt x="2488" y="2985"/>
                    <a:pt x="2488" y="2985"/>
                  </a:cubicBezTo>
                  <a:cubicBezTo>
                    <a:pt x="2488" y="2227"/>
                    <a:pt x="2488" y="2227"/>
                    <a:pt x="2488" y="2227"/>
                  </a:cubicBezTo>
                  <a:cubicBezTo>
                    <a:pt x="2439" y="1666"/>
                    <a:pt x="2439" y="1666"/>
                    <a:pt x="2439" y="1666"/>
                  </a:cubicBezTo>
                  <a:close/>
                  <a:moveTo>
                    <a:pt x="1410" y="1536"/>
                  </a:moveTo>
                  <a:cubicBezTo>
                    <a:pt x="2038" y="1536"/>
                    <a:pt x="2038" y="1536"/>
                    <a:pt x="2038" y="1536"/>
                  </a:cubicBezTo>
                  <a:cubicBezTo>
                    <a:pt x="2100" y="1536"/>
                    <a:pt x="2100" y="1628"/>
                    <a:pt x="2038" y="1628"/>
                  </a:cubicBezTo>
                  <a:cubicBezTo>
                    <a:pt x="1410" y="1628"/>
                    <a:pt x="1410" y="1628"/>
                    <a:pt x="1410" y="1628"/>
                  </a:cubicBezTo>
                  <a:cubicBezTo>
                    <a:pt x="1349" y="1628"/>
                    <a:pt x="1349" y="1536"/>
                    <a:pt x="1410" y="1536"/>
                  </a:cubicBezTo>
                  <a:close/>
                  <a:moveTo>
                    <a:pt x="1096" y="2209"/>
                  </a:moveTo>
                  <a:cubicBezTo>
                    <a:pt x="1153" y="1802"/>
                    <a:pt x="1153" y="1802"/>
                    <a:pt x="1153" y="1802"/>
                  </a:cubicBezTo>
                  <a:cubicBezTo>
                    <a:pt x="1161" y="1752"/>
                    <a:pt x="1178" y="1720"/>
                    <a:pt x="1244" y="1720"/>
                  </a:cubicBezTo>
                  <a:cubicBezTo>
                    <a:pt x="2205" y="1720"/>
                    <a:pt x="2205" y="1720"/>
                    <a:pt x="2205" y="1720"/>
                  </a:cubicBezTo>
                  <a:cubicBezTo>
                    <a:pt x="2270" y="1720"/>
                    <a:pt x="2287" y="1752"/>
                    <a:pt x="2295" y="1802"/>
                  </a:cubicBezTo>
                  <a:cubicBezTo>
                    <a:pt x="2353" y="2209"/>
                    <a:pt x="2353" y="2209"/>
                    <a:pt x="2353" y="2209"/>
                  </a:cubicBezTo>
                  <a:cubicBezTo>
                    <a:pt x="2358" y="2248"/>
                    <a:pt x="2393" y="2239"/>
                    <a:pt x="2338" y="2239"/>
                  </a:cubicBezTo>
                  <a:cubicBezTo>
                    <a:pt x="1144" y="2239"/>
                    <a:pt x="1144" y="2239"/>
                    <a:pt x="1144" y="2239"/>
                  </a:cubicBezTo>
                  <a:cubicBezTo>
                    <a:pt x="1090" y="2239"/>
                    <a:pt x="1090" y="2248"/>
                    <a:pt x="1096" y="2209"/>
                  </a:cubicBezTo>
                  <a:close/>
                  <a:moveTo>
                    <a:pt x="1329" y="2691"/>
                  </a:moveTo>
                  <a:cubicBezTo>
                    <a:pt x="1329" y="2714"/>
                    <a:pt x="1310" y="2733"/>
                    <a:pt x="1286" y="2733"/>
                  </a:cubicBezTo>
                  <a:cubicBezTo>
                    <a:pt x="1112" y="2733"/>
                    <a:pt x="1112" y="2733"/>
                    <a:pt x="1112" y="2733"/>
                  </a:cubicBezTo>
                  <a:cubicBezTo>
                    <a:pt x="1089" y="2733"/>
                    <a:pt x="1069" y="2714"/>
                    <a:pt x="1069" y="2691"/>
                  </a:cubicBezTo>
                  <a:cubicBezTo>
                    <a:pt x="1069" y="2619"/>
                    <a:pt x="1069" y="2619"/>
                    <a:pt x="1069" y="2619"/>
                  </a:cubicBezTo>
                  <a:cubicBezTo>
                    <a:pt x="1069" y="2595"/>
                    <a:pt x="1089" y="2576"/>
                    <a:pt x="1112" y="2576"/>
                  </a:cubicBezTo>
                  <a:cubicBezTo>
                    <a:pt x="1286" y="2576"/>
                    <a:pt x="1286" y="2576"/>
                    <a:pt x="1286" y="2576"/>
                  </a:cubicBezTo>
                  <a:cubicBezTo>
                    <a:pt x="1310" y="2576"/>
                    <a:pt x="1329" y="2595"/>
                    <a:pt x="1329" y="2619"/>
                  </a:cubicBezTo>
                  <a:cubicBezTo>
                    <a:pt x="1329" y="2691"/>
                    <a:pt x="1329" y="2691"/>
                    <a:pt x="1329" y="2691"/>
                  </a:cubicBezTo>
                  <a:close/>
                  <a:moveTo>
                    <a:pt x="2379" y="2691"/>
                  </a:moveTo>
                  <a:cubicBezTo>
                    <a:pt x="2379" y="2714"/>
                    <a:pt x="2360" y="2733"/>
                    <a:pt x="2336" y="2733"/>
                  </a:cubicBezTo>
                  <a:cubicBezTo>
                    <a:pt x="2163" y="2733"/>
                    <a:pt x="2163" y="2733"/>
                    <a:pt x="2163" y="2733"/>
                  </a:cubicBezTo>
                  <a:cubicBezTo>
                    <a:pt x="2139" y="2733"/>
                    <a:pt x="2120" y="2714"/>
                    <a:pt x="2120" y="2691"/>
                  </a:cubicBezTo>
                  <a:cubicBezTo>
                    <a:pt x="2120" y="2619"/>
                    <a:pt x="2120" y="2619"/>
                    <a:pt x="2120" y="2619"/>
                  </a:cubicBezTo>
                  <a:cubicBezTo>
                    <a:pt x="2120" y="2595"/>
                    <a:pt x="2139" y="2576"/>
                    <a:pt x="2163" y="2576"/>
                  </a:cubicBezTo>
                  <a:cubicBezTo>
                    <a:pt x="2336" y="2576"/>
                    <a:pt x="2336" y="2576"/>
                    <a:pt x="2336" y="2576"/>
                  </a:cubicBezTo>
                  <a:cubicBezTo>
                    <a:pt x="2360" y="2576"/>
                    <a:pt x="2379" y="2595"/>
                    <a:pt x="2379" y="2619"/>
                  </a:cubicBezTo>
                  <a:cubicBezTo>
                    <a:pt x="2379" y="2691"/>
                    <a:pt x="2379" y="2691"/>
                    <a:pt x="2379" y="2691"/>
                  </a:cubicBezTo>
                  <a:close/>
                  <a:moveTo>
                    <a:pt x="1724" y="1395"/>
                  </a:moveTo>
                  <a:cubicBezTo>
                    <a:pt x="1727" y="1395"/>
                    <a:pt x="1729" y="1395"/>
                    <a:pt x="1732" y="1395"/>
                  </a:cubicBezTo>
                  <a:cubicBezTo>
                    <a:pt x="1717" y="1395"/>
                    <a:pt x="1717" y="1395"/>
                    <a:pt x="1717" y="1395"/>
                  </a:cubicBezTo>
                  <a:cubicBezTo>
                    <a:pt x="1719" y="1395"/>
                    <a:pt x="1722" y="1395"/>
                    <a:pt x="1724" y="1395"/>
                  </a:cubicBezTo>
                  <a:close/>
                </a:path>
              </a:pathLst>
            </a:custGeom>
            <a:grp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26" name="组合 25"/>
          <p:cNvGrpSpPr/>
          <p:nvPr/>
        </p:nvGrpSpPr>
        <p:grpSpPr>
          <a:xfrm>
            <a:off x="5399315" y="2670628"/>
            <a:ext cx="1393371" cy="1393371"/>
            <a:chOff x="5399314" y="2670628"/>
            <a:chExt cx="1393371" cy="1393371"/>
          </a:xfrm>
          <a:solidFill>
            <a:schemeClr val="bg1">
              <a:lumMod val="50000"/>
            </a:schemeClr>
          </a:solidFill>
        </p:grpSpPr>
        <p:sp>
          <p:nvSpPr>
            <p:cNvPr id="10" name="椭圆 9"/>
            <p:cNvSpPr/>
            <p:nvPr/>
          </p:nvSpPr>
          <p:spPr>
            <a:xfrm>
              <a:off x="5399314"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3" name="组合 12"/>
            <p:cNvGrpSpPr/>
            <p:nvPr/>
          </p:nvGrpSpPr>
          <p:grpSpPr>
            <a:xfrm>
              <a:off x="5804276" y="3110933"/>
              <a:ext cx="583447" cy="512760"/>
              <a:chOff x="7423151" y="4545013"/>
              <a:chExt cx="825500" cy="725487"/>
            </a:xfrm>
            <a:grpFill/>
          </p:grpSpPr>
          <p:sp>
            <p:nvSpPr>
              <p:cNvPr id="14" name="Freeform 20"/>
              <p:cNvSpPr>
                <a:spLocks noEditPoints="1"/>
              </p:cNvSpPr>
              <p:nvPr/>
            </p:nvSpPr>
            <p:spPr bwMode="auto">
              <a:xfrm>
                <a:off x="7423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6 w 73"/>
                  <a:gd name="T11" fmla="*/ 184 h 200"/>
                  <a:gd name="T12" fmla="*/ 19 w 73"/>
                  <a:gd name="T13" fmla="*/ 166 h 200"/>
                  <a:gd name="T14" fmla="*/ 36 w 73"/>
                  <a:gd name="T15" fmla="*/ 149 h 200"/>
                  <a:gd name="T16" fmla="*/ 54 w 73"/>
                  <a:gd name="T17" fmla="*/ 166 h 200"/>
                  <a:gd name="T18" fmla="*/ 36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6" y="184"/>
                    </a:moveTo>
                    <a:cubicBezTo>
                      <a:pt x="27" y="184"/>
                      <a:pt x="19" y="176"/>
                      <a:pt x="19" y="166"/>
                    </a:cubicBezTo>
                    <a:cubicBezTo>
                      <a:pt x="19" y="156"/>
                      <a:pt x="27" y="149"/>
                      <a:pt x="36" y="149"/>
                    </a:cubicBezTo>
                    <a:cubicBezTo>
                      <a:pt x="46" y="149"/>
                      <a:pt x="54" y="156"/>
                      <a:pt x="54" y="166"/>
                    </a:cubicBezTo>
                    <a:cubicBezTo>
                      <a:pt x="54" y="176"/>
                      <a:pt x="46" y="184"/>
                      <a:pt x="36"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Freeform 21"/>
              <p:cNvSpPr>
                <a:spLocks noEditPoints="1"/>
              </p:cNvSpPr>
              <p:nvPr/>
            </p:nvSpPr>
            <p:spPr bwMode="auto">
              <a:xfrm>
                <a:off x="7677151" y="4572000"/>
                <a:ext cx="241300" cy="660400"/>
              </a:xfrm>
              <a:custGeom>
                <a:avLst/>
                <a:gdLst>
                  <a:gd name="T0" fmla="*/ 0 w 73"/>
                  <a:gd name="T1" fmla="*/ 0 h 200"/>
                  <a:gd name="T2" fmla="*/ 0 w 73"/>
                  <a:gd name="T3" fmla="*/ 200 h 200"/>
                  <a:gd name="T4" fmla="*/ 73 w 73"/>
                  <a:gd name="T5" fmla="*/ 200 h 200"/>
                  <a:gd name="T6" fmla="*/ 73 w 73"/>
                  <a:gd name="T7" fmla="*/ 0 h 200"/>
                  <a:gd name="T8" fmla="*/ 0 w 73"/>
                  <a:gd name="T9" fmla="*/ 0 h 200"/>
                  <a:gd name="T10" fmla="*/ 37 w 73"/>
                  <a:gd name="T11" fmla="*/ 184 h 200"/>
                  <a:gd name="T12" fmla="*/ 19 w 73"/>
                  <a:gd name="T13" fmla="*/ 166 h 200"/>
                  <a:gd name="T14" fmla="*/ 37 w 73"/>
                  <a:gd name="T15" fmla="*/ 149 h 200"/>
                  <a:gd name="T16" fmla="*/ 54 w 73"/>
                  <a:gd name="T17" fmla="*/ 166 h 200"/>
                  <a:gd name="T18" fmla="*/ 37 w 73"/>
                  <a:gd name="T19" fmla="*/ 184 h 200"/>
                  <a:gd name="T20" fmla="*/ 59 w 73"/>
                  <a:gd name="T21" fmla="*/ 103 h 200"/>
                  <a:gd name="T22" fmla="*/ 14 w 73"/>
                  <a:gd name="T23" fmla="*/ 103 h 200"/>
                  <a:gd name="T24" fmla="*/ 14 w 73"/>
                  <a:gd name="T25" fmla="*/ 20 h 200"/>
                  <a:gd name="T26" fmla="*/ 59 w 73"/>
                  <a:gd name="T27" fmla="*/ 20 h 200"/>
                  <a:gd name="T28" fmla="*/ 59 w 73"/>
                  <a:gd name="T29"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00">
                    <a:moveTo>
                      <a:pt x="0" y="0"/>
                    </a:moveTo>
                    <a:cubicBezTo>
                      <a:pt x="0" y="200"/>
                      <a:pt x="0" y="200"/>
                      <a:pt x="0" y="200"/>
                    </a:cubicBezTo>
                    <a:cubicBezTo>
                      <a:pt x="73" y="200"/>
                      <a:pt x="73" y="200"/>
                      <a:pt x="73" y="200"/>
                    </a:cubicBezTo>
                    <a:cubicBezTo>
                      <a:pt x="73" y="0"/>
                      <a:pt x="73" y="0"/>
                      <a:pt x="73" y="0"/>
                    </a:cubicBezTo>
                    <a:lnTo>
                      <a:pt x="0" y="0"/>
                    </a:lnTo>
                    <a:close/>
                    <a:moveTo>
                      <a:pt x="37" y="184"/>
                    </a:moveTo>
                    <a:cubicBezTo>
                      <a:pt x="27" y="184"/>
                      <a:pt x="19" y="176"/>
                      <a:pt x="19" y="166"/>
                    </a:cubicBezTo>
                    <a:cubicBezTo>
                      <a:pt x="19" y="156"/>
                      <a:pt x="27" y="149"/>
                      <a:pt x="37" y="149"/>
                    </a:cubicBezTo>
                    <a:cubicBezTo>
                      <a:pt x="46" y="149"/>
                      <a:pt x="54" y="156"/>
                      <a:pt x="54" y="166"/>
                    </a:cubicBezTo>
                    <a:cubicBezTo>
                      <a:pt x="54" y="176"/>
                      <a:pt x="46" y="184"/>
                      <a:pt x="37" y="184"/>
                    </a:cubicBezTo>
                    <a:close/>
                    <a:moveTo>
                      <a:pt x="59" y="103"/>
                    </a:moveTo>
                    <a:cubicBezTo>
                      <a:pt x="14" y="103"/>
                      <a:pt x="14" y="103"/>
                      <a:pt x="14" y="103"/>
                    </a:cubicBezTo>
                    <a:cubicBezTo>
                      <a:pt x="14" y="20"/>
                      <a:pt x="14" y="20"/>
                      <a:pt x="14" y="20"/>
                    </a:cubicBezTo>
                    <a:cubicBezTo>
                      <a:pt x="59" y="20"/>
                      <a:pt x="59" y="20"/>
                      <a:pt x="59" y="20"/>
                    </a:cubicBezTo>
                    <a:lnTo>
                      <a:pt x="59"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6" name="Freeform 22"/>
              <p:cNvSpPr>
                <a:spLocks noEditPoints="1"/>
              </p:cNvSpPr>
              <p:nvPr/>
            </p:nvSpPr>
            <p:spPr bwMode="auto">
              <a:xfrm>
                <a:off x="7927976" y="4545013"/>
                <a:ext cx="320675" cy="687388"/>
              </a:xfrm>
              <a:custGeom>
                <a:avLst/>
                <a:gdLst>
                  <a:gd name="T0" fmla="*/ 72 w 97"/>
                  <a:gd name="T1" fmla="*/ 0 h 208"/>
                  <a:gd name="T2" fmla="*/ 0 w 97"/>
                  <a:gd name="T3" fmla="*/ 9 h 208"/>
                  <a:gd name="T4" fmla="*/ 25 w 97"/>
                  <a:gd name="T5" fmla="*/ 208 h 208"/>
                  <a:gd name="T6" fmla="*/ 97 w 97"/>
                  <a:gd name="T7" fmla="*/ 199 h 208"/>
                  <a:gd name="T8" fmla="*/ 72 w 97"/>
                  <a:gd name="T9" fmla="*/ 0 h 208"/>
                  <a:gd name="T10" fmla="*/ 16 w 97"/>
                  <a:gd name="T11" fmla="*/ 28 h 208"/>
                  <a:gd name="T12" fmla="*/ 61 w 97"/>
                  <a:gd name="T13" fmla="*/ 22 h 208"/>
                  <a:gd name="T14" fmla="*/ 71 w 97"/>
                  <a:gd name="T15" fmla="*/ 105 h 208"/>
                  <a:gd name="T16" fmla="*/ 27 w 97"/>
                  <a:gd name="T17" fmla="*/ 110 h 208"/>
                  <a:gd name="T18" fmla="*/ 16 w 97"/>
                  <a:gd name="T19" fmla="*/ 28 h 208"/>
                  <a:gd name="T20" fmla="*/ 59 w 97"/>
                  <a:gd name="T21" fmla="*/ 187 h 208"/>
                  <a:gd name="T22" fmla="*/ 40 w 97"/>
                  <a:gd name="T23" fmla="*/ 172 h 208"/>
                  <a:gd name="T24" fmla="*/ 55 w 97"/>
                  <a:gd name="T25" fmla="*/ 152 h 208"/>
                  <a:gd name="T26" fmla="*/ 74 w 97"/>
                  <a:gd name="T27" fmla="*/ 168 h 208"/>
                  <a:gd name="T28" fmla="*/ 59 w 97"/>
                  <a:gd name="T29"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208">
                    <a:moveTo>
                      <a:pt x="72" y="0"/>
                    </a:moveTo>
                    <a:cubicBezTo>
                      <a:pt x="0" y="9"/>
                      <a:pt x="0" y="9"/>
                      <a:pt x="0" y="9"/>
                    </a:cubicBezTo>
                    <a:cubicBezTo>
                      <a:pt x="25" y="208"/>
                      <a:pt x="25" y="208"/>
                      <a:pt x="25" y="208"/>
                    </a:cubicBezTo>
                    <a:cubicBezTo>
                      <a:pt x="97" y="199"/>
                      <a:pt x="97" y="199"/>
                      <a:pt x="97" y="199"/>
                    </a:cubicBezTo>
                    <a:lnTo>
                      <a:pt x="72" y="0"/>
                    </a:lnTo>
                    <a:close/>
                    <a:moveTo>
                      <a:pt x="16" y="28"/>
                    </a:moveTo>
                    <a:cubicBezTo>
                      <a:pt x="61" y="22"/>
                      <a:pt x="61" y="22"/>
                      <a:pt x="61" y="22"/>
                    </a:cubicBezTo>
                    <a:cubicBezTo>
                      <a:pt x="71" y="105"/>
                      <a:pt x="71" y="105"/>
                      <a:pt x="71" y="105"/>
                    </a:cubicBezTo>
                    <a:cubicBezTo>
                      <a:pt x="27" y="110"/>
                      <a:pt x="27" y="110"/>
                      <a:pt x="27" y="110"/>
                    </a:cubicBezTo>
                    <a:lnTo>
                      <a:pt x="16" y="28"/>
                    </a:lnTo>
                    <a:close/>
                    <a:moveTo>
                      <a:pt x="59" y="187"/>
                    </a:moveTo>
                    <a:cubicBezTo>
                      <a:pt x="50" y="188"/>
                      <a:pt x="41" y="182"/>
                      <a:pt x="40" y="172"/>
                    </a:cubicBezTo>
                    <a:cubicBezTo>
                      <a:pt x="38" y="162"/>
                      <a:pt x="45" y="154"/>
                      <a:pt x="55" y="152"/>
                    </a:cubicBezTo>
                    <a:cubicBezTo>
                      <a:pt x="64" y="151"/>
                      <a:pt x="73" y="158"/>
                      <a:pt x="74" y="168"/>
                    </a:cubicBezTo>
                    <a:cubicBezTo>
                      <a:pt x="76" y="177"/>
                      <a:pt x="69" y="186"/>
                      <a:pt x="59" y="1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7" name="Rectangle 23"/>
              <p:cNvSpPr>
                <a:spLocks noChangeArrowheads="1"/>
              </p:cNvSpPr>
              <p:nvPr/>
            </p:nvSpPr>
            <p:spPr bwMode="auto">
              <a:xfrm>
                <a:off x="7423151" y="5248275"/>
                <a:ext cx="8255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grpSp>
        <p:nvGrpSpPr>
          <p:cNvPr id="27" name="组合 26"/>
          <p:cNvGrpSpPr/>
          <p:nvPr/>
        </p:nvGrpSpPr>
        <p:grpSpPr>
          <a:xfrm>
            <a:off x="8831943" y="2670628"/>
            <a:ext cx="1393371" cy="1393371"/>
            <a:chOff x="8831942" y="2670628"/>
            <a:chExt cx="1393371" cy="1393371"/>
          </a:xfrm>
          <a:solidFill>
            <a:schemeClr val="bg1">
              <a:lumMod val="50000"/>
            </a:schemeClr>
          </a:solidFill>
        </p:grpSpPr>
        <p:sp>
          <p:nvSpPr>
            <p:cNvPr id="11" name="椭圆 10"/>
            <p:cNvSpPr/>
            <p:nvPr/>
          </p:nvSpPr>
          <p:spPr>
            <a:xfrm>
              <a:off x="8831942" y="2670628"/>
              <a:ext cx="1393371" cy="1393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8" name="组合 17"/>
            <p:cNvGrpSpPr/>
            <p:nvPr/>
          </p:nvGrpSpPr>
          <p:grpSpPr>
            <a:xfrm>
              <a:off x="9187541" y="3027519"/>
              <a:ext cx="682173" cy="679589"/>
              <a:chOff x="8904288" y="4440238"/>
              <a:chExt cx="838200" cy="835025"/>
            </a:xfrm>
            <a:grpFill/>
          </p:grpSpPr>
          <p:sp>
            <p:nvSpPr>
              <p:cNvPr id="19" name="Freeform 36"/>
              <p:cNvSpPr>
                <a:spLocks noEditPoints="1"/>
              </p:cNvSpPr>
              <p:nvPr/>
            </p:nvSpPr>
            <p:spPr bwMode="auto">
              <a:xfrm>
                <a:off x="8904288" y="4440238"/>
                <a:ext cx="838200" cy="835025"/>
              </a:xfrm>
              <a:custGeom>
                <a:avLst/>
                <a:gdLst>
                  <a:gd name="T0" fmla="*/ 127 w 254"/>
                  <a:gd name="T1" fmla="*/ 253 h 253"/>
                  <a:gd name="T2" fmla="*/ 0 w 254"/>
                  <a:gd name="T3" fmla="*/ 126 h 253"/>
                  <a:gd name="T4" fmla="*/ 127 w 254"/>
                  <a:gd name="T5" fmla="*/ 0 h 253"/>
                  <a:gd name="T6" fmla="*/ 254 w 254"/>
                  <a:gd name="T7" fmla="*/ 126 h 253"/>
                  <a:gd name="T8" fmla="*/ 127 w 254"/>
                  <a:gd name="T9" fmla="*/ 253 h 253"/>
                  <a:gd name="T10" fmla="*/ 127 w 254"/>
                  <a:gd name="T11" fmla="*/ 15 h 253"/>
                  <a:gd name="T12" fmla="*/ 16 w 254"/>
                  <a:gd name="T13" fmla="*/ 126 h 253"/>
                  <a:gd name="T14" fmla="*/ 127 w 254"/>
                  <a:gd name="T15" fmla="*/ 238 h 253"/>
                  <a:gd name="T16" fmla="*/ 238 w 254"/>
                  <a:gd name="T17" fmla="*/ 126 h 253"/>
                  <a:gd name="T18" fmla="*/ 127 w 254"/>
                  <a:gd name="T19" fmla="*/ 1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3">
                    <a:moveTo>
                      <a:pt x="127" y="253"/>
                    </a:moveTo>
                    <a:cubicBezTo>
                      <a:pt x="57" y="253"/>
                      <a:pt x="0" y="196"/>
                      <a:pt x="0" y="126"/>
                    </a:cubicBezTo>
                    <a:cubicBezTo>
                      <a:pt x="0" y="57"/>
                      <a:pt x="57" y="0"/>
                      <a:pt x="127" y="0"/>
                    </a:cubicBezTo>
                    <a:cubicBezTo>
                      <a:pt x="197" y="0"/>
                      <a:pt x="254" y="57"/>
                      <a:pt x="254" y="126"/>
                    </a:cubicBezTo>
                    <a:cubicBezTo>
                      <a:pt x="254" y="196"/>
                      <a:pt x="197" y="253"/>
                      <a:pt x="127" y="253"/>
                    </a:cubicBezTo>
                    <a:close/>
                    <a:moveTo>
                      <a:pt x="127" y="15"/>
                    </a:moveTo>
                    <a:cubicBezTo>
                      <a:pt x="66" y="15"/>
                      <a:pt x="16" y="65"/>
                      <a:pt x="16" y="126"/>
                    </a:cubicBezTo>
                    <a:cubicBezTo>
                      <a:pt x="16" y="188"/>
                      <a:pt x="66" y="238"/>
                      <a:pt x="127" y="238"/>
                    </a:cubicBezTo>
                    <a:cubicBezTo>
                      <a:pt x="188" y="238"/>
                      <a:pt x="238" y="188"/>
                      <a:pt x="238" y="126"/>
                    </a:cubicBezTo>
                    <a:cubicBezTo>
                      <a:pt x="238" y="65"/>
                      <a:pt x="188" y="15"/>
                      <a:pt x="12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0" name="Rectangle 37"/>
              <p:cNvSpPr>
                <a:spLocks noChangeArrowheads="1"/>
              </p:cNvSpPr>
              <p:nvPr/>
            </p:nvSpPr>
            <p:spPr bwMode="auto">
              <a:xfrm>
                <a:off x="9304338" y="4462463"/>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1" name="Rectangle 38"/>
              <p:cNvSpPr>
                <a:spLocks noChangeArrowheads="1"/>
              </p:cNvSpPr>
              <p:nvPr/>
            </p:nvSpPr>
            <p:spPr bwMode="auto">
              <a:xfrm>
                <a:off x="9304338" y="5184775"/>
                <a:ext cx="3968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2" name="Rectangle 39"/>
              <p:cNvSpPr>
                <a:spLocks noChangeArrowheads="1"/>
              </p:cNvSpPr>
              <p:nvPr/>
            </p:nvSpPr>
            <p:spPr bwMode="auto">
              <a:xfrm>
                <a:off x="9656763"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3" name="Rectangle 40"/>
              <p:cNvSpPr>
                <a:spLocks noChangeArrowheads="1"/>
              </p:cNvSpPr>
              <p:nvPr/>
            </p:nvSpPr>
            <p:spPr bwMode="auto">
              <a:xfrm>
                <a:off x="8934451" y="4835525"/>
                <a:ext cx="619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4" name="Freeform 41"/>
              <p:cNvSpPr/>
              <p:nvPr/>
            </p:nvSpPr>
            <p:spPr bwMode="auto">
              <a:xfrm>
                <a:off x="9304338" y="4525963"/>
                <a:ext cx="39688" cy="330200"/>
              </a:xfrm>
              <a:custGeom>
                <a:avLst/>
                <a:gdLst>
                  <a:gd name="T0" fmla="*/ 12 w 12"/>
                  <a:gd name="T1" fmla="*/ 92 h 100"/>
                  <a:gd name="T2" fmla="*/ 6 w 12"/>
                  <a:gd name="T3" fmla="*/ 100 h 100"/>
                  <a:gd name="T4" fmla="*/ 0 w 12"/>
                  <a:gd name="T5" fmla="*/ 92 h 100"/>
                  <a:gd name="T6" fmla="*/ 6 w 12"/>
                  <a:gd name="T7" fmla="*/ 0 h 100"/>
                  <a:gd name="T8" fmla="*/ 12 w 12"/>
                  <a:gd name="T9" fmla="*/ 92 h 100"/>
                </a:gdLst>
                <a:ahLst/>
                <a:cxnLst>
                  <a:cxn ang="0">
                    <a:pos x="T0" y="T1"/>
                  </a:cxn>
                  <a:cxn ang="0">
                    <a:pos x="T2" y="T3"/>
                  </a:cxn>
                  <a:cxn ang="0">
                    <a:pos x="T4" y="T5"/>
                  </a:cxn>
                  <a:cxn ang="0">
                    <a:pos x="T6" y="T7"/>
                  </a:cxn>
                  <a:cxn ang="0">
                    <a:pos x="T8" y="T9"/>
                  </a:cxn>
                </a:cxnLst>
                <a:rect l="0" t="0" r="r" b="b"/>
                <a:pathLst>
                  <a:path w="12" h="100">
                    <a:moveTo>
                      <a:pt x="12" y="92"/>
                    </a:moveTo>
                    <a:cubicBezTo>
                      <a:pt x="12" y="96"/>
                      <a:pt x="10" y="100"/>
                      <a:pt x="6" y="100"/>
                    </a:cubicBezTo>
                    <a:cubicBezTo>
                      <a:pt x="3" y="100"/>
                      <a:pt x="0" y="96"/>
                      <a:pt x="0" y="92"/>
                    </a:cubicBezTo>
                    <a:cubicBezTo>
                      <a:pt x="6" y="0"/>
                      <a:pt x="6" y="0"/>
                      <a:pt x="6" y="0"/>
                    </a:cubicBezTo>
                    <a:lnTo>
                      <a:pt x="12"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25" name="Freeform 42"/>
              <p:cNvSpPr/>
              <p:nvPr/>
            </p:nvSpPr>
            <p:spPr bwMode="auto">
              <a:xfrm>
                <a:off x="9175751" y="4845050"/>
                <a:ext cx="150813" cy="149225"/>
              </a:xfrm>
              <a:custGeom>
                <a:avLst/>
                <a:gdLst>
                  <a:gd name="T0" fmla="*/ 35 w 46"/>
                  <a:gd name="T1" fmla="*/ 2 h 45"/>
                  <a:gd name="T2" fmla="*/ 43 w 46"/>
                  <a:gd name="T3" fmla="*/ 2 h 45"/>
                  <a:gd name="T4" fmla="*/ 44 w 46"/>
                  <a:gd name="T5" fmla="*/ 11 h 45"/>
                  <a:gd name="T6" fmla="*/ 0 w 46"/>
                  <a:gd name="T7" fmla="*/ 45 h 45"/>
                  <a:gd name="T8" fmla="*/ 35 w 46"/>
                  <a:gd name="T9" fmla="*/ 2 h 45"/>
                </a:gdLst>
                <a:ahLst/>
                <a:cxnLst>
                  <a:cxn ang="0">
                    <a:pos x="T0" y="T1"/>
                  </a:cxn>
                  <a:cxn ang="0">
                    <a:pos x="T2" y="T3"/>
                  </a:cxn>
                  <a:cxn ang="0">
                    <a:pos x="T4" y="T5"/>
                  </a:cxn>
                  <a:cxn ang="0">
                    <a:pos x="T6" y="T7"/>
                  </a:cxn>
                  <a:cxn ang="0">
                    <a:pos x="T8" y="T9"/>
                  </a:cxn>
                </a:cxnLst>
                <a:rect l="0" t="0" r="r" b="b"/>
                <a:pathLst>
                  <a:path w="46" h="45">
                    <a:moveTo>
                      <a:pt x="35" y="2"/>
                    </a:moveTo>
                    <a:cubicBezTo>
                      <a:pt x="37" y="0"/>
                      <a:pt x="40" y="0"/>
                      <a:pt x="43" y="2"/>
                    </a:cubicBezTo>
                    <a:cubicBezTo>
                      <a:pt x="45" y="5"/>
                      <a:pt x="46" y="9"/>
                      <a:pt x="44" y="11"/>
                    </a:cubicBezTo>
                    <a:cubicBezTo>
                      <a:pt x="0" y="45"/>
                      <a:pt x="0" y="45"/>
                      <a:pt x="0" y="45"/>
                    </a:cubicBez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50000"/>
                    </a:schemeClr>
                  </a:solidFill>
                </a:endParaRPr>
              </a:p>
            </p:txBody>
          </p:sp>
        </p:grpSp>
      </p:grpSp>
      <p:sp>
        <p:nvSpPr>
          <p:cNvPr id="29" name="文本框 28"/>
          <p:cNvSpPr txBox="1"/>
          <p:nvPr/>
        </p:nvSpPr>
        <p:spPr>
          <a:xfrm>
            <a:off x="1927570"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0" name="矩形 29"/>
          <p:cNvSpPr/>
          <p:nvPr/>
        </p:nvSpPr>
        <p:spPr>
          <a:xfrm>
            <a:off x="1615575"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1" name="文本框 30"/>
          <p:cNvSpPr txBox="1"/>
          <p:nvPr/>
        </p:nvSpPr>
        <p:spPr>
          <a:xfrm>
            <a:off x="5360199"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2" name="矩形 31"/>
          <p:cNvSpPr/>
          <p:nvPr/>
        </p:nvSpPr>
        <p:spPr>
          <a:xfrm>
            <a:off x="5048204"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3" name="文本框 32"/>
          <p:cNvSpPr txBox="1"/>
          <p:nvPr/>
        </p:nvSpPr>
        <p:spPr>
          <a:xfrm>
            <a:off x="8792827" y="412045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sz="2400" dirty="0">
              <a:solidFill>
                <a:schemeClr val="bg1">
                  <a:lumMod val="50000"/>
                </a:schemeClr>
              </a:solidFill>
              <a:latin typeface="微软雅黑" panose="020B0503020204020204" charset="-122"/>
              <a:ea typeface="微软雅黑" panose="020B0503020204020204" charset="-122"/>
              <a:sym typeface="+mn-ea"/>
            </a:endParaRPr>
          </a:p>
        </p:txBody>
      </p:sp>
      <p:sp>
        <p:nvSpPr>
          <p:cNvPr id="34" name="矩形 33"/>
          <p:cNvSpPr/>
          <p:nvPr/>
        </p:nvSpPr>
        <p:spPr>
          <a:xfrm>
            <a:off x="8480832" y="4582117"/>
            <a:ext cx="2095592" cy="1014730"/>
          </a:xfrm>
          <a:prstGeom prst="rect">
            <a:avLst/>
          </a:prstGeom>
        </p:spPr>
        <p:txBody>
          <a:bodyPr wrap="square">
            <a:spAutoFit/>
          </a:bodyPr>
          <a:lstStyle/>
          <a:p>
            <a:pPr algn="ctr"/>
            <a:r>
              <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8"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27304" y="2089769"/>
            <a:ext cx="6284261" cy="681962"/>
            <a:chOff x="5422725" y="2090229"/>
            <a:chExt cx="6284261" cy="681962"/>
          </a:xfrm>
        </p:grpSpPr>
        <p:sp>
          <p:nvSpPr>
            <p:cNvPr id="12" name="椭圆 1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endParaRPr lang="en-US" altLang="zh-CN" sz="20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25" name="组合 24"/>
          <p:cNvGrpSpPr/>
          <p:nvPr/>
        </p:nvGrpSpPr>
        <p:grpSpPr>
          <a:xfrm>
            <a:off x="5127304" y="3144446"/>
            <a:ext cx="6284261" cy="681962"/>
            <a:chOff x="5422725" y="2090229"/>
            <a:chExt cx="6284261" cy="681962"/>
          </a:xfrm>
        </p:grpSpPr>
        <p:sp>
          <p:nvSpPr>
            <p:cNvPr id="26" name="椭圆 25"/>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endParaRPr lang="en-US" altLang="zh-CN" sz="2000" dirty="0">
                <a:solidFill>
                  <a:schemeClr val="bg1"/>
                </a:solidFill>
                <a:latin typeface="微软雅黑" panose="020B0503020204020204" charset="-122"/>
                <a:ea typeface="微软雅黑" panose="020B0503020204020204" charset="-122"/>
              </a:endParaRPr>
            </a:p>
          </p:txBody>
        </p:sp>
        <p:sp>
          <p:nvSpPr>
            <p:cNvPr id="27" name="矩形 26"/>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28" name="组合 27"/>
          <p:cNvGrpSpPr/>
          <p:nvPr/>
        </p:nvGrpSpPr>
        <p:grpSpPr>
          <a:xfrm>
            <a:off x="5127304" y="4199123"/>
            <a:ext cx="6284261" cy="681962"/>
            <a:chOff x="5422725" y="2090229"/>
            <a:chExt cx="6284261" cy="681962"/>
          </a:xfrm>
        </p:grpSpPr>
        <p:sp>
          <p:nvSpPr>
            <p:cNvPr id="29" name="椭圆 28"/>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endParaRPr lang="en-US" altLang="zh-CN" sz="2000" dirty="0">
                <a:solidFill>
                  <a:schemeClr val="bg1"/>
                </a:solidFill>
                <a:latin typeface="微软雅黑" panose="020B0503020204020204" charset="-122"/>
                <a:ea typeface="微软雅黑" panose="020B0503020204020204" charset="-122"/>
              </a:endParaRPr>
            </a:p>
          </p:txBody>
        </p:sp>
        <p:sp>
          <p:nvSpPr>
            <p:cNvPr id="30" name="矩形 29"/>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grpSp>
        <p:nvGrpSpPr>
          <p:cNvPr id="31" name="组合 30"/>
          <p:cNvGrpSpPr/>
          <p:nvPr/>
        </p:nvGrpSpPr>
        <p:grpSpPr>
          <a:xfrm>
            <a:off x="5127304" y="5253799"/>
            <a:ext cx="6284261" cy="681962"/>
            <a:chOff x="5422725" y="2090229"/>
            <a:chExt cx="6284261" cy="681962"/>
          </a:xfrm>
        </p:grpSpPr>
        <p:sp>
          <p:nvSpPr>
            <p:cNvPr id="32" name="椭圆 31"/>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04</a:t>
              </a:r>
              <a:endParaRPr lang="en-US" altLang="zh-CN" sz="2000" dirty="0">
                <a:solidFill>
                  <a:schemeClr val="bg1"/>
                </a:solidFill>
                <a:latin typeface="微软雅黑" panose="020B0503020204020204" charset="-122"/>
                <a:ea typeface="微软雅黑" panose="020B0503020204020204" charset="-122"/>
              </a:endParaRPr>
            </a:p>
          </p:txBody>
        </p:sp>
        <p:sp>
          <p:nvSpPr>
            <p:cNvPr id="33" name="矩形 32"/>
            <p:cNvSpPr/>
            <p:nvPr/>
          </p:nvSpPr>
          <p:spPr>
            <a:xfrm>
              <a:off x="6248720" y="2163445"/>
              <a:ext cx="5458266" cy="460375"/>
            </a:xfrm>
            <a:prstGeom prst="rect">
              <a:avLst/>
            </a:prstGeom>
          </p:spPr>
          <p:txBody>
            <a:bodyPr wrap="square">
              <a:spAutoFit/>
            </a:bodyPr>
            <a:lstStyle/>
            <a:p>
              <a:pPr algn="l"/>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sym typeface="+mn-ea"/>
              </a:endParaRPr>
            </a:p>
          </p:txBody>
        </p:sp>
      </p:gr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pSp>
        <p:nvGrpSpPr>
          <p:cNvPr id="15" name="Group 3"/>
          <p:cNvGrpSpPr/>
          <p:nvPr/>
        </p:nvGrpSpPr>
        <p:grpSpPr>
          <a:xfrm>
            <a:off x="988060" y="1833880"/>
            <a:ext cx="3702685" cy="3851910"/>
            <a:chOff x="1235244" y="1783324"/>
            <a:chExt cx="4444830" cy="4225348"/>
          </a:xfrm>
          <a:solidFill>
            <a:schemeClr val="bg1"/>
          </a:solidFill>
        </p:grpSpPr>
        <p:sp>
          <p:nvSpPr>
            <p:cNvPr id="75"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76"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77"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78"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79"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0"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81"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82"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83"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84"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85"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86"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87"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88"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89"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90"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91"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92"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93"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94"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95"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96"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97"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98"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99"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100"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101"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102"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103"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104"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105"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106"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853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10" name="图片 9"/>
          <p:cNvPicPr>
            <a:picLocks noChangeAspect="1"/>
          </p:cNvPicPr>
          <p:nvPr/>
        </p:nvPicPr>
        <p:blipFill rotWithShape="1">
          <a:blip r:embed="rId1"/>
          <a:srcRect l="24278" t="14260" r="24278"/>
          <a:stretch>
            <a:fillRect/>
          </a:stretch>
        </p:blipFill>
        <p:spPr>
          <a:xfrm>
            <a:off x="1528345" y="1935675"/>
            <a:ext cx="761081" cy="761081"/>
          </a:xfrm>
          <a:prstGeom prst="ellipse">
            <a:avLst/>
          </a:prstGeom>
          <a:ln w="38100">
            <a:solidFill>
              <a:schemeClr val="bg1"/>
            </a:solidFill>
          </a:ln>
        </p:spPr>
      </p:pic>
      <p:sp>
        <p:nvSpPr>
          <p:cNvPr id="14" name="文本框 13"/>
          <p:cNvSpPr txBox="1"/>
          <p:nvPr/>
        </p:nvSpPr>
        <p:spPr>
          <a:xfrm>
            <a:off x="117308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15" name="矩形 14"/>
          <p:cNvSpPr/>
          <p:nvPr/>
        </p:nvSpPr>
        <p:spPr>
          <a:xfrm>
            <a:off x="98744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22" name="文本框 21"/>
          <p:cNvSpPr txBox="1"/>
          <p:nvPr/>
        </p:nvSpPr>
        <p:spPr>
          <a:xfrm>
            <a:off x="5286192" y="482912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3" name="直接连接符 22"/>
          <p:cNvCxnSpPr/>
          <p:nvPr/>
        </p:nvCxnSpPr>
        <p:spPr>
          <a:xfrm>
            <a:off x="5809567" y="534214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0281" y="5393489"/>
            <a:ext cx="10391437" cy="9531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
        <p:nvSpPr>
          <p:cNvPr id="9" name="矩形 8"/>
          <p:cNvSpPr/>
          <p:nvPr/>
        </p:nvSpPr>
        <p:spPr>
          <a:xfrm>
            <a:off x="3505835" y="1678940"/>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5" name="图片 24"/>
          <p:cNvPicPr>
            <a:picLocks noChangeAspect="1"/>
          </p:cNvPicPr>
          <p:nvPr/>
        </p:nvPicPr>
        <p:blipFill rotWithShape="1">
          <a:blip r:embed="rId1"/>
          <a:srcRect l="24278" t="14260" r="24278"/>
          <a:stretch>
            <a:fillRect/>
          </a:stretch>
        </p:blipFill>
        <p:spPr>
          <a:xfrm>
            <a:off x="4095650" y="1947740"/>
            <a:ext cx="761081" cy="761081"/>
          </a:xfrm>
          <a:prstGeom prst="ellipse">
            <a:avLst/>
          </a:prstGeom>
          <a:ln w="38100">
            <a:solidFill>
              <a:schemeClr val="bg1"/>
            </a:solidFill>
          </a:ln>
        </p:spPr>
      </p:pic>
      <p:sp>
        <p:nvSpPr>
          <p:cNvPr id="26" name="文本框 25"/>
          <p:cNvSpPr txBox="1"/>
          <p:nvPr/>
        </p:nvSpPr>
        <p:spPr>
          <a:xfrm>
            <a:off x="3740389" y="2798322"/>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27" name="矩形 26"/>
          <p:cNvSpPr/>
          <p:nvPr/>
        </p:nvSpPr>
        <p:spPr>
          <a:xfrm>
            <a:off x="3554745" y="3281688"/>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28" name="矩形 27"/>
          <p:cNvSpPr/>
          <p:nvPr/>
        </p:nvSpPr>
        <p:spPr>
          <a:xfrm>
            <a:off x="6333490" y="166687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29" name="图片 28"/>
          <p:cNvPicPr>
            <a:picLocks noChangeAspect="1"/>
          </p:cNvPicPr>
          <p:nvPr/>
        </p:nvPicPr>
        <p:blipFill rotWithShape="1">
          <a:blip r:embed="rId1"/>
          <a:srcRect l="24278" t="14260" r="24278"/>
          <a:stretch>
            <a:fillRect/>
          </a:stretch>
        </p:blipFill>
        <p:spPr>
          <a:xfrm>
            <a:off x="6923305" y="1935675"/>
            <a:ext cx="761081" cy="761081"/>
          </a:xfrm>
          <a:prstGeom prst="ellipse">
            <a:avLst/>
          </a:prstGeom>
          <a:ln w="38100">
            <a:solidFill>
              <a:schemeClr val="bg1"/>
            </a:solidFill>
          </a:ln>
        </p:spPr>
      </p:pic>
      <p:sp>
        <p:nvSpPr>
          <p:cNvPr id="30" name="文本框 29"/>
          <p:cNvSpPr txBox="1"/>
          <p:nvPr/>
        </p:nvSpPr>
        <p:spPr>
          <a:xfrm>
            <a:off x="6568044" y="278625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32" name="矩形 31"/>
          <p:cNvSpPr/>
          <p:nvPr/>
        </p:nvSpPr>
        <p:spPr>
          <a:xfrm>
            <a:off x="6382400" y="326962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
        <p:nvSpPr>
          <p:cNvPr id="33" name="矩形 32"/>
          <p:cNvSpPr/>
          <p:nvPr/>
        </p:nvSpPr>
        <p:spPr>
          <a:xfrm>
            <a:off x="9048115" y="1644015"/>
            <a:ext cx="1941195" cy="286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pic>
        <p:nvPicPr>
          <p:cNvPr id="34" name="图片 33"/>
          <p:cNvPicPr>
            <a:picLocks noChangeAspect="1"/>
          </p:cNvPicPr>
          <p:nvPr/>
        </p:nvPicPr>
        <p:blipFill rotWithShape="1">
          <a:blip r:embed="rId1"/>
          <a:srcRect l="24278" t="14260" r="24278"/>
          <a:stretch>
            <a:fillRect/>
          </a:stretch>
        </p:blipFill>
        <p:spPr>
          <a:xfrm>
            <a:off x="9637930" y="1912815"/>
            <a:ext cx="761081" cy="761081"/>
          </a:xfrm>
          <a:prstGeom prst="ellipse">
            <a:avLst/>
          </a:prstGeom>
          <a:ln w="38100">
            <a:solidFill>
              <a:schemeClr val="bg1"/>
            </a:solidFill>
          </a:ln>
        </p:spPr>
      </p:pic>
      <p:sp>
        <p:nvSpPr>
          <p:cNvPr id="35" name="文本框 34"/>
          <p:cNvSpPr txBox="1"/>
          <p:nvPr/>
        </p:nvSpPr>
        <p:spPr>
          <a:xfrm>
            <a:off x="9282669" y="2763397"/>
            <a:ext cx="1471602" cy="460375"/>
          </a:xfrm>
          <a:prstGeom prst="rect">
            <a:avLst/>
          </a:prstGeom>
          <a:noFill/>
        </p:spPr>
        <p:txBody>
          <a:bodyPr wrap="square" rtlCol="0">
            <a:spAutoFit/>
          </a:bodyPr>
          <a:lstStyle/>
          <a:p>
            <a:pPr algn="dist"/>
            <a:r>
              <a:rPr lang="zh-CN" altLang="en-US" sz="2400" dirty="0">
                <a:solidFill>
                  <a:schemeClr val="bg1">
                    <a:lumMod val="50000"/>
                  </a:schemeClr>
                </a:solidFill>
                <a:latin typeface="微软雅黑" panose="020B0503020204020204" charset="-122"/>
                <a:ea typeface="微软雅黑" panose="020B0503020204020204" charset="-122"/>
              </a:rPr>
              <a:t>添加标题</a:t>
            </a:r>
            <a:endParaRPr lang="zh-CN" altLang="en-US" sz="2400" dirty="0">
              <a:solidFill>
                <a:schemeClr val="bg1">
                  <a:lumMod val="50000"/>
                </a:schemeClr>
              </a:solidFill>
              <a:latin typeface="微软雅黑" panose="020B0503020204020204" charset="-122"/>
              <a:ea typeface="微软雅黑" panose="020B0503020204020204" charset="-122"/>
            </a:endParaRPr>
          </a:p>
        </p:txBody>
      </p:sp>
      <p:sp>
        <p:nvSpPr>
          <p:cNvPr id="36" name="矩形 35"/>
          <p:cNvSpPr/>
          <p:nvPr/>
        </p:nvSpPr>
        <p:spPr>
          <a:xfrm>
            <a:off x="9097025" y="3246763"/>
            <a:ext cx="1842890" cy="1106805"/>
          </a:xfrm>
          <a:prstGeom prst="rect">
            <a:avLst/>
          </a:prstGeom>
        </p:spPr>
        <p:txBody>
          <a:bodyPr wrap="square">
            <a:spAutoFit/>
          </a:bodyPr>
          <a:lstStyle/>
          <a:p>
            <a:pPr algn="ctr"/>
            <a:r>
              <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100" dirty="0">
              <a:solidFill>
                <a:schemeClr val="bg1">
                  <a:lumMod val="50000"/>
                </a:schemeClr>
              </a:solidFill>
              <a:latin typeface="华文细黑" panose="02010600040101010101" pitchFamily="2" charset="-122"/>
              <a:ea typeface="华文细黑" panose="0201060004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42840" y="685800"/>
            <a:ext cx="2305685" cy="92329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endParaRPr lang="zh-CN" altLang="en-US" sz="5400" b="1" dirty="0">
              <a:solidFill>
                <a:schemeClr val="bg1"/>
              </a:solidFill>
              <a:latin typeface="微软雅黑" panose="020B0503020204020204" charset="-122"/>
              <a:ea typeface="微软雅黑" panose="020B0503020204020204" charset="-122"/>
            </a:endParaRPr>
          </a:p>
        </p:txBody>
      </p:sp>
      <p:sp>
        <p:nvSpPr>
          <p:cNvPr id="4" name="矩形 3"/>
          <p:cNvSpPr/>
          <p:nvPr/>
        </p:nvSpPr>
        <p:spPr>
          <a:xfrm>
            <a:off x="1772920"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01</a:t>
            </a:r>
            <a:endParaRPr lang="en-US" altLang="zh-CN" sz="2400" b="1" dirty="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2560906" y="3198812"/>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编码</a:t>
            </a:r>
            <a:endParaRPr lang="zh-CN" altLang="en-US" sz="2400" dirty="0">
              <a:solidFill>
                <a:schemeClr val="bg1"/>
              </a:solidFill>
              <a:latin typeface="微软雅黑" panose="020B0503020204020204" charset="-122"/>
              <a:ea typeface="微软雅黑" panose="020B0503020204020204" charset="-122"/>
            </a:endParaRPr>
          </a:p>
        </p:txBody>
      </p:sp>
      <p:sp>
        <p:nvSpPr>
          <p:cNvPr id="25" name="矩形 24"/>
          <p:cNvSpPr/>
          <p:nvPr/>
        </p:nvSpPr>
        <p:spPr>
          <a:xfrm>
            <a:off x="643191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7.2</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26" name="文本框 25"/>
          <p:cNvSpPr txBox="1"/>
          <p:nvPr/>
        </p:nvSpPr>
        <p:spPr>
          <a:xfrm>
            <a:off x="7248525" y="3177833"/>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软件测试基础</a:t>
            </a:r>
            <a:endParaRPr lang="zh-CN" altLang="en-US" sz="240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772920"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03</a:t>
            </a:r>
            <a:endParaRPr lang="en-US" altLang="zh-CN" sz="2400" b="1" dirty="0">
              <a:solidFill>
                <a:schemeClr val="bg1"/>
              </a:solidFill>
              <a:latin typeface="微软雅黑" panose="020B0503020204020204" charset="-122"/>
              <a:ea typeface="微软雅黑" panose="020B0503020204020204" charset="-122"/>
            </a:endParaRPr>
          </a:p>
        </p:txBody>
      </p:sp>
      <p:sp>
        <p:nvSpPr>
          <p:cNvPr id="30" name="文本框 29"/>
          <p:cNvSpPr txBox="1"/>
          <p:nvPr/>
        </p:nvSpPr>
        <p:spPr>
          <a:xfrm>
            <a:off x="2560906" y="4245609"/>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单元测试</a:t>
            </a:r>
            <a:endParaRPr lang="zh-CN" altLang="en-US" sz="2400"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1760855" y="3107055"/>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7.1</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10" name="矩形 9"/>
          <p:cNvSpPr/>
          <p:nvPr/>
        </p:nvSpPr>
        <p:spPr>
          <a:xfrm>
            <a:off x="1760855" y="4145280"/>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7.3</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pic>
        <p:nvPicPr>
          <p:cNvPr id="12" name="图片 11" descr="b1da464293e90783b023805463129f8c"/>
          <p:cNvPicPr>
            <a:picLocks noChangeAspect="1"/>
          </p:cNvPicPr>
          <p:nvPr/>
        </p:nvPicPr>
        <p:blipFill>
          <a:blip r:embed="rId1"/>
          <a:stretch>
            <a:fillRect/>
          </a:stretch>
        </p:blipFill>
        <p:spPr>
          <a:xfrm>
            <a:off x="10040620" y="4815840"/>
            <a:ext cx="2406650" cy="2444750"/>
          </a:xfrm>
          <a:prstGeom prst="rect">
            <a:avLst/>
          </a:prstGeom>
        </p:spPr>
      </p:pic>
      <p:sp>
        <p:nvSpPr>
          <p:cNvPr id="7" name="矩形 6"/>
          <p:cNvSpPr/>
          <p:nvPr/>
        </p:nvSpPr>
        <p:spPr>
          <a:xfrm>
            <a:off x="6431915" y="4044949"/>
            <a:ext cx="661035" cy="661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95000"/>
                    <a:lumOff val="5000"/>
                  </a:schemeClr>
                </a:solidFill>
                <a:latin typeface="微软雅黑" panose="020B0503020204020204" charset="-122"/>
                <a:ea typeface="微软雅黑" panose="020B0503020204020204" charset="-122"/>
              </a:rPr>
              <a:t>7.4</a:t>
            </a:r>
            <a:endParaRPr lang="en-US" altLang="zh-CN" sz="2400" b="1" dirty="0">
              <a:solidFill>
                <a:schemeClr val="tx1">
                  <a:lumMod val="95000"/>
                  <a:lumOff val="5000"/>
                </a:schemeClr>
              </a:solidFill>
              <a:latin typeface="微软雅黑" panose="020B0503020204020204" charset="-122"/>
              <a:ea typeface="微软雅黑" panose="020B0503020204020204" charset="-122"/>
            </a:endParaRPr>
          </a:p>
        </p:txBody>
      </p:sp>
      <p:sp>
        <p:nvSpPr>
          <p:cNvPr id="8" name="文本框 7"/>
          <p:cNvSpPr txBox="1"/>
          <p:nvPr/>
        </p:nvSpPr>
        <p:spPr>
          <a:xfrm>
            <a:off x="7248525" y="4115727"/>
            <a:ext cx="2569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文献及分工</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graphicFrame>
        <p:nvGraphicFramePr>
          <p:cNvPr id="7" name="图表 6"/>
          <p:cNvGraphicFramePr/>
          <p:nvPr/>
        </p:nvGraphicFramePr>
        <p:xfrm>
          <a:off x="599440" y="1047750"/>
          <a:ext cx="6350000" cy="4762500"/>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8348980" y="1900555"/>
            <a:ext cx="2315210"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14" name="矩形 13"/>
          <p:cNvSpPr/>
          <p:nvPr/>
        </p:nvSpPr>
        <p:spPr>
          <a:xfrm>
            <a:off x="7733665" y="2726690"/>
            <a:ext cx="3545840" cy="267652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41950" y="1986342"/>
          <a:ext cx="9708100" cy="2656000"/>
        </p:xfrm>
        <a:graphic>
          <a:graphicData uri="http://schemas.openxmlformats.org/drawingml/2006/table">
            <a:tbl>
              <a:tblPr firstRow="1" bandRow="1">
                <a:tableStyleId>{5C22544A-7EE6-4342-B048-85BDC9FD1C3A}</a:tableStyleId>
              </a:tblPr>
              <a:tblGrid>
                <a:gridCol w="2427025"/>
                <a:gridCol w="2427025"/>
                <a:gridCol w="2427025"/>
                <a:gridCol w="2427025"/>
              </a:tblGrid>
              <a:tr h="531200">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2015</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2016</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2017</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2000" dirty="0">
                          <a:solidFill>
                            <a:srgbClr val="63843A"/>
                          </a:solidFill>
                          <a:latin typeface="华文细黑" panose="02010600040101010101" pitchFamily="2" charset="-122"/>
                          <a:ea typeface="华文细黑" panose="02010600040101010101" pitchFamily="2" charset="-122"/>
                        </a:rPr>
                        <a:t>2018</a:t>
                      </a:r>
                      <a:endParaRPr lang="zh-CN" altLang="en-US" sz="2000" dirty="0">
                        <a:solidFill>
                          <a:srgbClr val="63843A"/>
                        </a:solidFill>
                        <a:latin typeface="华文细黑" panose="02010600040101010101" pitchFamily="2" charset="-122"/>
                        <a:ea typeface="华文细黑"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一年一班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二年二班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三年三班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r h="531200">
                <a:tc>
                  <a:txBody>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rPr>
                        <a:t>四年四班</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8000</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r>
            </a:tbl>
          </a:graphicData>
        </a:graphic>
      </p:graphicFrame>
      <p:sp>
        <p:nvSpPr>
          <p:cNvPr id="6" name="文本框 5"/>
          <p:cNvSpPr txBox="1"/>
          <p:nvPr/>
        </p:nvSpPr>
        <p:spPr>
          <a:xfrm>
            <a:off x="5286192" y="4899467"/>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7" name="直接连接符 6"/>
          <p:cNvCxnSpPr/>
          <p:nvPr/>
        </p:nvCxnSpPr>
        <p:spPr>
          <a:xfrm>
            <a:off x="5809567" y="5412480"/>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0281" y="5463829"/>
            <a:ext cx="10391437" cy="737235"/>
          </a:xfrm>
          <a:prstGeom prst="rect">
            <a:avLst/>
          </a:prstGeom>
        </p:spPr>
        <p:txBody>
          <a:bodyPr wrap="square">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bg1"/>
              </a:solidFill>
              <a:latin typeface="华文细黑" panose="02010600040101010101" pitchFamily="2" charset="-122"/>
              <a:ea typeface="华文细黑" panose="02010600040101010101" pitchFamily="2" charset="-122"/>
            </a:endParaRPr>
          </a:p>
          <a:p>
            <a:pPr algn="ctr"/>
            <a:endParaRPr lang="zh-CN" altLang="en-US" sz="14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
        <p:nvSpPr>
          <p:cNvPr id="65" name="Rectangle 5"/>
          <p:cNvSpPr>
            <a:spLocks noChangeArrowheads="1"/>
          </p:cNvSpPr>
          <p:nvPr/>
        </p:nvSpPr>
        <p:spPr bwMode="auto">
          <a:xfrm>
            <a:off x="2607129" y="4413953"/>
            <a:ext cx="1035910" cy="2463985"/>
          </a:xfrm>
          <a:prstGeom prst="rect">
            <a:avLst/>
          </a:prstGeom>
          <a:solidFill>
            <a:schemeClr val="bg1">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6" name="Rectangle 6"/>
          <p:cNvSpPr>
            <a:spLocks noChangeArrowheads="1"/>
          </p:cNvSpPr>
          <p:nvPr/>
        </p:nvSpPr>
        <p:spPr bwMode="auto">
          <a:xfrm>
            <a:off x="4214890" y="4932131"/>
            <a:ext cx="1047049" cy="1945807"/>
          </a:xfrm>
          <a:prstGeom prst="rect">
            <a:avLst/>
          </a:prstGeom>
          <a:solidFill>
            <a:schemeClr val="bg1">
              <a:lumMod val="75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7" name="Rectangle 7"/>
          <p:cNvSpPr>
            <a:spLocks noChangeArrowheads="1"/>
          </p:cNvSpPr>
          <p:nvPr/>
        </p:nvSpPr>
        <p:spPr bwMode="auto">
          <a:xfrm>
            <a:off x="5836297" y="5462403"/>
            <a:ext cx="1047049" cy="1415535"/>
          </a:xfrm>
          <a:prstGeom prst="rect">
            <a:avLst/>
          </a:prstGeom>
          <a:solidFill>
            <a:schemeClr val="accent3"/>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8" name="Rectangle 8"/>
          <p:cNvSpPr>
            <a:spLocks noChangeArrowheads="1"/>
          </p:cNvSpPr>
          <p:nvPr/>
        </p:nvSpPr>
        <p:spPr bwMode="auto">
          <a:xfrm>
            <a:off x="7463711" y="3702998"/>
            <a:ext cx="1047049" cy="3155002"/>
          </a:xfrm>
          <a:prstGeom prst="rect">
            <a:avLst/>
          </a:prstGeom>
          <a:solidFill>
            <a:schemeClr val="bg2">
              <a:lumMod val="5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69" name="TextBox 682"/>
          <p:cNvSpPr txBox="1"/>
          <p:nvPr/>
        </p:nvSpPr>
        <p:spPr>
          <a:xfrm>
            <a:off x="2728141" y="4558114"/>
            <a:ext cx="774721" cy="438428"/>
          </a:xfrm>
          <a:prstGeom prst="rect">
            <a:avLst/>
          </a:prstGeom>
          <a:noFill/>
        </p:spPr>
        <p:txBody>
          <a:bodyPr wrap="none" lIns="68541" tIns="34271" rIns="68541" bIns="3427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dirty="0">
                <a:solidFill>
                  <a:schemeClr val="bg1"/>
                </a:solidFill>
                <a:latin typeface="微软雅黑" panose="020B0503020204020204" charset="-122"/>
                <a:ea typeface="微软雅黑" panose="020B0503020204020204" charset="-122"/>
                <a:cs typeface="Arial" panose="020B0604020202020204" pitchFamily="34" charset="0"/>
              </a:rPr>
              <a:t>52%</a:t>
            </a:r>
            <a:endParaRPr lang="zh-CN" altLang="en-US" sz="2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0" name="TextBox 682"/>
          <p:cNvSpPr txBox="1"/>
          <p:nvPr/>
        </p:nvSpPr>
        <p:spPr>
          <a:xfrm>
            <a:off x="4342372" y="5065351"/>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45%</a:t>
            </a:r>
            <a:endParaRPr lang="zh-CN" altLang="en-US" sz="2400" dirty="0">
              <a:solidFill>
                <a:schemeClr val="bg1"/>
              </a:solidFill>
            </a:endParaRPr>
          </a:p>
        </p:txBody>
      </p:sp>
      <p:sp>
        <p:nvSpPr>
          <p:cNvPr id="71" name="TextBox 682"/>
          <p:cNvSpPr txBox="1"/>
          <p:nvPr/>
        </p:nvSpPr>
        <p:spPr>
          <a:xfrm>
            <a:off x="5946159" y="5501715"/>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39%</a:t>
            </a:r>
            <a:endParaRPr lang="zh-CN" altLang="en-US" sz="2400" dirty="0">
              <a:solidFill>
                <a:schemeClr val="bg1"/>
              </a:solidFill>
            </a:endParaRPr>
          </a:p>
        </p:txBody>
      </p:sp>
      <p:sp>
        <p:nvSpPr>
          <p:cNvPr id="72" name="TextBox 682"/>
          <p:cNvSpPr txBox="1"/>
          <p:nvPr/>
        </p:nvSpPr>
        <p:spPr>
          <a:xfrm>
            <a:off x="7550866" y="384644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74" name="Copyright Notice"/>
          <p:cNvSpPr/>
          <p:nvPr/>
        </p:nvSpPr>
        <p:spPr bwMode="auto">
          <a:xfrm>
            <a:off x="2607437" y="4015133"/>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第一季度</a:t>
            </a:r>
            <a:endParaRPr lang="zh-CN" altLang="en-US" sz="1600" b="1" cap="small" dirty="0">
              <a:solidFill>
                <a:schemeClr val="bg1"/>
              </a:solidFill>
              <a:latin typeface="微软雅黑" panose="020B0503020204020204" charset="-122"/>
              <a:ea typeface="微软雅黑" panose="020B0503020204020204" charset="-122"/>
            </a:endParaRPr>
          </a:p>
        </p:txBody>
      </p:sp>
      <p:sp>
        <p:nvSpPr>
          <p:cNvPr id="75" name="Copyright Notice"/>
          <p:cNvSpPr/>
          <p:nvPr/>
        </p:nvSpPr>
        <p:spPr bwMode="auto">
          <a:xfrm>
            <a:off x="4269024" y="4482880"/>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第二季度</a:t>
            </a:r>
            <a:endParaRPr lang="zh-CN" altLang="en-US" sz="1600" b="1" cap="small" dirty="0">
              <a:solidFill>
                <a:schemeClr val="bg1"/>
              </a:solidFill>
              <a:latin typeface="微软雅黑" panose="020B0503020204020204" charset="-122"/>
              <a:ea typeface="微软雅黑" panose="020B0503020204020204" charset="-122"/>
            </a:endParaRPr>
          </a:p>
        </p:txBody>
      </p:sp>
      <p:sp>
        <p:nvSpPr>
          <p:cNvPr id="76" name="Copyright Notice"/>
          <p:cNvSpPr/>
          <p:nvPr/>
        </p:nvSpPr>
        <p:spPr bwMode="auto">
          <a:xfrm>
            <a:off x="5852925" y="5058766"/>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第三季度</a:t>
            </a:r>
            <a:endParaRPr lang="zh-CN" altLang="en-US" sz="1600" b="1" cap="small" dirty="0">
              <a:solidFill>
                <a:schemeClr val="bg1"/>
              </a:solidFill>
              <a:latin typeface="微软雅黑" panose="020B0503020204020204" charset="-122"/>
              <a:ea typeface="微软雅黑" panose="020B0503020204020204" charset="-122"/>
            </a:endParaRPr>
          </a:p>
        </p:txBody>
      </p:sp>
      <p:sp>
        <p:nvSpPr>
          <p:cNvPr id="77" name="Copyright Notice"/>
          <p:cNvSpPr/>
          <p:nvPr/>
        </p:nvSpPr>
        <p:spPr bwMode="auto">
          <a:xfrm>
            <a:off x="7508821" y="325912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第四季度</a:t>
            </a:r>
            <a:endParaRPr lang="zh-CN" altLang="en-US" sz="1600" b="1" cap="small" dirty="0">
              <a:solidFill>
                <a:schemeClr val="bg1"/>
              </a:solidFill>
              <a:latin typeface="微软雅黑" panose="020B0503020204020204" charset="-122"/>
              <a:ea typeface="微软雅黑" panose="020B0503020204020204" charset="-122"/>
            </a:endParaRPr>
          </a:p>
        </p:txBody>
      </p:sp>
      <p:sp>
        <p:nvSpPr>
          <p:cNvPr id="6" name="Rectangle 8"/>
          <p:cNvSpPr>
            <a:spLocks noChangeArrowheads="1"/>
          </p:cNvSpPr>
          <p:nvPr/>
        </p:nvSpPr>
        <p:spPr bwMode="auto">
          <a:xfrm>
            <a:off x="9213771" y="3723318"/>
            <a:ext cx="1047049" cy="3155002"/>
          </a:xfrm>
          <a:prstGeom prst="rect">
            <a:avLst/>
          </a:prstGeom>
          <a:solidFill>
            <a:schemeClr val="tx2">
              <a:lumMod val="60000"/>
              <a:lumOff val="40000"/>
            </a:schemeClr>
          </a:solidFill>
          <a:ln>
            <a:noFill/>
          </a:ln>
        </p:spPr>
        <p:txBody>
          <a:bodyPr lIns="68541" tIns="34271" rIns="68541" bIns="34271"/>
          <a:lstStyle/>
          <a:p>
            <a:endParaRPr lang="zh-CN" altLang="en-US" sz="2100" dirty="0">
              <a:latin typeface="微软雅黑" panose="020B0503020204020204" charset="-122"/>
              <a:ea typeface="微软雅黑" panose="020B0503020204020204" charset="-122"/>
            </a:endParaRPr>
          </a:p>
        </p:txBody>
      </p:sp>
      <p:sp>
        <p:nvSpPr>
          <p:cNvPr id="10" name="TextBox 682"/>
          <p:cNvSpPr txBox="1"/>
          <p:nvPr/>
        </p:nvSpPr>
        <p:spPr>
          <a:xfrm>
            <a:off x="9300926" y="3866763"/>
            <a:ext cx="774721" cy="438428"/>
          </a:xfrm>
          <a:prstGeom prst="rect">
            <a:avLst/>
          </a:prstGeom>
          <a:noFill/>
        </p:spPr>
        <p:txBody>
          <a:bodyPr wrap="none" lIns="68541" tIns="34271" rIns="68541" bIns="3427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r>
              <a:rPr lang="en-US" altLang="zh-CN" sz="2400" dirty="0">
                <a:solidFill>
                  <a:schemeClr val="bg1"/>
                </a:solidFill>
              </a:rPr>
              <a:t>70%</a:t>
            </a:r>
            <a:endParaRPr lang="zh-CN" altLang="en-US" sz="2400" dirty="0">
              <a:solidFill>
                <a:schemeClr val="bg1"/>
              </a:solidFill>
            </a:endParaRPr>
          </a:p>
        </p:txBody>
      </p:sp>
      <p:sp>
        <p:nvSpPr>
          <p:cNvPr id="13" name="Copyright Notice"/>
          <p:cNvSpPr/>
          <p:nvPr/>
        </p:nvSpPr>
        <p:spPr bwMode="auto">
          <a:xfrm>
            <a:off x="9258881" y="3279441"/>
            <a:ext cx="1054489" cy="2692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0" tIns="24287" rIns="53970" bIns="24287" rtlCol="0" anchor="t">
            <a:spAutoFit/>
          </a:bodyPr>
          <a:lstStyle/>
          <a:p>
            <a:pPr>
              <a:lnSpc>
                <a:spcPct val="90000"/>
              </a:lnSpc>
            </a:pPr>
            <a:r>
              <a:rPr lang="zh-CN" altLang="en-US" sz="1600" b="1" cap="small" dirty="0">
                <a:solidFill>
                  <a:schemeClr val="bg1"/>
                </a:solidFill>
                <a:latin typeface="微软雅黑" panose="020B0503020204020204" charset="-122"/>
                <a:ea typeface="微软雅黑" panose="020B0503020204020204" charset="-122"/>
              </a:rPr>
              <a:t>第五季度</a:t>
            </a:r>
            <a:endParaRPr lang="zh-CN" altLang="en-US" sz="1600" b="1" cap="small" dirty="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2978876" y="1651684"/>
            <a:ext cx="2569029"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添加您的标题</a:t>
            </a:r>
            <a:endParaRPr lang="zh-CN" altLang="en-US" sz="2400"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219472" y="2012205"/>
            <a:ext cx="6087837" cy="829945"/>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395" y="2722051"/>
            <a:ext cx="3085545" cy="1095206"/>
            <a:chOff x="1436370" y="1984470"/>
            <a:chExt cx="2636520" cy="1447800"/>
          </a:xfrm>
        </p:grpSpPr>
        <p:sp>
          <p:nvSpPr>
            <p:cNvPr id="6"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8" name="组合 7"/>
          <p:cNvGrpSpPr/>
          <p:nvPr/>
        </p:nvGrpSpPr>
        <p:grpSpPr>
          <a:xfrm>
            <a:off x="4553228" y="2722051"/>
            <a:ext cx="3085545" cy="1095206"/>
            <a:chOff x="1436370" y="1984470"/>
            <a:chExt cx="2636520" cy="1447800"/>
          </a:xfrm>
        </p:grpSpPr>
        <p:sp>
          <p:nvSpPr>
            <p:cNvPr id="9"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0" name="文本框 9"/>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grpSp>
        <p:nvGrpSpPr>
          <p:cNvPr id="11" name="组合 10"/>
          <p:cNvGrpSpPr/>
          <p:nvPr/>
        </p:nvGrpSpPr>
        <p:grpSpPr>
          <a:xfrm>
            <a:off x="7775060" y="2722051"/>
            <a:ext cx="3085545" cy="1095206"/>
            <a:chOff x="1436370" y="1984470"/>
            <a:chExt cx="2636520" cy="1447800"/>
          </a:xfrm>
        </p:grpSpPr>
        <p:sp>
          <p:nvSpPr>
            <p:cNvPr id="12"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13" name="文本框 12"/>
            <p:cNvSpPr txBox="1"/>
            <p:nvPr/>
          </p:nvSpPr>
          <p:spPr>
            <a:xfrm>
              <a:off x="1709209" y="2464938"/>
              <a:ext cx="2293960" cy="486872"/>
            </a:xfrm>
            <a:prstGeom prst="rect">
              <a:avLst/>
            </a:prstGeom>
            <a:noFill/>
          </p:spPr>
          <p:txBody>
            <a:bodyPr wrap="square" rtlCol="0" anchor="ctr">
              <a:spAutoFit/>
            </a:bodyPr>
            <a:lstStyle/>
            <a:p>
              <a:pPr algn="ctr"/>
              <a:r>
                <a:rPr lang="zh-CN" altLang="en-US" dirty="0">
                  <a:solidFill>
                    <a:schemeClr val="bg1">
                      <a:lumMod val="50000"/>
                    </a:schemeClr>
                  </a:solidFill>
                  <a:latin typeface="微软雅黑" panose="020B0503020204020204" charset="-122"/>
                  <a:ea typeface="微软雅黑" panose="020B0503020204020204" charset="-122"/>
                  <a:sym typeface="+mn-ea"/>
                </a:rPr>
                <a:t>添加标题</a:t>
              </a:r>
              <a:endParaRPr lang="zh-CN" altLang="en-US" b="1" baseline="-3000" dirty="0">
                <a:solidFill>
                  <a:schemeClr val="bg1">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grpSp>
      <p:sp>
        <p:nvSpPr>
          <p:cNvPr id="15" name="文本框 14"/>
          <p:cNvSpPr txBox="1"/>
          <p:nvPr/>
        </p:nvSpPr>
        <p:spPr>
          <a:xfrm>
            <a:off x="1918878"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6" name="直接连接符 15"/>
          <p:cNvCxnSpPr/>
          <p:nvPr/>
        </p:nvCxnSpPr>
        <p:spPr>
          <a:xfrm>
            <a:off x="2442253"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526040"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18" name="文本框 17"/>
          <p:cNvSpPr txBox="1"/>
          <p:nvPr/>
        </p:nvSpPr>
        <p:spPr>
          <a:xfrm>
            <a:off x="5089610"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19" name="直接连接符 18"/>
          <p:cNvCxnSpPr/>
          <p:nvPr/>
        </p:nvCxnSpPr>
        <p:spPr>
          <a:xfrm>
            <a:off x="5612985"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696772"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8304745" y="409200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828120" y="460502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911907" y="4795016"/>
            <a:ext cx="2405289" cy="1014730"/>
          </a:xfrm>
          <a:prstGeom prst="rect">
            <a:avLst/>
          </a:prstGeom>
        </p:spPr>
        <p:txBody>
          <a:bodyPr wrap="square">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a:p>
            <a:pPr algn="ct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1"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88198" y="2454749"/>
            <a:ext cx="1692040" cy="1690340"/>
            <a:chOff x="8388198" y="2701492"/>
            <a:chExt cx="1692040" cy="1690340"/>
          </a:xfrm>
        </p:grpSpPr>
        <p:grpSp>
          <p:nvGrpSpPr>
            <p:cNvPr id="13" name="组合 12"/>
            <p:cNvGrpSpPr/>
            <p:nvPr/>
          </p:nvGrpSpPr>
          <p:grpSpPr>
            <a:xfrm>
              <a:off x="8388198" y="2701492"/>
              <a:ext cx="1692040" cy="1690340"/>
              <a:chOff x="3196325" y="2304048"/>
              <a:chExt cx="1868593" cy="1866715"/>
            </a:xfrm>
          </p:grpSpPr>
          <p:sp>
            <p:nvSpPr>
              <p:cNvPr id="14"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5" name="椭圆 14"/>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9023659" y="3390731"/>
              <a:ext cx="421119" cy="311863"/>
              <a:chOff x="4276726" y="293688"/>
              <a:chExt cx="966788" cy="715963"/>
            </a:xfrm>
            <a:solidFill>
              <a:schemeClr val="bg1"/>
            </a:solidFill>
          </p:grpSpPr>
          <p:sp>
            <p:nvSpPr>
              <p:cNvPr id="21" name="Freeform 56"/>
              <p:cNvSpPr>
                <a:spLocks noEditPoints="1"/>
              </p:cNvSpPr>
              <p:nvPr/>
            </p:nvSpPr>
            <p:spPr bwMode="auto">
              <a:xfrm>
                <a:off x="4276726" y="293688"/>
                <a:ext cx="966788" cy="715963"/>
              </a:xfrm>
              <a:custGeom>
                <a:avLst/>
                <a:gdLst>
                  <a:gd name="T0" fmla="*/ 609 w 609"/>
                  <a:gd name="T1" fmla="*/ 451 h 451"/>
                  <a:gd name="T2" fmla="*/ 0 w 609"/>
                  <a:gd name="T3" fmla="*/ 451 h 451"/>
                  <a:gd name="T4" fmla="*/ 0 w 609"/>
                  <a:gd name="T5" fmla="*/ 0 h 451"/>
                  <a:gd name="T6" fmla="*/ 609 w 609"/>
                  <a:gd name="T7" fmla="*/ 0 h 451"/>
                  <a:gd name="T8" fmla="*/ 609 w 609"/>
                  <a:gd name="T9" fmla="*/ 451 h 451"/>
                  <a:gd name="T10" fmla="*/ 33 w 609"/>
                  <a:gd name="T11" fmla="*/ 420 h 451"/>
                  <a:gd name="T12" fmla="*/ 578 w 609"/>
                  <a:gd name="T13" fmla="*/ 420 h 451"/>
                  <a:gd name="T14" fmla="*/ 578 w 609"/>
                  <a:gd name="T15" fmla="*/ 33 h 451"/>
                  <a:gd name="T16" fmla="*/ 33 w 609"/>
                  <a:gd name="T17" fmla="*/ 33 h 451"/>
                  <a:gd name="T18" fmla="*/ 33 w 609"/>
                  <a:gd name="T19" fmla="*/ 42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51">
                    <a:moveTo>
                      <a:pt x="609" y="451"/>
                    </a:moveTo>
                    <a:lnTo>
                      <a:pt x="0" y="451"/>
                    </a:lnTo>
                    <a:lnTo>
                      <a:pt x="0" y="0"/>
                    </a:lnTo>
                    <a:lnTo>
                      <a:pt x="609" y="0"/>
                    </a:lnTo>
                    <a:lnTo>
                      <a:pt x="609" y="451"/>
                    </a:lnTo>
                    <a:close/>
                    <a:moveTo>
                      <a:pt x="33" y="420"/>
                    </a:moveTo>
                    <a:lnTo>
                      <a:pt x="578" y="420"/>
                    </a:lnTo>
                    <a:lnTo>
                      <a:pt x="578" y="33"/>
                    </a:lnTo>
                    <a:lnTo>
                      <a:pt x="33" y="33"/>
                    </a:lnTo>
                    <a:lnTo>
                      <a:pt x="33" y="4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57"/>
              <p:cNvSpPr>
                <a:spLocks noChangeArrowheads="1"/>
              </p:cNvSpPr>
              <p:nvPr/>
            </p:nvSpPr>
            <p:spPr bwMode="auto">
              <a:xfrm>
                <a:off x="4392613" y="914400"/>
                <a:ext cx="1682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58"/>
              <p:cNvSpPr>
                <a:spLocks noEditPoints="1"/>
              </p:cNvSpPr>
              <p:nvPr/>
            </p:nvSpPr>
            <p:spPr bwMode="auto">
              <a:xfrm>
                <a:off x="4362451" y="363538"/>
                <a:ext cx="795338" cy="576263"/>
              </a:xfrm>
              <a:custGeom>
                <a:avLst/>
                <a:gdLst>
                  <a:gd name="T0" fmla="*/ 0 w 241"/>
                  <a:gd name="T1" fmla="*/ 0 h 175"/>
                  <a:gd name="T2" fmla="*/ 0 w 241"/>
                  <a:gd name="T3" fmla="*/ 175 h 175"/>
                  <a:gd name="T4" fmla="*/ 241 w 241"/>
                  <a:gd name="T5" fmla="*/ 175 h 175"/>
                  <a:gd name="T6" fmla="*/ 241 w 241"/>
                  <a:gd name="T7" fmla="*/ 0 h 175"/>
                  <a:gd name="T8" fmla="*/ 0 w 241"/>
                  <a:gd name="T9" fmla="*/ 0 h 175"/>
                  <a:gd name="T10" fmla="*/ 62 w 241"/>
                  <a:gd name="T11" fmla="*/ 162 h 175"/>
                  <a:gd name="T12" fmla="*/ 62 w 241"/>
                  <a:gd name="T13" fmla="*/ 167 h 175"/>
                  <a:gd name="T14" fmla="*/ 62 w 241"/>
                  <a:gd name="T15" fmla="*/ 173 h 175"/>
                  <a:gd name="T16" fmla="*/ 6 w 241"/>
                  <a:gd name="T17" fmla="*/ 173 h 175"/>
                  <a:gd name="T18" fmla="*/ 6 w 241"/>
                  <a:gd name="T19" fmla="*/ 167 h 175"/>
                  <a:gd name="T20" fmla="*/ 6 w 241"/>
                  <a:gd name="T21" fmla="*/ 162 h 175"/>
                  <a:gd name="T22" fmla="*/ 6 w 241"/>
                  <a:gd name="T23" fmla="*/ 158 h 175"/>
                  <a:gd name="T24" fmla="*/ 11 w 241"/>
                  <a:gd name="T25" fmla="*/ 153 h 175"/>
                  <a:gd name="T26" fmla="*/ 57 w 241"/>
                  <a:gd name="T27" fmla="*/ 153 h 175"/>
                  <a:gd name="T28" fmla="*/ 62 w 241"/>
                  <a:gd name="T29" fmla="*/ 158 h 175"/>
                  <a:gd name="T30" fmla="*/ 62 w 241"/>
                  <a:gd name="T31" fmla="*/ 16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75">
                    <a:moveTo>
                      <a:pt x="0" y="0"/>
                    </a:moveTo>
                    <a:cubicBezTo>
                      <a:pt x="0" y="175"/>
                      <a:pt x="0" y="175"/>
                      <a:pt x="0" y="175"/>
                    </a:cubicBezTo>
                    <a:cubicBezTo>
                      <a:pt x="241" y="175"/>
                      <a:pt x="241" y="175"/>
                      <a:pt x="241" y="175"/>
                    </a:cubicBezTo>
                    <a:cubicBezTo>
                      <a:pt x="241" y="0"/>
                      <a:pt x="241" y="0"/>
                      <a:pt x="241" y="0"/>
                    </a:cubicBezTo>
                    <a:lnTo>
                      <a:pt x="0" y="0"/>
                    </a:lnTo>
                    <a:close/>
                    <a:moveTo>
                      <a:pt x="62" y="162"/>
                    </a:moveTo>
                    <a:cubicBezTo>
                      <a:pt x="62" y="167"/>
                      <a:pt x="62" y="167"/>
                      <a:pt x="62" y="167"/>
                    </a:cubicBezTo>
                    <a:cubicBezTo>
                      <a:pt x="62" y="173"/>
                      <a:pt x="62" y="173"/>
                      <a:pt x="62" y="173"/>
                    </a:cubicBezTo>
                    <a:cubicBezTo>
                      <a:pt x="6" y="173"/>
                      <a:pt x="6" y="173"/>
                      <a:pt x="6" y="173"/>
                    </a:cubicBezTo>
                    <a:cubicBezTo>
                      <a:pt x="6" y="167"/>
                      <a:pt x="6" y="167"/>
                      <a:pt x="6" y="167"/>
                    </a:cubicBezTo>
                    <a:cubicBezTo>
                      <a:pt x="6" y="162"/>
                      <a:pt x="6" y="162"/>
                      <a:pt x="6" y="162"/>
                    </a:cubicBezTo>
                    <a:cubicBezTo>
                      <a:pt x="6" y="158"/>
                      <a:pt x="6" y="158"/>
                      <a:pt x="6" y="158"/>
                    </a:cubicBezTo>
                    <a:cubicBezTo>
                      <a:pt x="6" y="155"/>
                      <a:pt x="8" y="153"/>
                      <a:pt x="11" y="153"/>
                    </a:cubicBezTo>
                    <a:cubicBezTo>
                      <a:pt x="57" y="153"/>
                      <a:pt x="57" y="153"/>
                      <a:pt x="57" y="153"/>
                    </a:cubicBezTo>
                    <a:cubicBezTo>
                      <a:pt x="60" y="153"/>
                      <a:pt x="62" y="155"/>
                      <a:pt x="62" y="158"/>
                    </a:cubicBezTo>
                    <a:lnTo>
                      <a:pt x="62"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p:nvGrpSpPr>
        <p:grpSpPr>
          <a:xfrm>
            <a:off x="4780872" y="1986112"/>
            <a:ext cx="2630258" cy="2627615"/>
            <a:chOff x="4780872" y="2232855"/>
            <a:chExt cx="2630258" cy="2627615"/>
          </a:xfrm>
        </p:grpSpPr>
        <p:grpSp>
          <p:nvGrpSpPr>
            <p:cNvPr id="10" name="组合 9"/>
            <p:cNvGrpSpPr/>
            <p:nvPr/>
          </p:nvGrpSpPr>
          <p:grpSpPr>
            <a:xfrm>
              <a:off x="4780872" y="2232855"/>
              <a:ext cx="2630258" cy="2627615"/>
              <a:chOff x="3196325" y="2304048"/>
              <a:chExt cx="1868593" cy="1866715"/>
            </a:xfrm>
          </p:grpSpPr>
          <p:sp>
            <p:nvSpPr>
              <p:cNvPr id="11"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2" name="椭圆 11"/>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827153" y="3221804"/>
              <a:ext cx="537697" cy="649716"/>
              <a:chOff x="5837238" y="-3175"/>
              <a:chExt cx="838201" cy="1012825"/>
            </a:xfrm>
            <a:solidFill>
              <a:schemeClr val="bg1"/>
            </a:solidFill>
          </p:grpSpPr>
          <p:sp>
            <p:nvSpPr>
              <p:cNvPr id="25" name="Freeform 76"/>
              <p:cNvSpPr>
                <a:spLocks noEditPoints="1"/>
              </p:cNvSpPr>
              <p:nvPr/>
            </p:nvSpPr>
            <p:spPr bwMode="auto">
              <a:xfrm>
                <a:off x="5953126" y="33338"/>
                <a:ext cx="722313" cy="722313"/>
              </a:xfrm>
              <a:custGeom>
                <a:avLst/>
                <a:gdLst>
                  <a:gd name="T0" fmla="*/ 145 w 219"/>
                  <a:gd name="T1" fmla="*/ 12 h 219"/>
                  <a:gd name="T2" fmla="*/ 62 w 219"/>
                  <a:gd name="T3" fmla="*/ 12 h 219"/>
                  <a:gd name="T4" fmla="*/ 7 w 219"/>
                  <a:gd name="T5" fmla="*/ 74 h 219"/>
                  <a:gd name="T6" fmla="*/ 12 w 219"/>
                  <a:gd name="T7" fmla="*/ 146 h 219"/>
                  <a:gd name="T8" fmla="*/ 150 w 219"/>
                  <a:gd name="T9" fmla="*/ 14 h 219"/>
                  <a:gd name="T10" fmla="*/ 151 w 219"/>
                  <a:gd name="T11" fmla="*/ 89 h 219"/>
                  <a:gd name="T12" fmla="*/ 22 w 219"/>
                  <a:gd name="T13" fmla="*/ 147 h 219"/>
                  <a:gd name="T14" fmla="*/ 62 w 219"/>
                  <a:gd name="T15" fmla="*/ 186 h 219"/>
                  <a:gd name="T16" fmla="*/ 16 w 219"/>
                  <a:gd name="T17" fmla="*/ 80 h 219"/>
                  <a:gd name="T18" fmla="*/ 23 w 219"/>
                  <a:gd name="T19" fmla="*/ 80 h 219"/>
                  <a:gd name="T20" fmla="*/ 29 w 219"/>
                  <a:gd name="T21" fmla="*/ 80 h 219"/>
                  <a:gd name="T22" fmla="*/ 36 w 219"/>
                  <a:gd name="T23" fmla="*/ 79 h 219"/>
                  <a:gd name="T24" fmla="*/ 43 w 219"/>
                  <a:gd name="T25" fmla="*/ 78 h 219"/>
                  <a:gd name="T26" fmla="*/ 18 w 219"/>
                  <a:gd name="T27" fmla="*/ 137 h 219"/>
                  <a:gd name="T28" fmla="*/ 136 w 219"/>
                  <a:gd name="T29" fmla="*/ 18 h 219"/>
                  <a:gd name="T30" fmla="*/ 132 w 219"/>
                  <a:gd name="T31" fmla="*/ 23 h 219"/>
                  <a:gd name="T32" fmla="*/ 128 w 219"/>
                  <a:gd name="T33" fmla="*/ 27 h 219"/>
                  <a:gd name="T34" fmla="*/ 124 w 219"/>
                  <a:gd name="T35" fmla="*/ 31 h 219"/>
                  <a:gd name="T36" fmla="*/ 118 w 219"/>
                  <a:gd name="T37" fmla="*/ 36 h 219"/>
                  <a:gd name="T38" fmla="*/ 136 w 219"/>
                  <a:gd name="T39" fmla="*/ 18 h 219"/>
                  <a:gd name="T40" fmla="*/ 104 w 219"/>
                  <a:gd name="T41" fmla="*/ 45 h 219"/>
                  <a:gd name="T42" fmla="*/ 97 w 219"/>
                  <a:gd name="T43" fmla="*/ 49 h 219"/>
                  <a:gd name="T44" fmla="*/ 91 w 219"/>
                  <a:gd name="T45" fmla="*/ 52 h 219"/>
                  <a:gd name="T46" fmla="*/ 73 w 219"/>
                  <a:gd name="T47" fmla="*/ 23 h 219"/>
                  <a:gd name="T48" fmla="*/ 63 w 219"/>
                  <a:gd name="T49" fmla="*/ 27 h 219"/>
                  <a:gd name="T50" fmla="*/ 74 w 219"/>
                  <a:gd name="T51" fmla="*/ 60 h 219"/>
                  <a:gd name="T52" fmla="*/ 67 w 219"/>
                  <a:gd name="T53" fmla="*/ 63 h 219"/>
                  <a:gd name="T54" fmla="*/ 60 w 219"/>
                  <a:gd name="T55" fmla="*/ 65 h 219"/>
                  <a:gd name="T56" fmla="*/ 54 w 219"/>
                  <a:gd name="T57" fmla="*/ 67 h 219"/>
                  <a:gd name="T58" fmla="*/ 60 w 219"/>
                  <a:gd name="T59" fmla="*/ 74 h 219"/>
                  <a:gd name="T60" fmla="*/ 67 w 219"/>
                  <a:gd name="T61" fmla="*/ 72 h 219"/>
                  <a:gd name="T62" fmla="*/ 74 w 219"/>
                  <a:gd name="T63" fmla="*/ 69 h 219"/>
                  <a:gd name="T64" fmla="*/ 81 w 219"/>
                  <a:gd name="T65" fmla="*/ 67 h 219"/>
                  <a:gd name="T66" fmla="*/ 55 w 219"/>
                  <a:gd name="T67" fmla="*/ 76 h 219"/>
                  <a:gd name="T68" fmla="*/ 116 w 219"/>
                  <a:gd name="T69" fmla="*/ 144 h 219"/>
                  <a:gd name="T70" fmla="*/ 101 w 219"/>
                  <a:gd name="T71" fmla="*/ 111 h 219"/>
                  <a:gd name="T72" fmla="*/ 98 w 219"/>
                  <a:gd name="T73" fmla="*/ 165 h 219"/>
                  <a:gd name="T74" fmla="*/ 70 w 219"/>
                  <a:gd name="T75" fmla="*/ 189 h 219"/>
                  <a:gd name="T76" fmla="*/ 144 w 219"/>
                  <a:gd name="T77" fmla="*/ 181 h 219"/>
                  <a:gd name="T78" fmla="*/ 144 w 219"/>
                  <a:gd name="T79" fmla="*/ 181 h 219"/>
                  <a:gd name="T80" fmla="*/ 161 w 219"/>
                  <a:gd name="T81" fmla="*/ 175 h 219"/>
                  <a:gd name="T82" fmla="*/ 111 w 219"/>
                  <a:gd name="T83" fmla="*/ 107 h 219"/>
                  <a:gd name="T84" fmla="*/ 126 w 219"/>
                  <a:gd name="T85" fmla="*/ 140 h 219"/>
                  <a:gd name="T86" fmla="*/ 93 w 219"/>
                  <a:gd name="T87" fmla="*/ 61 h 219"/>
                  <a:gd name="T88" fmla="*/ 100 w 219"/>
                  <a:gd name="T89" fmla="*/ 57 h 219"/>
                  <a:gd name="T90" fmla="*/ 107 w 219"/>
                  <a:gd name="T91" fmla="*/ 54 h 219"/>
                  <a:gd name="T92" fmla="*/ 113 w 219"/>
                  <a:gd name="T93" fmla="*/ 50 h 219"/>
                  <a:gd name="T94" fmla="*/ 107 w 219"/>
                  <a:gd name="T95" fmla="*/ 97 h 219"/>
                  <a:gd name="T96" fmla="*/ 40 w 219"/>
                  <a:gd name="T97" fmla="*/ 70 h 219"/>
                  <a:gd name="T98" fmla="*/ 32 w 219"/>
                  <a:gd name="T99" fmla="*/ 71 h 219"/>
                  <a:gd name="T100" fmla="*/ 26 w 219"/>
                  <a:gd name="T101" fmla="*/ 71 h 219"/>
                  <a:gd name="T102" fmla="*/ 20 w 219"/>
                  <a:gd name="T103" fmla="*/ 71 h 219"/>
                  <a:gd name="T104" fmla="*/ 48 w 219"/>
                  <a:gd name="T105" fmla="*/ 30 h 219"/>
                  <a:gd name="T106" fmla="*/ 124 w 219"/>
                  <a:gd name="T107" fmla="*/ 42 h 219"/>
                  <a:gd name="T108" fmla="*/ 129 w 219"/>
                  <a:gd name="T109" fmla="*/ 38 h 219"/>
                  <a:gd name="T110" fmla="*/ 134 w 219"/>
                  <a:gd name="T111" fmla="*/ 34 h 219"/>
                  <a:gd name="T112" fmla="*/ 138 w 219"/>
                  <a:gd name="T113" fmla="*/ 29 h 219"/>
                  <a:gd name="T114" fmla="*/ 142 w 219"/>
                  <a:gd name="T115" fmla="*/ 24 h 219"/>
                  <a:gd name="T116" fmla="*/ 145 w 219"/>
                  <a:gd name="T117" fmla="*/ 2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219">
                    <a:moveTo>
                      <a:pt x="150" y="14"/>
                    </a:moveTo>
                    <a:cubicBezTo>
                      <a:pt x="150" y="14"/>
                      <a:pt x="150" y="14"/>
                      <a:pt x="150" y="14"/>
                    </a:cubicBezTo>
                    <a:cubicBezTo>
                      <a:pt x="145" y="12"/>
                      <a:pt x="145" y="12"/>
                      <a:pt x="145" y="12"/>
                    </a:cubicBezTo>
                    <a:cubicBezTo>
                      <a:pt x="142" y="10"/>
                      <a:pt x="142" y="10"/>
                      <a:pt x="142" y="10"/>
                    </a:cubicBezTo>
                    <a:cubicBezTo>
                      <a:pt x="142" y="10"/>
                      <a:pt x="142" y="10"/>
                      <a:pt x="142" y="10"/>
                    </a:cubicBezTo>
                    <a:cubicBezTo>
                      <a:pt x="116" y="0"/>
                      <a:pt x="88" y="0"/>
                      <a:pt x="62" y="12"/>
                    </a:cubicBezTo>
                    <a:cubicBezTo>
                      <a:pt x="37" y="23"/>
                      <a:pt x="18" y="44"/>
                      <a:pt x="8" y="70"/>
                    </a:cubicBezTo>
                    <a:cubicBezTo>
                      <a:pt x="8" y="70"/>
                      <a:pt x="8" y="70"/>
                      <a:pt x="8" y="70"/>
                    </a:cubicBezTo>
                    <a:cubicBezTo>
                      <a:pt x="7" y="74"/>
                      <a:pt x="7" y="74"/>
                      <a:pt x="7" y="74"/>
                    </a:cubicBezTo>
                    <a:cubicBezTo>
                      <a:pt x="6" y="79"/>
                      <a:pt x="6" y="79"/>
                      <a:pt x="6" y="79"/>
                    </a:cubicBezTo>
                    <a:cubicBezTo>
                      <a:pt x="6" y="79"/>
                      <a:pt x="6" y="79"/>
                      <a:pt x="6" y="79"/>
                    </a:cubicBezTo>
                    <a:cubicBezTo>
                      <a:pt x="0" y="101"/>
                      <a:pt x="2" y="125"/>
                      <a:pt x="12" y="146"/>
                    </a:cubicBezTo>
                    <a:cubicBezTo>
                      <a:pt x="35" y="196"/>
                      <a:pt x="95" y="219"/>
                      <a:pt x="145" y="196"/>
                    </a:cubicBezTo>
                    <a:cubicBezTo>
                      <a:pt x="196" y="173"/>
                      <a:pt x="219" y="113"/>
                      <a:pt x="196" y="62"/>
                    </a:cubicBezTo>
                    <a:cubicBezTo>
                      <a:pt x="187" y="41"/>
                      <a:pt x="171" y="24"/>
                      <a:pt x="150" y="14"/>
                    </a:cubicBezTo>
                    <a:close/>
                    <a:moveTo>
                      <a:pt x="193" y="127"/>
                    </a:moveTo>
                    <a:cubicBezTo>
                      <a:pt x="184" y="126"/>
                      <a:pt x="174" y="127"/>
                      <a:pt x="163" y="129"/>
                    </a:cubicBezTo>
                    <a:cubicBezTo>
                      <a:pt x="161" y="116"/>
                      <a:pt x="157" y="102"/>
                      <a:pt x="151" y="89"/>
                    </a:cubicBezTo>
                    <a:cubicBezTo>
                      <a:pt x="190" y="71"/>
                      <a:pt x="190" y="71"/>
                      <a:pt x="190" y="71"/>
                    </a:cubicBezTo>
                    <a:cubicBezTo>
                      <a:pt x="197" y="89"/>
                      <a:pt x="198" y="109"/>
                      <a:pt x="193" y="127"/>
                    </a:cubicBezTo>
                    <a:close/>
                    <a:moveTo>
                      <a:pt x="22" y="147"/>
                    </a:moveTo>
                    <a:cubicBezTo>
                      <a:pt x="61" y="129"/>
                      <a:pt x="61" y="129"/>
                      <a:pt x="61" y="129"/>
                    </a:cubicBezTo>
                    <a:cubicBezTo>
                      <a:pt x="67" y="143"/>
                      <a:pt x="75" y="155"/>
                      <a:pt x="83" y="165"/>
                    </a:cubicBezTo>
                    <a:cubicBezTo>
                      <a:pt x="74" y="171"/>
                      <a:pt x="67" y="179"/>
                      <a:pt x="62" y="186"/>
                    </a:cubicBezTo>
                    <a:cubicBezTo>
                      <a:pt x="45" y="178"/>
                      <a:pt x="31" y="164"/>
                      <a:pt x="22" y="147"/>
                    </a:cubicBezTo>
                    <a:close/>
                    <a:moveTo>
                      <a:pt x="15" y="80"/>
                    </a:moveTo>
                    <a:cubicBezTo>
                      <a:pt x="15" y="80"/>
                      <a:pt x="16" y="80"/>
                      <a:pt x="16" y="80"/>
                    </a:cubicBezTo>
                    <a:cubicBezTo>
                      <a:pt x="17" y="80"/>
                      <a:pt x="18" y="80"/>
                      <a:pt x="19" y="80"/>
                    </a:cubicBezTo>
                    <a:cubicBezTo>
                      <a:pt x="19" y="80"/>
                      <a:pt x="20" y="80"/>
                      <a:pt x="21" y="80"/>
                    </a:cubicBezTo>
                    <a:cubicBezTo>
                      <a:pt x="21" y="80"/>
                      <a:pt x="22" y="80"/>
                      <a:pt x="23" y="80"/>
                    </a:cubicBezTo>
                    <a:cubicBezTo>
                      <a:pt x="24" y="80"/>
                      <a:pt x="24" y="80"/>
                      <a:pt x="25" y="80"/>
                    </a:cubicBezTo>
                    <a:cubicBezTo>
                      <a:pt x="26" y="80"/>
                      <a:pt x="26" y="80"/>
                      <a:pt x="27" y="80"/>
                    </a:cubicBezTo>
                    <a:cubicBezTo>
                      <a:pt x="28" y="80"/>
                      <a:pt x="29" y="80"/>
                      <a:pt x="29" y="80"/>
                    </a:cubicBezTo>
                    <a:cubicBezTo>
                      <a:pt x="30" y="80"/>
                      <a:pt x="31" y="80"/>
                      <a:pt x="32" y="80"/>
                    </a:cubicBezTo>
                    <a:cubicBezTo>
                      <a:pt x="32" y="80"/>
                      <a:pt x="33" y="80"/>
                      <a:pt x="34" y="79"/>
                    </a:cubicBezTo>
                    <a:cubicBezTo>
                      <a:pt x="34" y="79"/>
                      <a:pt x="35" y="79"/>
                      <a:pt x="36" y="79"/>
                    </a:cubicBezTo>
                    <a:cubicBezTo>
                      <a:pt x="37" y="79"/>
                      <a:pt x="37" y="79"/>
                      <a:pt x="38" y="79"/>
                    </a:cubicBezTo>
                    <a:cubicBezTo>
                      <a:pt x="39" y="79"/>
                      <a:pt x="40" y="79"/>
                      <a:pt x="41" y="79"/>
                    </a:cubicBezTo>
                    <a:cubicBezTo>
                      <a:pt x="41" y="78"/>
                      <a:pt x="42" y="78"/>
                      <a:pt x="43" y="78"/>
                    </a:cubicBezTo>
                    <a:cubicBezTo>
                      <a:pt x="43" y="78"/>
                      <a:pt x="44" y="78"/>
                      <a:pt x="44" y="78"/>
                    </a:cubicBezTo>
                    <a:cubicBezTo>
                      <a:pt x="46" y="91"/>
                      <a:pt x="50" y="105"/>
                      <a:pt x="56" y="119"/>
                    </a:cubicBezTo>
                    <a:cubicBezTo>
                      <a:pt x="18" y="137"/>
                      <a:pt x="18" y="137"/>
                      <a:pt x="18" y="137"/>
                    </a:cubicBezTo>
                    <a:cubicBezTo>
                      <a:pt x="11" y="119"/>
                      <a:pt x="10" y="99"/>
                      <a:pt x="15" y="80"/>
                    </a:cubicBezTo>
                    <a:cubicBezTo>
                      <a:pt x="15" y="80"/>
                      <a:pt x="15" y="80"/>
                      <a:pt x="15" y="80"/>
                    </a:cubicBezTo>
                    <a:close/>
                    <a:moveTo>
                      <a:pt x="136" y="18"/>
                    </a:moveTo>
                    <a:cubicBezTo>
                      <a:pt x="136" y="19"/>
                      <a:pt x="135" y="19"/>
                      <a:pt x="135" y="20"/>
                    </a:cubicBezTo>
                    <a:cubicBezTo>
                      <a:pt x="135" y="20"/>
                      <a:pt x="134" y="21"/>
                      <a:pt x="134" y="21"/>
                    </a:cubicBezTo>
                    <a:cubicBezTo>
                      <a:pt x="133" y="22"/>
                      <a:pt x="133" y="22"/>
                      <a:pt x="132" y="23"/>
                    </a:cubicBezTo>
                    <a:cubicBezTo>
                      <a:pt x="132" y="23"/>
                      <a:pt x="131" y="24"/>
                      <a:pt x="131" y="24"/>
                    </a:cubicBezTo>
                    <a:cubicBezTo>
                      <a:pt x="130" y="25"/>
                      <a:pt x="130" y="25"/>
                      <a:pt x="130" y="25"/>
                    </a:cubicBezTo>
                    <a:cubicBezTo>
                      <a:pt x="129" y="26"/>
                      <a:pt x="128" y="27"/>
                      <a:pt x="128" y="27"/>
                    </a:cubicBezTo>
                    <a:cubicBezTo>
                      <a:pt x="127" y="27"/>
                      <a:pt x="127" y="28"/>
                      <a:pt x="127" y="28"/>
                    </a:cubicBezTo>
                    <a:cubicBezTo>
                      <a:pt x="126" y="29"/>
                      <a:pt x="125" y="30"/>
                      <a:pt x="124" y="30"/>
                    </a:cubicBezTo>
                    <a:cubicBezTo>
                      <a:pt x="124" y="31"/>
                      <a:pt x="124" y="31"/>
                      <a:pt x="124" y="31"/>
                    </a:cubicBezTo>
                    <a:cubicBezTo>
                      <a:pt x="123" y="32"/>
                      <a:pt x="121" y="33"/>
                      <a:pt x="120" y="34"/>
                    </a:cubicBezTo>
                    <a:cubicBezTo>
                      <a:pt x="120" y="34"/>
                      <a:pt x="120" y="34"/>
                      <a:pt x="119" y="35"/>
                    </a:cubicBezTo>
                    <a:cubicBezTo>
                      <a:pt x="119" y="35"/>
                      <a:pt x="118" y="35"/>
                      <a:pt x="118" y="36"/>
                    </a:cubicBezTo>
                    <a:cubicBezTo>
                      <a:pt x="107" y="24"/>
                      <a:pt x="96" y="17"/>
                      <a:pt x="85" y="13"/>
                    </a:cubicBezTo>
                    <a:cubicBezTo>
                      <a:pt x="102" y="10"/>
                      <a:pt x="120" y="11"/>
                      <a:pt x="137" y="18"/>
                    </a:cubicBezTo>
                    <a:cubicBezTo>
                      <a:pt x="137" y="18"/>
                      <a:pt x="136" y="18"/>
                      <a:pt x="136" y="18"/>
                    </a:cubicBezTo>
                    <a:close/>
                    <a:moveTo>
                      <a:pt x="108" y="43"/>
                    </a:moveTo>
                    <a:cubicBezTo>
                      <a:pt x="107" y="43"/>
                      <a:pt x="106" y="44"/>
                      <a:pt x="106" y="44"/>
                    </a:cubicBezTo>
                    <a:cubicBezTo>
                      <a:pt x="105" y="44"/>
                      <a:pt x="104" y="45"/>
                      <a:pt x="104" y="45"/>
                    </a:cubicBezTo>
                    <a:cubicBezTo>
                      <a:pt x="103" y="46"/>
                      <a:pt x="102" y="46"/>
                      <a:pt x="102" y="47"/>
                    </a:cubicBezTo>
                    <a:cubicBezTo>
                      <a:pt x="101" y="47"/>
                      <a:pt x="100" y="47"/>
                      <a:pt x="100" y="48"/>
                    </a:cubicBezTo>
                    <a:cubicBezTo>
                      <a:pt x="99" y="48"/>
                      <a:pt x="98" y="49"/>
                      <a:pt x="97" y="49"/>
                    </a:cubicBezTo>
                    <a:cubicBezTo>
                      <a:pt x="97" y="49"/>
                      <a:pt x="96" y="50"/>
                      <a:pt x="96" y="50"/>
                    </a:cubicBezTo>
                    <a:cubicBezTo>
                      <a:pt x="95" y="50"/>
                      <a:pt x="94" y="51"/>
                      <a:pt x="93" y="51"/>
                    </a:cubicBezTo>
                    <a:cubicBezTo>
                      <a:pt x="92" y="52"/>
                      <a:pt x="92" y="52"/>
                      <a:pt x="91" y="52"/>
                    </a:cubicBezTo>
                    <a:cubicBezTo>
                      <a:pt x="90" y="53"/>
                      <a:pt x="89" y="53"/>
                      <a:pt x="88" y="54"/>
                    </a:cubicBezTo>
                    <a:cubicBezTo>
                      <a:pt x="88" y="54"/>
                      <a:pt x="88" y="54"/>
                      <a:pt x="88" y="54"/>
                    </a:cubicBezTo>
                    <a:cubicBezTo>
                      <a:pt x="73" y="23"/>
                      <a:pt x="73" y="23"/>
                      <a:pt x="73" y="23"/>
                    </a:cubicBezTo>
                    <a:cubicBezTo>
                      <a:pt x="83" y="22"/>
                      <a:pt x="96" y="29"/>
                      <a:pt x="109" y="42"/>
                    </a:cubicBezTo>
                    <a:cubicBezTo>
                      <a:pt x="109" y="42"/>
                      <a:pt x="108" y="42"/>
                      <a:pt x="108" y="43"/>
                    </a:cubicBezTo>
                    <a:close/>
                    <a:moveTo>
                      <a:pt x="63" y="27"/>
                    </a:moveTo>
                    <a:cubicBezTo>
                      <a:pt x="78" y="59"/>
                      <a:pt x="78" y="59"/>
                      <a:pt x="78" y="59"/>
                    </a:cubicBezTo>
                    <a:cubicBezTo>
                      <a:pt x="77" y="59"/>
                      <a:pt x="77" y="59"/>
                      <a:pt x="77" y="59"/>
                    </a:cubicBezTo>
                    <a:cubicBezTo>
                      <a:pt x="76" y="59"/>
                      <a:pt x="75" y="60"/>
                      <a:pt x="74" y="60"/>
                    </a:cubicBezTo>
                    <a:cubicBezTo>
                      <a:pt x="73" y="61"/>
                      <a:pt x="72" y="61"/>
                      <a:pt x="72" y="61"/>
                    </a:cubicBezTo>
                    <a:cubicBezTo>
                      <a:pt x="71" y="61"/>
                      <a:pt x="70" y="62"/>
                      <a:pt x="69" y="62"/>
                    </a:cubicBezTo>
                    <a:cubicBezTo>
                      <a:pt x="68" y="62"/>
                      <a:pt x="68" y="62"/>
                      <a:pt x="67" y="63"/>
                    </a:cubicBezTo>
                    <a:cubicBezTo>
                      <a:pt x="66" y="63"/>
                      <a:pt x="65" y="63"/>
                      <a:pt x="64" y="64"/>
                    </a:cubicBezTo>
                    <a:cubicBezTo>
                      <a:pt x="64" y="64"/>
                      <a:pt x="63" y="64"/>
                      <a:pt x="63" y="64"/>
                    </a:cubicBezTo>
                    <a:cubicBezTo>
                      <a:pt x="62" y="64"/>
                      <a:pt x="61" y="65"/>
                      <a:pt x="60" y="65"/>
                    </a:cubicBezTo>
                    <a:cubicBezTo>
                      <a:pt x="59" y="65"/>
                      <a:pt x="59" y="65"/>
                      <a:pt x="58" y="66"/>
                    </a:cubicBezTo>
                    <a:cubicBezTo>
                      <a:pt x="57" y="66"/>
                      <a:pt x="56" y="66"/>
                      <a:pt x="55" y="66"/>
                    </a:cubicBezTo>
                    <a:cubicBezTo>
                      <a:pt x="55" y="66"/>
                      <a:pt x="55" y="67"/>
                      <a:pt x="54" y="67"/>
                    </a:cubicBezTo>
                    <a:cubicBezTo>
                      <a:pt x="53" y="48"/>
                      <a:pt x="56" y="34"/>
                      <a:pt x="63" y="27"/>
                    </a:cubicBezTo>
                    <a:close/>
                    <a:moveTo>
                      <a:pt x="57" y="75"/>
                    </a:moveTo>
                    <a:cubicBezTo>
                      <a:pt x="58" y="75"/>
                      <a:pt x="59" y="75"/>
                      <a:pt x="60" y="74"/>
                    </a:cubicBezTo>
                    <a:cubicBezTo>
                      <a:pt x="60" y="74"/>
                      <a:pt x="61" y="74"/>
                      <a:pt x="62" y="74"/>
                    </a:cubicBezTo>
                    <a:cubicBezTo>
                      <a:pt x="63" y="73"/>
                      <a:pt x="64" y="73"/>
                      <a:pt x="64" y="73"/>
                    </a:cubicBezTo>
                    <a:cubicBezTo>
                      <a:pt x="65" y="73"/>
                      <a:pt x="66" y="72"/>
                      <a:pt x="67" y="72"/>
                    </a:cubicBezTo>
                    <a:cubicBezTo>
                      <a:pt x="68" y="72"/>
                      <a:pt x="68" y="72"/>
                      <a:pt x="69" y="71"/>
                    </a:cubicBezTo>
                    <a:cubicBezTo>
                      <a:pt x="70" y="71"/>
                      <a:pt x="71" y="71"/>
                      <a:pt x="71" y="70"/>
                    </a:cubicBezTo>
                    <a:cubicBezTo>
                      <a:pt x="72" y="70"/>
                      <a:pt x="73" y="70"/>
                      <a:pt x="74" y="69"/>
                    </a:cubicBezTo>
                    <a:cubicBezTo>
                      <a:pt x="75" y="69"/>
                      <a:pt x="76" y="69"/>
                      <a:pt x="76" y="69"/>
                    </a:cubicBezTo>
                    <a:cubicBezTo>
                      <a:pt x="77" y="68"/>
                      <a:pt x="79" y="68"/>
                      <a:pt x="80" y="67"/>
                    </a:cubicBezTo>
                    <a:cubicBezTo>
                      <a:pt x="80" y="67"/>
                      <a:pt x="81" y="67"/>
                      <a:pt x="81" y="67"/>
                    </a:cubicBezTo>
                    <a:cubicBezTo>
                      <a:pt x="97" y="101"/>
                      <a:pt x="97" y="101"/>
                      <a:pt x="97" y="101"/>
                    </a:cubicBezTo>
                    <a:cubicBezTo>
                      <a:pt x="66" y="115"/>
                      <a:pt x="66" y="115"/>
                      <a:pt x="66" y="115"/>
                    </a:cubicBezTo>
                    <a:cubicBezTo>
                      <a:pt x="61" y="101"/>
                      <a:pt x="57" y="87"/>
                      <a:pt x="55" y="76"/>
                    </a:cubicBezTo>
                    <a:cubicBezTo>
                      <a:pt x="56" y="75"/>
                      <a:pt x="56" y="75"/>
                      <a:pt x="57" y="75"/>
                    </a:cubicBezTo>
                    <a:close/>
                    <a:moveTo>
                      <a:pt x="101" y="111"/>
                    </a:moveTo>
                    <a:cubicBezTo>
                      <a:pt x="116" y="144"/>
                      <a:pt x="116" y="144"/>
                      <a:pt x="116" y="144"/>
                    </a:cubicBezTo>
                    <a:cubicBezTo>
                      <a:pt x="107" y="149"/>
                      <a:pt x="99" y="153"/>
                      <a:pt x="92" y="158"/>
                    </a:cubicBezTo>
                    <a:cubicBezTo>
                      <a:pt x="85" y="149"/>
                      <a:pt x="77" y="138"/>
                      <a:pt x="71" y="125"/>
                    </a:cubicBezTo>
                    <a:lnTo>
                      <a:pt x="101" y="111"/>
                    </a:lnTo>
                    <a:close/>
                    <a:moveTo>
                      <a:pt x="120" y="152"/>
                    </a:moveTo>
                    <a:cubicBezTo>
                      <a:pt x="134" y="185"/>
                      <a:pt x="134" y="185"/>
                      <a:pt x="134" y="185"/>
                    </a:cubicBezTo>
                    <a:cubicBezTo>
                      <a:pt x="124" y="186"/>
                      <a:pt x="111" y="179"/>
                      <a:pt x="98" y="165"/>
                    </a:cubicBezTo>
                    <a:cubicBezTo>
                      <a:pt x="105" y="160"/>
                      <a:pt x="112" y="156"/>
                      <a:pt x="120" y="152"/>
                    </a:cubicBezTo>
                    <a:close/>
                    <a:moveTo>
                      <a:pt x="120" y="194"/>
                    </a:moveTo>
                    <a:cubicBezTo>
                      <a:pt x="103" y="197"/>
                      <a:pt x="86" y="195"/>
                      <a:pt x="70" y="189"/>
                    </a:cubicBezTo>
                    <a:cubicBezTo>
                      <a:pt x="75" y="183"/>
                      <a:pt x="82" y="177"/>
                      <a:pt x="89" y="171"/>
                    </a:cubicBezTo>
                    <a:cubicBezTo>
                      <a:pt x="99" y="182"/>
                      <a:pt x="110" y="190"/>
                      <a:pt x="120" y="194"/>
                    </a:cubicBezTo>
                    <a:close/>
                    <a:moveTo>
                      <a:pt x="144" y="181"/>
                    </a:moveTo>
                    <a:cubicBezTo>
                      <a:pt x="130" y="148"/>
                      <a:pt x="130" y="148"/>
                      <a:pt x="130" y="148"/>
                    </a:cubicBezTo>
                    <a:cubicBezTo>
                      <a:pt x="138" y="145"/>
                      <a:pt x="146" y="142"/>
                      <a:pt x="154" y="140"/>
                    </a:cubicBezTo>
                    <a:cubicBezTo>
                      <a:pt x="155" y="159"/>
                      <a:pt x="152" y="174"/>
                      <a:pt x="144" y="181"/>
                    </a:cubicBezTo>
                    <a:close/>
                    <a:moveTo>
                      <a:pt x="164" y="137"/>
                    </a:moveTo>
                    <a:cubicBezTo>
                      <a:pt x="173" y="136"/>
                      <a:pt x="182" y="135"/>
                      <a:pt x="190" y="135"/>
                    </a:cubicBezTo>
                    <a:cubicBezTo>
                      <a:pt x="184" y="151"/>
                      <a:pt x="174" y="165"/>
                      <a:pt x="161" y="175"/>
                    </a:cubicBezTo>
                    <a:cubicBezTo>
                      <a:pt x="164" y="165"/>
                      <a:pt x="166" y="152"/>
                      <a:pt x="164" y="137"/>
                    </a:cubicBezTo>
                    <a:close/>
                    <a:moveTo>
                      <a:pt x="126" y="140"/>
                    </a:moveTo>
                    <a:cubicBezTo>
                      <a:pt x="111" y="107"/>
                      <a:pt x="111" y="107"/>
                      <a:pt x="111" y="107"/>
                    </a:cubicBezTo>
                    <a:cubicBezTo>
                      <a:pt x="141" y="93"/>
                      <a:pt x="141" y="93"/>
                      <a:pt x="141" y="93"/>
                    </a:cubicBezTo>
                    <a:cubicBezTo>
                      <a:pt x="147" y="107"/>
                      <a:pt x="151" y="119"/>
                      <a:pt x="153" y="131"/>
                    </a:cubicBezTo>
                    <a:cubicBezTo>
                      <a:pt x="144" y="133"/>
                      <a:pt x="135" y="136"/>
                      <a:pt x="126" y="140"/>
                    </a:cubicBezTo>
                    <a:close/>
                    <a:moveTo>
                      <a:pt x="107" y="97"/>
                    </a:moveTo>
                    <a:cubicBezTo>
                      <a:pt x="91" y="62"/>
                      <a:pt x="91" y="62"/>
                      <a:pt x="91" y="62"/>
                    </a:cubicBezTo>
                    <a:cubicBezTo>
                      <a:pt x="92" y="62"/>
                      <a:pt x="92" y="62"/>
                      <a:pt x="93" y="61"/>
                    </a:cubicBezTo>
                    <a:cubicBezTo>
                      <a:pt x="94" y="61"/>
                      <a:pt x="95" y="60"/>
                      <a:pt x="96" y="60"/>
                    </a:cubicBezTo>
                    <a:cubicBezTo>
                      <a:pt x="96" y="60"/>
                      <a:pt x="97" y="59"/>
                      <a:pt x="98" y="59"/>
                    </a:cubicBezTo>
                    <a:cubicBezTo>
                      <a:pt x="99" y="58"/>
                      <a:pt x="99" y="58"/>
                      <a:pt x="100" y="57"/>
                    </a:cubicBezTo>
                    <a:cubicBezTo>
                      <a:pt x="101" y="57"/>
                      <a:pt x="102" y="57"/>
                      <a:pt x="102" y="56"/>
                    </a:cubicBezTo>
                    <a:cubicBezTo>
                      <a:pt x="103" y="56"/>
                      <a:pt x="104" y="55"/>
                      <a:pt x="105" y="55"/>
                    </a:cubicBezTo>
                    <a:cubicBezTo>
                      <a:pt x="105" y="55"/>
                      <a:pt x="106" y="54"/>
                      <a:pt x="107" y="54"/>
                    </a:cubicBezTo>
                    <a:cubicBezTo>
                      <a:pt x="108" y="53"/>
                      <a:pt x="108" y="53"/>
                      <a:pt x="109" y="52"/>
                    </a:cubicBezTo>
                    <a:cubicBezTo>
                      <a:pt x="110" y="52"/>
                      <a:pt x="110" y="52"/>
                      <a:pt x="111" y="51"/>
                    </a:cubicBezTo>
                    <a:cubicBezTo>
                      <a:pt x="112" y="51"/>
                      <a:pt x="113" y="50"/>
                      <a:pt x="113" y="50"/>
                    </a:cubicBezTo>
                    <a:cubicBezTo>
                      <a:pt x="114" y="49"/>
                      <a:pt x="114" y="49"/>
                      <a:pt x="115" y="49"/>
                    </a:cubicBezTo>
                    <a:cubicBezTo>
                      <a:pt x="123" y="58"/>
                      <a:pt x="130" y="69"/>
                      <a:pt x="137" y="83"/>
                    </a:cubicBezTo>
                    <a:lnTo>
                      <a:pt x="107" y="97"/>
                    </a:lnTo>
                    <a:close/>
                    <a:moveTo>
                      <a:pt x="43" y="69"/>
                    </a:moveTo>
                    <a:cubicBezTo>
                      <a:pt x="43" y="69"/>
                      <a:pt x="42" y="69"/>
                      <a:pt x="42" y="69"/>
                    </a:cubicBezTo>
                    <a:cubicBezTo>
                      <a:pt x="41" y="69"/>
                      <a:pt x="41" y="70"/>
                      <a:pt x="40" y="70"/>
                    </a:cubicBezTo>
                    <a:cubicBezTo>
                      <a:pt x="39" y="70"/>
                      <a:pt x="38" y="70"/>
                      <a:pt x="36" y="70"/>
                    </a:cubicBezTo>
                    <a:cubicBezTo>
                      <a:pt x="36" y="70"/>
                      <a:pt x="36" y="70"/>
                      <a:pt x="36" y="70"/>
                    </a:cubicBezTo>
                    <a:cubicBezTo>
                      <a:pt x="34" y="71"/>
                      <a:pt x="33" y="71"/>
                      <a:pt x="32" y="71"/>
                    </a:cubicBezTo>
                    <a:cubicBezTo>
                      <a:pt x="32" y="71"/>
                      <a:pt x="31" y="71"/>
                      <a:pt x="31" y="71"/>
                    </a:cubicBezTo>
                    <a:cubicBezTo>
                      <a:pt x="30" y="71"/>
                      <a:pt x="29" y="71"/>
                      <a:pt x="28" y="71"/>
                    </a:cubicBezTo>
                    <a:cubicBezTo>
                      <a:pt x="27" y="71"/>
                      <a:pt x="27" y="71"/>
                      <a:pt x="26" y="71"/>
                    </a:cubicBezTo>
                    <a:cubicBezTo>
                      <a:pt x="26" y="71"/>
                      <a:pt x="25" y="71"/>
                      <a:pt x="24" y="71"/>
                    </a:cubicBezTo>
                    <a:cubicBezTo>
                      <a:pt x="23" y="71"/>
                      <a:pt x="23" y="71"/>
                      <a:pt x="22" y="71"/>
                    </a:cubicBezTo>
                    <a:cubicBezTo>
                      <a:pt x="22" y="71"/>
                      <a:pt x="21" y="71"/>
                      <a:pt x="20" y="71"/>
                    </a:cubicBezTo>
                    <a:cubicBezTo>
                      <a:pt x="20" y="71"/>
                      <a:pt x="19" y="71"/>
                      <a:pt x="19" y="71"/>
                    </a:cubicBezTo>
                    <a:cubicBezTo>
                      <a:pt x="18" y="71"/>
                      <a:pt x="18" y="71"/>
                      <a:pt x="17" y="71"/>
                    </a:cubicBezTo>
                    <a:cubicBezTo>
                      <a:pt x="24" y="55"/>
                      <a:pt x="34" y="41"/>
                      <a:pt x="48" y="30"/>
                    </a:cubicBezTo>
                    <a:cubicBezTo>
                      <a:pt x="44" y="40"/>
                      <a:pt x="42" y="54"/>
                      <a:pt x="43" y="69"/>
                    </a:cubicBezTo>
                    <a:close/>
                    <a:moveTo>
                      <a:pt x="147" y="79"/>
                    </a:moveTo>
                    <a:cubicBezTo>
                      <a:pt x="140" y="65"/>
                      <a:pt x="132" y="52"/>
                      <a:pt x="124" y="42"/>
                    </a:cubicBezTo>
                    <a:cubicBezTo>
                      <a:pt x="124" y="42"/>
                      <a:pt x="125" y="41"/>
                      <a:pt x="125" y="41"/>
                    </a:cubicBezTo>
                    <a:cubicBezTo>
                      <a:pt x="126" y="41"/>
                      <a:pt x="126" y="40"/>
                      <a:pt x="127" y="40"/>
                    </a:cubicBezTo>
                    <a:cubicBezTo>
                      <a:pt x="127" y="39"/>
                      <a:pt x="128" y="39"/>
                      <a:pt x="129" y="38"/>
                    </a:cubicBezTo>
                    <a:cubicBezTo>
                      <a:pt x="129" y="38"/>
                      <a:pt x="130" y="37"/>
                      <a:pt x="130" y="37"/>
                    </a:cubicBezTo>
                    <a:cubicBezTo>
                      <a:pt x="131" y="36"/>
                      <a:pt x="132" y="36"/>
                      <a:pt x="132" y="35"/>
                    </a:cubicBezTo>
                    <a:cubicBezTo>
                      <a:pt x="133" y="35"/>
                      <a:pt x="133" y="34"/>
                      <a:pt x="134" y="34"/>
                    </a:cubicBezTo>
                    <a:cubicBezTo>
                      <a:pt x="134" y="33"/>
                      <a:pt x="135" y="33"/>
                      <a:pt x="135" y="32"/>
                    </a:cubicBezTo>
                    <a:cubicBezTo>
                      <a:pt x="136" y="32"/>
                      <a:pt x="136" y="31"/>
                      <a:pt x="137" y="31"/>
                    </a:cubicBezTo>
                    <a:cubicBezTo>
                      <a:pt x="137" y="30"/>
                      <a:pt x="138" y="30"/>
                      <a:pt x="138" y="29"/>
                    </a:cubicBezTo>
                    <a:cubicBezTo>
                      <a:pt x="139" y="29"/>
                      <a:pt x="139" y="28"/>
                      <a:pt x="140" y="28"/>
                    </a:cubicBezTo>
                    <a:cubicBezTo>
                      <a:pt x="140" y="27"/>
                      <a:pt x="141" y="26"/>
                      <a:pt x="141" y="26"/>
                    </a:cubicBezTo>
                    <a:cubicBezTo>
                      <a:pt x="142" y="25"/>
                      <a:pt x="142" y="25"/>
                      <a:pt x="142" y="24"/>
                    </a:cubicBezTo>
                    <a:cubicBezTo>
                      <a:pt x="143" y="24"/>
                      <a:pt x="144" y="23"/>
                      <a:pt x="144" y="23"/>
                    </a:cubicBezTo>
                    <a:cubicBezTo>
                      <a:pt x="144" y="22"/>
                      <a:pt x="145" y="22"/>
                      <a:pt x="145" y="21"/>
                    </a:cubicBezTo>
                    <a:cubicBezTo>
                      <a:pt x="145" y="21"/>
                      <a:pt x="145" y="21"/>
                      <a:pt x="145" y="21"/>
                    </a:cubicBezTo>
                    <a:cubicBezTo>
                      <a:pt x="163" y="30"/>
                      <a:pt x="177" y="44"/>
                      <a:pt x="186" y="61"/>
                    </a:cubicBezTo>
                    <a:lnTo>
                      <a:pt x="147"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nvSpPr>
            <p:spPr bwMode="auto">
              <a:xfrm>
                <a:off x="5837238" y="-3175"/>
                <a:ext cx="596900" cy="777875"/>
              </a:xfrm>
              <a:custGeom>
                <a:avLst/>
                <a:gdLst>
                  <a:gd name="T0" fmla="*/ 177 w 181"/>
                  <a:gd name="T1" fmla="*/ 216 h 236"/>
                  <a:gd name="T2" fmla="*/ 93 w 181"/>
                  <a:gd name="T3" fmla="*/ 214 h 236"/>
                  <a:gd name="T4" fmla="*/ 36 w 181"/>
                  <a:gd name="T5" fmla="*/ 153 h 236"/>
                  <a:gd name="T6" fmla="*/ 99 w 181"/>
                  <a:gd name="T7" fmla="*/ 12 h 236"/>
                  <a:gd name="T8" fmla="*/ 95 w 181"/>
                  <a:gd name="T9" fmla="*/ 0 h 236"/>
                  <a:gd name="T10" fmla="*/ 24 w 181"/>
                  <a:gd name="T11" fmla="*/ 157 h 236"/>
                  <a:gd name="T12" fmla="*/ 88 w 181"/>
                  <a:gd name="T13" fmla="*/ 225 h 236"/>
                  <a:gd name="T14" fmla="*/ 138 w 181"/>
                  <a:gd name="T15" fmla="*/ 236 h 236"/>
                  <a:gd name="T16" fmla="*/ 181 w 181"/>
                  <a:gd name="T17" fmla="*/ 228 h 236"/>
                  <a:gd name="T18" fmla="*/ 177 w 181"/>
                  <a:gd name="T19" fmla="*/ 21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77" y="216"/>
                    </a:moveTo>
                    <a:cubicBezTo>
                      <a:pt x="150" y="227"/>
                      <a:pt x="120" y="226"/>
                      <a:pt x="93" y="214"/>
                    </a:cubicBezTo>
                    <a:cubicBezTo>
                      <a:pt x="67" y="202"/>
                      <a:pt x="46" y="180"/>
                      <a:pt x="36" y="153"/>
                    </a:cubicBezTo>
                    <a:cubicBezTo>
                      <a:pt x="14" y="97"/>
                      <a:pt x="43" y="33"/>
                      <a:pt x="99" y="12"/>
                    </a:cubicBezTo>
                    <a:cubicBezTo>
                      <a:pt x="95" y="0"/>
                      <a:pt x="95" y="0"/>
                      <a:pt x="95" y="0"/>
                    </a:cubicBezTo>
                    <a:cubicBezTo>
                      <a:pt x="32" y="24"/>
                      <a:pt x="0" y="95"/>
                      <a:pt x="24" y="157"/>
                    </a:cubicBezTo>
                    <a:cubicBezTo>
                      <a:pt x="36" y="188"/>
                      <a:pt x="58" y="212"/>
                      <a:pt x="88" y="225"/>
                    </a:cubicBezTo>
                    <a:cubicBezTo>
                      <a:pt x="104" y="233"/>
                      <a:pt x="121" y="236"/>
                      <a:pt x="138" y="236"/>
                    </a:cubicBezTo>
                    <a:cubicBezTo>
                      <a:pt x="153" y="236"/>
                      <a:pt x="167" y="233"/>
                      <a:pt x="181" y="228"/>
                    </a:cubicBezTo>
                    <a:lnTo>
                      <a:pt x="177" y="2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78"/>
              <p:cNvSpPr>
                <a:spLocks noChangeArrowheads="1"/>
              </p:cNvSpPr>
              <p:nvPr/>
            </p:nvSpPr>
            <p:spPr bwMode="auto">
              <a:xfrm>
                <a:off x="6262688" y="762000"/>
                <a:ext cx="69850"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Freeform 79"/>
              <p:cNvSpPr/>
              <p:nvPr/>
            </p:nvSpPr>
            <p:spPr bwMode="auto">
              <a:xfrm>
                <a:off x="6219826" y="854075"/>
                <a:ext cx="155575" cy="63500"/>
              </a:xfrm>
              <a:custGeom>
                <a:avLst/>
                <a:gdLst>
                  <a:gd name="T0" fmla="*/ 47 w 47"/>
                  <a:gd name="T1" fmla="*/ 10 h 19"/>
                  <a:gd name="T2" fmla="*/ 37 w 47"/>
                  <a:gd name="T3" fmla="*/ 19 h 19"/>
                  <a:gd name="T4" fmla="*/ 9 w 47"/>
                  <a:gd name="T5" fmla="*/ 19 h 19"/>
                  <a:gd name="T6" fmla="*/ 0 w 47"/>
                  <a:gd name="T7" fmla="*/ 10 h 19"/>
                  <a:gd name="T8" fmla="*/ 0 w 47"/>
                  <a:gd name="T9" fmla="*/ 10 h 19"/>
                  <a:gd name="T10" fmla="*/ 9 w 47"/>
                  <a:gd name="T11" fmla="*/ 0 h 19"/>
                  <a:gd name="T12" fmla="*/ 37 w 47"/>
                  <a:gd name="T13" fmla="*/ 0 h 19"/>
                  <a:gd name="T14" fmla="*/ 47 w 4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9">
                    <a:moveTo>
                      <a:pt x="47" y="10"/>
                    </a:moveTo>
                    <a:cubicBezTo>
                      <a:pt x="47" y="15"/>
                      <a:pt x="43" y="19"/>
                      <a:pt x="37" y="19"/>
                    </a:cubicBezTo>
                    <a:cubicBezTo>
                      <a:pt x="9" y="19"/>
                      <a:pt x="9" y="19"/>
                      <a:pt x="9" y="19"/>
                    </a:cubicBezTo>
                    <a:cubicBezTo>
                      <a:pt x="4" y="19"/>
                      <a:pt x="0" y="15"/>
                      <a:pt x="0" y="10"/>
                    </a:cubicBezTo>
                    <a:cubicBezTo>
                      <a:pt x="0" y="10"/>
                      <a:pt x="0" y="10"/>
                      <a:pt x="0" y="10"/>
                    </a:cubicBezTo>
                    <a:cubicBezTo>
                      <a:pt x="0" y="4"/>
                      <a:pt x="4" y="0"/>
                      <a:pt x="9" y="0"/>
                    </a:cubicBezTo>
                    <a:cubicBezTo>
                      <a:pt x="37" y="0"/>
                      <a:pt x="37" y="0"/>
                      <a:pt x="37" y="0"/>
                    </a:cubicBezTo>
                    <a:cubicBezTo>
                      <a:pt x="43" y="0"/>
                      <a:pt x="47" y="4"/>
                      <a:pt x="4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p:nvPr/>
            </p:nvSpPr>
            <p:spPr bwMode="auto">
              <a:xfrm>
                <a:off x="6107113" y="927100"/>
                <a:ext cx="379413" cy="82550"/>
              </a:xfrm>
              <a:custGeom>
                <a:avLst/>
                <a:gdLst>
                  <a:gd name="T0" fmla="*/ 115 w 115"/>
                  <a:gd name="T1" fmla="*/ 13 h 25"/>
                  <a:gd name="T2" fmla="*/ 102 w 115"/>
                  <a:gd name="T3" fmla="*/ 25 h 25"/>
                  <a:gd name="T4" fmla="*/ 12 w 115"/>
                  <a:gd name="T5" fmla="*/ 25 h 25"/>
                  <a:gd name="T6" fmla="*/ 0 w 115"/>
                  <a:gd name="T7" fmla="*/ 13 h 25"/>
                  <a:gd name="T8" fmla="*/ 0 w 115"/>
                  <a:gd name="T9" fmla="*/ 13 h 25"/>
                  <a:gd name="T10" fmla="*/ 12 w 115"/>
                  <a:gd name="T11" fmla="*/ 0 h 25"/>
                  <a:gd name="T12" fmla="*/ 102 w 115"/>
                  <a:gd name="T13" fmla="*/ 0 h 25"/>
                  <a:gd name="T14" fmla="*/ 115 w 115"/>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5">
                    <a:moveTo>
                      <a:pt x="115" y="13"/>
                    </a:moveTo>
                    <a:cubicBezTo>
                      <a:pt x="115" y="19"/>
                      <a:pt x="109" y="25"/>
                      <a:pt x="102" y="25"/>
                    </a:cubicBezTo>
                    <a:cubicBezTo>
                      <a:pt x="12" y="25"/>
                      <a:pt x="12" y="25"/>
                      <a:pt x="12" y="25"/>
                    </a:cubicBezTo>
                    <a:cubicBezTo>
                      <a:pt x="6" y="25"/>
                      <a:pt x="0" y="19"/>
                      <a:pt x="0" y="13"/>
                    </a:cubicBezTo>
                    <a:cubicBezTo>
                      <a:pt x="0" y="13"/>
                      <a:pt x="0" y="13"/>
                      <a:pt x="0" y="13"/>
                    </a:cubicBezTo>
                    <a:cubicBezTo>
                      <a:pt x="0" y="6"/>
                      <a:pt x="6" y="0"/>
                      <a:pt x="12" y="0"/>
                    </a:cubicBezTo>
                    <a:cubicBezTo>
                      <a:pt x="102" y="0"/>
                      <a:pt x="102" y="0"/>
                      <a:pt x="102" y="0"/>
                    </a:cubicBezTo>
                    <a:cubicBezTo>
                      <a:pt x="109" y="0"/>
                      <a:pt x="115" y="6"/>
                      <a:pt x="1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2111763" y="2454749"/>
            <a:ext cx="1692040" cy="1690340"/>
            <a:chOff x="2111763" y="2701492"/>
            <a:chExt cx="1692040" cy="1690340"/>
          </a:xfrm>
        </p:grpSpPr>
        <p:grpSp>
          <p:nvGrpSpPr>
            <p:cNvPr id="16" name="组合 15"/>
            <p:cNvGrpSpPr/>
            <p:nvPr/>
          </p:nvGrpSpPr>
          <p:grpSpPr>
            <a:xfrm>
              <a:off x="2111763" y="2701492"/>
              <a:ext cx="1692040" cy="1690340"/>
              <a:chOff x="3196325" y="2304048"/>
              <a:chExt cx="1868593" cy="1866715"/>
            </a:xfrm>
          </p:grpSpPr>
          <p:sp>
            <p:nvSpPr>
              <p:cNvPr id="17" name="Freeform 6"/>
              <p:cNvSpPr>
                <a:spLocks noEditPoints="1"/>
              </p:cNvSpPr>
              <p:nvPr/>
            </p:nvSpPr>
            <p:spPr bwMode="auto">
              <a:xfrm>
                <a:off x="3196325" y="2304048"/>
                <a:ext cx="1868593" cy="186671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95000"/>
                </a:schemeClr>
              </a:solidFill>
              <a:ln>
                <a:noFill/>
              </a:ln>
              <a:effectLst/>
            </p:spPr>
            <p:txBody>
              <a:bodyPr vert="horz" wrap="square" lIns="91440" tIns="45720" rIns="91440" bIns="45720" numCol="1" anchor="t" anchorCtr="0" compatLnSpc="1"/>
              <a:lstStyle/>
              <a:p>
                <a:endParaRPr lang="zh-CN" altLang="en-US"/>
              </a:p>
            </p:txBody>
          </p:sp>
          <p:sp>
            <p:nvSpPr>
              <p:cNvPr id="18" name="椭圆 17"/>
              <p:cNvSpPr/>
              <p:nvPr/>
            </p:nvSpPr>
            <p:spPr>
              <a:xfrm>
                <a:off x="3672514" y="2779298"/>
                <a:ext cx="916214" cy="91621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2749288" y="3399084"/>
              <a:ext cx="416990" cy="295157"/>
              <a:chOff x="2651126" y="1860550"/>
              <a:chExt cx="912813" cy="646113"/>
            </a:xfrm>
            <a:solidFill>
              <a:schemeClr val="bg1"/>
            </a:solidFill>
          </p:grpSpPr>
          <p:sp>
            <p:nvSpPr>
              <p:cNvPr id="31" name="Freeform 96"/>
              <p:cNvSpPr>
                <a:spLocks noEditPoints="1"/>
              </p:cNvSpPr>
              <p:nvPr/>
            </p:nvSpPr>
            <p:spPr bwMode="auto">
              <a:xfrm>
                <a:off x="2651126" y="1860550"/>
                <a:ext cx="336550" cy="636588"/>
              </a:xfrm>
              <a:custGeom>
                <a:avLst/>
                <a:gdLst>
                  <a:gd name="T0" fmla="*/ 95 w 102"/>
                  <a:gd name="T1" fmla="*/ 0 h 193"/>
                  <a:gd name="T2" fmla="*/ 6 w 102"/>
                  <a:gd name="T3" fmla="*/ 0 h 193"/>
                  <a:gd name="T4" fmla="*/ 0 w 102"/>
                  <a:gd name="T5" fmla="*/ 7 h 193"/>
                  <a:gd name="T6" fmla="*/ 0 w 102"/>
                  <a:gd name="T7" fmla="*/ 186 h 193"/>
                  <a:gd name="T8" fmla="*/ 6 w 102"/>
                  <a:gd name="T9" fmla="*/ 193 h 193"/>
                  <a:gd name="T10" fmla="*/ 95 w 102"/>
                  <a:gd name="T11" fmla="*/ 193 h 193"/>
                  <a:gd name="T12" fmla="*/ 102 w 102"/>
                  <a:gd name="T13" fmla="*/ 186 h 193"/>
                  <a:gd name="T14" fmla="*/ 102 w 102"/>
                  <a:gd name="T15" fmla="*/ 7 h 193"/>
                  <a:gd name="T16" fmla="*/ 95 w 102"/>
                  <a:gd name="T17" fmla="*/ 0 h 193"/>
                  <a:gd name="T18" fmla="*/ 51 w 102"/>
                  <a:gd name="T19" fmla="*/ 172 h 193"/>
                  <a:gd name="T20" fmla="*/ 32 w 102"/>
                  <a:gd name="T21" fmla="*/ 153 h 193"/>
                  <a:gd name="T22" fmla="*/ 51 w 102"/>
                  <a:gd name="T23" fmla="*/ 135 h 193"/>
                  <a:gd name="T24" fmla="*/ 70 w 102"/>
                  <a:gd name="T25" fmla="*/ 153 h 193"/>
                  <a:gd name="T26" fmla="*/ 51 w 102"/>
                  <a:gd name="T27" fmla="*/ 172 h 193"/>
                  <a:gd name="T28" fmla="*/ 88 w 102"/>
                  <a:gd name="T29" fmla="*/ 56 h 193"/>
                  <a:gd name="T30" fmla="*/ 14 w 102"/>
                  <a:gd name="T31" fmla="*/ 56 h 193"/>
                  <a:gd name="T32" fmla="*/ 14 w 102"/>
                  <a:gd name="T33" fmla="*/ 41 h 193"/>
                  <a:gd name="T34" fmla="*/ 88 w 102"/>
                  <a:gd name="T35" fmla="*/ 41 h 193"/>
                  <a:gd name="T36" fmla="*/ 88 w 102"/>
                  <a:gd name="T37" fmla="*/ 56 h 193"/>
                  <a:gd name="T38" fmla="*/ 88 w 102"/>
                  <a:gd name="T39" fmla="*/ 35 h 193"/>
                  <a:gd name="T40" fmla="*/ 14 w 102"/>
                  <a:gd name="T41" fmla="*/ 35 h 193"/>
                  <a:gd name="T42" fmla="*/ 14 w 102"/>
                  <a:gd name="T43" fmla="*/ 20 h 193"/>
                  <a:gd name="T44" fmla="*/ 88 w 102"/>
                  <a:gd name="T45" fmla="*/ 20 h 193"/>
                  <a:gd name="T46" fmla="*/ 88 w 102"/>
                  <a:gd name="T47"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93">
                    <a:moveTo>
                      <a:pt x="95" y="0"/>
                    </a:moveTo>
                    <a:cubicBezTo>
                      <a:pt x="6" y="0"/>
                      <a:pt x="6" y="0"/>
                      <a:pt x="6" y="0"/>
                    </a:cubicBezTo>
                    <a:cubicBezTo>
                      <a:pt x="3" y="0"/>
                      <a:pt x="0" y="3"/>
                      <a:pt x="0" y="7"/>
                    </a:cubicBezTo>
                    <a:cubicBezTo>
                      <a:pt x="0" y="186"/>
                      <a:pt x="0" y="186"/>
                      <a:pt x="0" y="186"/>
                    </a:cubicBezTo>
                    <a:cubicBezTo>
                      <a:pt x="0" y="190"/>
                      <a:pt x="3" y="193"/>
                      <a:pt x="6" y="193"/>
                    </a:cubicBezTo>
                    <a:cubicBezTo>
                      <a:pt x="95" y="193"/>
                      <a:pt x="95" y="193"/>
                      <a:pt x="95" y="193"/>
                    </a:cubicBezTo>
                    <a:cubicBezTo>
                      <a:pt x="99" y="193"/>
                      <a:pt x="102" y="190"/>
                      <a:pt x="102" y="186"/>
                    </a:cubicBezTo>
                    <a:cubicBezTo>
                      <a:pt x="102" y="7"/>
                      <a:pt x="102" y="7"/>
                      <a:pt x="102" y="7"/>
                    </a:cubicBezTo>
                    <a:cubicBezTo>
                      <a:pt x="102" y="3"/>
                      <a:pt x="99" y="0"/>
                      <a:pt x="95" y="0"/>
                    </a:cubicBezTo>
                    <a:close/>
                    <a:moveTo>
                      <a:pt x="51" y="172"/>
                    </a:moveTo>
                    <a:cubicBezTo>
                      <a:pt x="41" y="172"/>
                      <a:pt x="32" y="163"/>
                      <a:pt x="32" y="153"/>
                    </a:cubicBezTo>
                    <a:cubicBezTo>
                      <a:pt x="32" y="143"/>
                      <a:pt x="41" y="135"/>
                      <a:pt x="51" y="135"/>
                    </a:cubicBezTo>
                    <a:cubicBezTo>
                      <a:pt x="61" y="135"/>
                      <a:pt x="70" y="143"/>
                      <a:pt x="70" y="153"/>
                    </a:cubicBezTo>
                    <a:cubicBezTo>
                      <a:pt x="70" y="163"/>
                      <a:pt x="61" y="172"/>
                      <a:pt x="51" y="172"/>
                    </a:cubicBezTo>
                    <a:close/>
                    <a:moveTo>
                      <a:pt x="88" y="56"/>
                    </a:moveTo>
                    <a:cubicBezTo>
                      <a:pt x="14" y="56"/>
                      <a:pt x="14" y="56"/>
                      <a:pt x="14" y="56"/>
                    </a:cubicBezTo>
                    <a:cubicBezTo>
                      <a:pt x="14" y="41"/>
                      <a:pt x="14" y="41"/>
                      <a:pt x="14" y="41"/>
                    </a:cubicBezTo>
                    <a:cubicBezTo>
                      <a:pt x="88" y="41"/>
                      <a:pt x="88" y="41"/>
                      <a:pt x="88" y="41"/>
                    </a:cubicBezTo>
                    <a:lnTo>
                      <a:pt x="88" y="56"/>
                    </a:lnTo>
                    <a:close/>
                    <a:moveTo>
                      <a:pt x="88" y="35"/>
                    </a:moveTo>
                    <a:cubicBezTo>
                      <a:pt x="14" y="35"/>
                      <a:pt x="14" y="35"/>
                      <a:pt x="14" y="35"/>
                    </a:cubicBezTo>
                    <a:cubicBezTo>
                      <a:pt x="14" y="20"/>
                      <a:pt x="14" y="20"/>
                      <a:pt x="14" y="20"/>
                    </a:cubicBezTo>
                    <a:cubicBezTo>
                      <a:pt x="88" y="20"/>
                      <a:pt x="88" y="20"/>
                      <a:pt x="88" y="20"/>
                    </a:cubicBezTo>
                    <a:lnTo>
                      <a:pt x="8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
              <p:cNvSpPr>
                <a:spLocks noEditPoints="1"/>
              </p:cNvSpPr>
              <p:nvPr/>
            </p:nvSpPr>
            <p:spPr bwMode="auto">
              <a:xfrm>
                <a:off x="2997201" y="1860550"/>
                <a:ext cx="566738" cy="646113"/>
              </a:xfrm>
              <a:custGeom>
                <a:avLst/>
                <a:gdLst>
                  <a:gd name="T0" fmla="*/ 165 w 172"/>
                  <a:gd name="T1" fmla="*/ 0 h 196"/>
                  <a:gd name="T2" fmla="*/ 6 w 172"/>
                  <a:gd name="T3" fmla="*/ 0 h 196"/>
                  <a:gd name="T4" fmla="*/ 0 w 172"/>
                  <a:gd name="T5" fmla="*/ 7 h 196"/>
                  <a:gd name="T6" fmla="*/ 0 w 172"/>
                  <a:gd name="T7" fmla="*/ 134 h 196"/>
                  <a:gd name="T8" fmla="*/ 6 w 172"/>
                  <a:gd name="T9" fmla="*/ 141 h 196"/>
                  <a:gd name="T10" fmla="*/ 72 w 172"/>
                  <a:gd name="T11" fmla="*/ 141 h 196"/>
                  <a:gd name="T12" fmla="*/ 72 w 172"/>
                  <a:gd name="T13" fmla="*/ 173 h 196"/>
                  <a:gd name="T14" fmla="*/ 52 w 172"/>
                  <a:gd name="T15" fmla="*/ 173 h 196"/>
                  <a:gd name="T16" fmla="*/ 45 w 172"/>
                  <a:gd name="T17" fmla="*/ 179 h 196"/>
                  <a:gd name="T18" fmla="*/ 45 w 172"/>
                  <a:gd name="T19" fmla="*/ 189 h 196"/>
                  <a:gd name="T20" fmla="*/ 52 w 172"/>
                  <a:gd name="T21" fmla="*/ 196 h 196"/>
                  <a:gd name="T22" fmla="*/ 120 w 172"/>
                  <a:gd name="T23" fmla="*/ 196 h 196"/>
                  <a:gd name="T24" fmla="*/ 126 w 172"/>
                  <a:gd name="T25" fmla="*/ 189 h 196"/>
                  <a:gd name="T26" fmla="*/ 126 w 172"/>
                  <a:gd name="T27" fmla="*/ 179 h 196"/>
                  <a:gd name="T28" fmla="*/ 120 w 172"/>
                  <a:gd name="T29" fmla="*/ 173 h 196"/>
                  <a:gd name="T30" fmla="*/ 99 w 172"/>
                  <a:gd name="T31" fmla="*/ 173 h 196"/>
                  <a:gd name="T32" fmla="*/ 99 w 172"/>
                  <a:gd name="T33" fmla="*/ 141 h 196"/>
                  <a:gd name="T34" fmla="*/ 165 w 172"/>
                  <a:gd name="T35" fmla="*/ 141 h 196"/>
                  <a:gd name="T36" fmla="*/ 172 w 172"/>
                  <a:gd name="T37" fmla="*/ 134 h 196"/>
                  <a:gd name="T38" fmla="*/ 172 w 172"/>
                  <a:gd name="T39" fmla="*/ 7 h 196"/>
                  <a:gd name="T40" fmla="*/ 165 w 172"/>
                  <a:gd name="T41" fmla="*/ 0 h 196"/>
                  <a:gd name="T42" fmla="*/ 161 w 172"/>
                  <a:gd name="T43" fmla="*/ 126 h 196"/>
                  <a:gd name="T44" fmla="*/ 155 w 172"/>
                  <a:gd name="T45" fmla="*/ 132 h 196"/>
                  <a:gd name="T46" fmla="*/ 99 w 172"/>
                  <a:gd name="T47" fmla="*/ 132 h 196"/>
                  <a:gd name="T48" fmla="*/ 72 w 172"/>
                  <a:gd name="T49" fmla="*/ 132 h 196"/>
                  <a:gd name="T50" fmla="*/ 17 w 172"/>
                  <a:gd name="T51" fmla="*/ 132 h 196"/>
                  <a:gd name="T52" fmla="*/ 11 w 172"/>
                  <a:gd name="T53" fmla="*/ 126 h 196"/>
                  <a:gd name="T54" fmla="*/ 11 w 172"/>
                  <a:gd name="T55" fmla="*/ 15 h 196"/>
                  <a:gd name="T56" fmla="*/ 17 w 172"/>
                  <a:gd name="T57" fmla="*/ 9 h 196"/>
                  <a:gd name="T58" fmla="*/ 155 w 172"/>
                  <a:gd name="T59" fmla="*/ 9 h 196"/>
                  <a:gd name="T60" fmla="*/ 161 w 172"/>
                  <a:gd name="T61" fmla="*/ 15 h 196"/>
                  <a:gd name="T62" fmla="*/ 161 w 172"/>
                  <a:gd name="T63" fmla="*/ 12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2" h="196">
                    <a:moveTo>
                      <a:pt x="165" y="0"/>
                    </a:moveTo>
                    <a:cubicBezTo>
                      <a:pt x="6" y="0"/>
                      <a:pt x="6" y="0"/>
                      <a:pt x="6" y="0"/>
                    </a:cubicBezTo>
                    <a:cubicBezTo>
                      <a:pt x="3" y="0"/>
                      <a:pt x="0" y="3"/>
                      <a:pt x="0" y="7"/>
                    </a:cubicBezTo>
                    <a:cubicBezTo>
                      <a:pt x="0" y="134"/>
                      <a:pt x="0" y="134"/>
                      <a:pt x="0" y="134"/>
                    </a:cubicBezTo>
                    <a:cubicBezTo>
                      <a:pt x="0" y="138"/>
                      <a:pt x="3" y="141"/>
                      <a:pt x="6" y="141"/>
                    </a:cubicBezTo>
                    <a:cubicBezTo>
                      <a:pt x="72" y="141"/>
                      <a:pt x="72" y="141"/>
                      <a:pt x="72" y="141"/>
                    </a:cubicBezTo>
                    <a:cubicBezTo>
                      <a:pt x="72" y="173"/>
                      <a:pt x="72" y="173"/>
                      <a:pt x="72" y="173"/>
                    </a:cubicBezTo>
                    <a:cubicBezTo>
                      <a:pt x="52" y="173"/>
                      <a:pt x="52" y="173"/>
                      <a:pt x="52" y="173"/>
                    </a:cubicBezTo>
                    <a:cubicBezTo>
                      <a:pt x="48" y="173"/>
                      <a:pt x="45" y="176"/>
                      <a:pt x="45" y="179"/>
                    </a:cubicBezTo>
                    <a:cubicBezTo>
                      <a:pt x="45" y="189"/>
                      <a:pt x="45" y="189"/>
                      <a:pt x="45" y="189"/>
                    </a:cubicBezTo>
                    <a:cubicBezTo>
                      <a:pt x="45" y="193"/>
                      <a:pt x="48" y="196"/>
                      <a:pt x="52" y="196"/>
                    </a:cubicBezTo>
                    <a:cubicBezTo>
                      <a:pt x="120" y="196"/>
                      <a:pt x="120" y="196"/>
                      <a:pt x="120" y="196"/>
                    </a:cubicBezTo>
                    <a:cubicBezTo>
                      <a:pt x="124" y="196"/>
                      <a:pt x="126" y="193"/>
                      <a:pt x="126" y="189"/>
                    </a:cubicBezTo>
                    <a:cubicBezTo>
                      <a:pt x="126" y="179"/>
                      <a:pt x="126" y="179"/>
                      <a:pt x="126" y="179"/>
                    </a:cubicBezTo>
                    <a:cubicBezTo>
                      <a:pt x="126" y="176"/>
                      <a:pt x="124" y="173"/>
                      <a:pt x="120" y="173"/>
                    </a:cubicBezTo>
                    <a:cubicBezTo>
                      <a:pt x="99" y="173"/>
                      <a:pt x="99" y="173"/>
                      <a:pt x="99" y="173"/>
                    </a:cubicBezTo>
                    <a:cubicBezTo>
                      <a:pt x="99" y="141"/>
                      <a:pt x="99" y="141"/>
                      <a:pt x="99" y="141"/>
                    </a:cubicBezTo>
                    <a:cubicBezTo>
                      <a:pt x="165" y="141"/>
                      <a:pt x="165" y="141"/>
                      <a:pt x="165" y="141"/>
                    </a:cubicBezTo>
                    <a:cubicBezTo>
                      <a:pt x="169" y="141"/>
                      <a:pt x="172" y="138"/>
                      <a:pt x="172" y="134"/>
                    </a:cubicBezTo>
                    <a:cubicBezTo>
                      <a:pt x="172" y="7"/>
                      <a:pt x="172" y="7"/>
                      <a:pt x="172" y="7"/>
                    </a:cubicBezTo>
                    <a:cubicBezTo>
                      <a:pt x="172" y="3"/>
                      <a:pt x="169" y="0"/>
                      <a:pt x="165" y="0"/>
                    </a:cubicBezTo>
                    <a:close/>
                    <a:moveTo>
                      <a:pt x="161" y="126"/>
                    </a:moveTo>
                    <a:cubicBezTo>
                      <a:pt x="161" y="129"/>
                      <a:pt x="158" y="132"/>
                      <a:pt x="155" y="132"/>
                    </a:cubicBezTo>
                    <a:cubicBezTo>
                      <a:pt x="99" y="132"/>
                      <a:pt x="99" y="132"/>
                      <a:pt x="99" y="132"/>
                    </a:cubicBezTo>
                    <a:cubicBezTo>
                      <a:pt x="72" y="132"/>
                      <a:pt x="72" y="132"/>
                      <a:pt x="72" y="132"/>
                    </a:cubicBezTo>
                    <a:cubicBezTo>
                      <a:pt x="17" y="132"/>
                      <a:pt x="17" y="132"/>
                      <a:pt x="17" y="132"/>
                    </a:cubicBezTo>
                    <a:cubicBezTo>
                      <a:pt x="13" y="132"/>
                      <a:pt x="11" y="129"/>
                      <a:pt x="11" y="126"/>
                    </a:cubicBezTo>
                    <a:cubicBezTo>
                      <a:pt x="11" y="15"/>
                      <a:pt x="11" y="15"/>
                      <a:pt x="11" y="15"/>
                    </a:cubicBezTo>
                    <a:cubicBezTo>
                      <a:pt x="11" y="12"/>
                      <a:pt x="13" y="9"/>
                      <a:pt x="17" y="9"/>
                    </a:cubicBezTo>
                    <a:cubicBezTo>
                      <a:pt x="155" y="9"/>
                      <a:pt x="155" y="9"/>
                      <a:pt x="155" y="9"/>
                    </a:cubicBezTo>
                    <a:cubicBezTo>
                      <a:pt x="158" y="9"/>
                      <a:pt x="161" y="12"/>
                      <a:pt x="161" y="15"/>
                    </a:cubicBezTo>
                    <a:lnTo>
                      <a:pt x="16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文本框 35"/>
          <p:cNvSpPr txBox="1"/>
          <p:nvPr/>
        </p:nvSpPr>
        <p:spPr>
          <a:xfrm>
            <a:off x="2093223"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37" name="直接连接符 36"/>
          <p:cNvCxnSpPr/>
          <p:nvPr/>
        </p:nvCxnSpPr>
        <p:spPr>
          <a:xfrm>
            <a:off x="2616598"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700385"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39" name="文本框 38"/>
          <p:cNvSpPr txBox="1"/>
          <p:nvPr/>
        </p:nvSpPr>
        <p:spPr>
          <a:xfrm>
            <a:off x="8410199" y="4319429"/>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0" name="直接连接符 39"/>
          <p:cNvCxnSpPr/>
          <p:nvPr/>
        </p:nvCxnSpPr>
        <p:spPr>
          <a:xfrm>
            <a:off x="8933574" y="4832442"/>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017361" y="5022436"/>
            <a:ext cx="2405289"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5290268" y="4718115"/>
            <a:ext cx="1619615" cy="46037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添加标题</a:t>
            </a:r>
            <a:endParaRPr lang="zh-CN" altLang="en-US" sz="2400" dirty="0">
              <a:solidFill>
                <a:schemeClr val="bg1"/>
              </a:solidFill>
              <a:latin typeface="微软雅黑" panose="020B0503020204020204" charset="-122"/>
              <a:ea typeface="微软雅黑" panose="020B0503020204020204" charset="-122"/>
            </a:endParaRPr>
          </a:p>
        </p:txBody>
      </p:sp>
      <p:cxnSp>
        <p:nvCxnSpPr>
          <p:cNvPr id="43" name="直接连接符 42"/>
          <p:cNvCxnSpPr/>
          <p:nvPr/>
        </p:nvCxnSpPr>
        <p:spPr>
          <a:xfrm>
            <a:off x="5813643" y="5231128"/>
            <a:ext cx="57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69917" y="5348227"/>
            <a:ext cx="2780627" cy="975995"/>
          </a:xfrm>
          <a:prstGeom prst="rect">
            <a:avLst/>
          </a:prstGeom>
        </p:spPr>
        <p:txBody>
          <a:bodyPr wrap="square">
            <a:spAutoFit/>
          </a:bodyPr>
          <a:lstStyle/>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sym typeface="+mn-ea"/>
              </a:rPr>
              <a:t>点击此处添加文本点击此处添加文本点击此处添加文本点击此处添加文本点击此处添加文本点击此处添加文本点击此处添加文本</a:t>
            </a:r>
            <a:endParaRPr lang="zh-CN" altLang="en-US" sz="1200" dirty="0">
              <a:solidFill>
                <a:schemeClr val="bg1"/>
              </a:solidFill>
              <a:latin typeface="华文细黑" panose="02010600040101010101" pitchFamily="2" charset="-122"/>
              <a:ea typeface="华文细黑" panose="02010600040101010101" pitchFamily="2" charset="-122"/>
            </a:endParaRPr>
          </a:p>
        </p:txBody>
      </p:sp>
      <p:sp>
        <p:nvSpPr>
          <p:cNvPr id="5" name="矩形: 圆角 7"/>
          <p:cNvSpPr/>
          <p:nvPr/>
        </p:nvSpPr>
        <p:spPr>
          <a:xfrm>
            <a:off x="19050" y="66040"/>
            <a:ext cx="2205990"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charset="-122"/>
                <a:ea typeface="微软雅黑" panose="020B0503020204020204" charset="-122"/>
              </a:rPr>
              <a:t>点击此处添加标题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42328" b="23443"/>
          <a:stretch>
            <a:fillRect/>
          </a:stretch>
        </p:blipFill>
        <p:spPr>
          <a:xfrm>
            <a:off x="6559550" y="4542790"/>
            <a:ext cx="6060440" cy="2347595"/>
          </a:xfrm>
          <a:prstGeom prst="rect">
            <a:avLst/>
          </a:prstGeom>
        </p:spPr>
      </p:pic>
      <p:sp>
        <p:nvSpPr>
          <p:cNvPr id="12" name="文本框 11"/>
          <p:cNvSpPr txBox="1"/>
          <p:nvPr/>
        </p:nvSpPr>
        <p:spPr>
          <a:xfrm>
            <a:off x="5318544" y="2119630"/>
            <a:ext cx="1719036" cy="1200329"/>
          </a:xfrm>
          <a:prstGeom prst="rect">
            <a:avLst/>
          </a:prstGeom>
          <a:noFill/>
        </p:spPr>
        <p:txBody>
          <a:bodyPr wrap="square" rtlCol="0">
            <a:spAutoFit/>
          </a:bodyPr>
          <a:lstStyle/>
          <a:p>
            <a:pPr algn="dist"/>
            <a:r>
              <a:rPr lang="en-US" altLang="zh-CN" sz="7200" b="1" dirty="0">
                <a:solidFill>
                  <a:schemeClr val="bg1"/>
                </a:solidFill>
                <a:latin typeface="微软雅黑" panose="020B0503020204020204" charset="-122"/>
                <a:ea typeface="微软雅黑" panose="020B0503020204020204" charset="-122"/>
              </a:rPr>
              <a:t>7.1</a:t>
            </a:r>
            <a:endParaRPr lang="zh-CN" altLang="en-US" sz="7200" b="1" dirty="0">
              <a:solidFill>
                <a:schemeClr val="bg1"/>
              </a:solidFill>
              <a:latin typeface="微软雅黑" panose="020B0503020204020204" charset="-122"/>
              <a:ea typeface="微软雅黑" panose="020B0503020204020204" charset="-122"/>
            </a:endParaRPr>
          </a:p>
        </p:txBody>
      </p:sp>
      <p:sp>
        <p:nvSpPr>
          <p:cNvPr id="3" name="椭圆 2"/>
          <p:cNvSpPr/>
          <p:nvPr/>
        </p:nvSpPr>
        <p:spPr>
          <a:xfrm>
            <a:off x="5051607" y="1674767"/>
            <a:ext cx="2090057" cy="20900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12121" y="4037379"/>
            <a:ext cx="2569029" cy="769441"/>
          </a:xfrm>
          <a:prstGeom prst="rect">
            <a:avLst/>
          </a:prstGeom>
          <a:noFill/>
        </p:spPr>
        <p:txBody>
          <a:bodyPr wrap="square" rtlCol="0">
            <a:spAutoFit/>
          </a:bodyPr>
          <a:lstStyle/>
          <a:p>
            <a:pPr algn="dist"/>
            <a:r>
              <a:rPr lang="zh-CN" altLang="en-US" sz="4400" dirty="0">
                <a:solidFill>
                  <a:schemeClr val="bg1"/>
                </a:solidFill>
                <a:latin typeface="微软雅黑" panose="020B0503020204020204" charset="-122"/>
                <a:ea typeface="微软雅黑" panose="020B0503020204020204" charset="-122"/>
              </a:rPr>
              <a:t>编码</a:t>
            </a:r>
            <a:endParaRPr lang="zh-CN" altLang="en-US" sz="4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2782765"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7.1.1 </a:t>
            </a:r>
            <a:r>
              <a:rPr lang="zh-CN" altLang="en-US" dirty="0">
                <a:solidFill>
                  <a:schemeClr val="bg1"/>
                </a:solidFill>
                <a:latin typeface="微软雅黑" panose="020B0503020204020204" charset="-122"/>
                <a:ea typeface="微软雅黑" panose="020B0503020204020204" charset="-122"/>
              </a:rPr>
              <a:t>选择程序设计语言</a:t>
            </a:r>
            <a:endParaRPr lang="zh-CN" altLang="en-US" dirty="0">
              <a:solidFill>
                <a:schemeClr val="bg1"/>
              </a:solidFill>
              <a:latin typeface="微软雅黑" panose="020B0503020204020204" charset="-122"/>
              <a:ea typeface="微软雅黑" panose="020B0503020204020204" charset="-122"/>
            </a:endParaRPr>
          </a:p>
        </p:txBody>
      </p:sp>
      <p:grpSp>
        <p:nvGrpSpPr>
          <p:cNvPr id="2" name="组合 29"/>
          <p:cNvGrpSpPr/>
          <p:nvPr/>
        </p:nvGrpSpPr>
        <p:grpSpPr>
          <a:xfrm>
            <a:off x="1312154" y="2563874"/>
            <a:ext cx="1380490" cy="728980"/>
            <a:chOff x="7491807" y="3386069"/>
            <a:chExt cx="1745856" cy="971893"/>
          </a:xfrm>
          <a:solidFill>
            <a:schemeClr val="bg1"/>
          </a:solidFill>
        </p:grpSpPr>
        <p:sp>
          <p:nvSpPr>
            <p:cNvPr id="3"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 name="文本框 4"/>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7" name="文本框 6"/>
          <p:cNvSpPr txBox="1"/>
          <p:nvPr/>
        </p:nvSpPr>
        <p:spPr>
          <a:xfrm>
            <a:off x="2831313" y="770662"/>
            <a:ext cx="7772401" cy="1200329"/>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       程序设计语言是人和计算机通信的最基本的工具，会影响人的思维和解题方式，影响人和计算机通信的方式和质量，影响其他人阅读和理解程序的难易程度。</a:t>
            </a:r>
            <a:endParaRPr lang="zh-CN" altLang="en-US" sz="2400" dirty="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983713" y="2831189"/>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选择适宜的程序设计语言的原因：</a:t>
            </a:r>
            <a:endParaRPr lang="zh-CN" altLang="en-US" sz="2400" dirty="0">
              <a:solidFill>
                <a:schemeClr val="bg1"/>
              </a:solidFill>
              <a:latin typeface="微软雅黑" panose="020B0503020204020204" charset="-122"/>
              <a:ea typeface="微软雅黑" panose="020B0503020204020204" charset="-122"/>
            </a:endParaRPr>
          </a:p>
        </p:txBody>
      </p:sp>
      <p:grpSp>
        <p:nvGrpSpPr>
          <p:cNvPr id="38" name="组合 29"/>
          <p:cNvGrpSpPr/>
          <p:nvPr/>
        </p:nvGrpSpPr>
        <p:grpSpPr>
          <a:xfrm>
            <a:off x="1312154" y="879884"/>
            <a:ext cx="1380490" cy="728980"/>
            <a:chOff x="7491807" y="3386069"/>
            <a:chExt cx="1745856" cy="971893"/>
          </a:xfrm>
          <a:solidFill>
            <a:schemeClr val="bg1"/>
          </a:solidFill>
        </p:grpSpPr>
        <p:sp>
          <p:nvSpPr>
            <p:cNvPr id="39"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40" name="文本框 39"/>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42" name="图形 4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3713" y="3680920"/>
            <a:ext cx="609600" cy="609600"/>
          </a:xfrm>
          <a:prstGeom prst="rect">
            <a:avLst/>
          </a:prstGeom>
        </p:spPr>
      </p:pic>
      <p:pic>
        <p:nvPicPr>
          <p:cNvPr id="43" name="图形 4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3713" y="4489812"/>
            <a:ext cx="609600" cy="609600"/>
          </a:xfrm>
          <a:prstGeom prst="rect">
            <a:avLst/>
          </a:prstGeom>
        </p:spPr>
      </p:pic>
      <p:pic>
        <p:nvPicPr>
          <p:cNvPr id="44" name="图形 4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3713" y="5298705"/>
            <a:ext cx="609600" cy="609600"/>
          </a:xfrm>
          <a:prstGeom prst="rect">
            <a:avLst/>
          </a:prstGeom>
        </p:spPr>
      </p:pic>
      <p:sp>
        <p:nvSpPr>
          <p:cNvPr id="45" name="文本框 44"/>
          <p:cNvSpPr txBox="1"/>
          <p:nvPr/>
        </p:nvSpPr>
        <p:spPr>
          <a:xfrm>
            <a:off x="3805969" y="3830145"/>
            <a:ext cx="505180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根据设计去完成编码时，困难最少</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p:cNvSpPr txBox="1"/>
          <p:nvPr/>
        </p:nvSpPr>
        <p:spPr>
          <a:xfrm>
            <a:off x="3805969" y="4639037"/>
            <a:ext cx="4229544"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可以减少需要的程序测试量</a:t>
            </a:r>
            <a:endParaRPr lang="zh-CN" altLang="en-US" sz="2400" dirty="0">
              <a:solidFill>
                <a:schemeClr val="bg1"/>
              </a:solidFill>
              <a:latin typeface="微软雅黑" panose="020B0503020204020204" charset="-122"/>
              <a:ea typeface="微软雅黑" panose="020B0503020204020204" charset="-122"/>
            </a:endParaRPr>
          </a:p>
        </p:txBody>
      </p:sp>
      <p:sp>
        <p:nvSpPr>
          <p:cNvPr id="47" name="文本框 46"/>
          <p:cNvSpPr txBox="1"/>
          <p:nvPr/>
        </p:nvSpPr>
        <p:spPr>
          <a:xfrm>
            <a:off x="3805968" y="5447930"/>
            <a:ext cx="5795231"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rPr>
              <a:t>可以得到更容易阅读和更容易维护的程序</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endParaRPr lang="zh-CN" altLang="en-US" dirty="0">
              <a:solidFill>
                <a:schemeClr val="bg1"/>
              </a:solidFill>
              <a:latin typeface="微软雅黑" panose="020B0503020204020204" charset="-122"/>
              <a:ea typeface="微软雅黑" panose="020B0503020204020204" charset="-122"/>
            </a:endParaRPr>
          </a:p>
        </p:txBody>
      </p:sp>
      <p:grpSp>
        <p:nvGrpSpPr>
          <p:cNvPr id="4" name="Group 3"/>
          <p:cNvGrpSpPr/>
          <p:nvPr/>
        </p:nvGrpSpPr>
        <p:grpSpPr>
          <a:xfrm>
            <a:off x="995053" y="2089769"/>
            <a:ext cx="3702685" cy="3851910"/>
            <a:chOff x="1235244" y="1783324"/>
            <a:chExt cx="4444830" cy="4225348"/>
          </a:xfrm>
          <a:solidFill>
            <a:schemeClr val="bg1"/>
          </a:solidFill>
        </p:grpSpPr>
        <p:sp>
          <p:nvSpPr>
            <p:cNvPr id="6" name="Freeform 74"/>
            <p:cNvSpPr/>
            <p:nvPr/>
          </p:nvSpPr>
          <p:spPr bwMode="auto">
            <a:xfrm>
              <a:off x="1693731" y="3819247"/>
              <a:ext cx="2989926" cy="2189425"/>
            </a:xfrm>
            <a:custGeom>
              <a:avLst/>
              <a:gdLst>
                <a:gd name="T0" fmla="*/ 1195 w 1878"/>
                <a:gd name="T1" fmla="*/ 1375 h 1375"/>
                <a:gd name="T2" fmla="*/ 30 w 1878"/>
                <a:gd name="T3" fmla="*/ 1375 h 1375"/>
                <a:gd name="T4" fmla="*/ 0 w 1878"/>
                <a:gd name="T5" fmla="*/ 1345 h 1375"/>
                <a:gd name="T6" fmla="*/ 0 w 1878"/>
                <a:gd name="T7" fmla="*/ 956 h 1375"/>
                <a:gd name="T8" fmla="*/ 30 w 1878"/>
                <a:gd name="T9" fmla="*/ 926 h 1375"/>
                <a:gd name="T10" fmla="*/ 401 w 1878"/>
                <a:gd name="T11" fmla="*/ 926 h 1375"/>
                <a:gd name="T12" fmla="*/ 401 w 1878"/>
                <a:gd name="T13" fmla="*/ 530 h 1375"/>
                <a:gd name="T14" fmla="*/ 431 w 1878"/>
                <a:gd name="T15" fmla="*/ 500 h 1375"/>
                <a:gd name="T16" fmla="*/ 461 w 1878"/>
                <a:gd name="T17" fmla="*/ 530 h 1375"/>
                <a:gd name="T18" fmla="*/ 461 w 1878"/>
                <a:gd name="T19" fmla="*/ 956 h 1375"/>
                <a:gd name="T20" fmla="*/ 431 w 1878"/>
                <a:gd name="T21" fmla="*/ 986 h 1375"/>
                <a:gd name="T22" fmla="*/ 60 w 1878"/>
                <a:gd name="T23" fmla="*/ 986 h 1375"/>
                <a:gd name="T24" fmla="*/ 60 w 1878"/>
                <a:gd name="T25" fmla="*/ 1315 h 1375"/>
                <a:gd name="T26" fmla="*/ 1165 w 1878"/>
                <a:gd name="T27" fmla="*/ 1315 h 1375"/>
                <a:gd name="T28" fmla="*/ 1165 w 1878"/>
                <a:gd name="T29" fmla="*/ 860 h 1375"/>
                <a:gd name="T30" fmla="*/ 1195 w 1878"/>
                <a:gd name="T31" fmla="*/ 830 h 1375"/>
                <a:gd name="T32" fmla="*/ 1539 w 1878"/>
                <a:gd name="T33" fmla="*/ 830 h 1375"/>
                <a:gd name="T34" fmla="*/ 1569 w 1878"/>
                <a:gd name="T35" fmla="*/ 860 h 1375"/>
                <a:gd name="T36" fmla="*/ 1569 w 1878"/>
                <a:gd name="T37" fmla="*/ 1281 h 1375"/>
                <a:gd name="T38" fmla="*/ 1818 w 1878"/>
                <a:gd name="T39" fmla="*/ 1281 h 1375"/>
                <a:gd name="T40" fmla="*/ 1815 w 1878"/>
                <a:gd name="T41" fmla="*/ 30 h 1375"/>
                <a:gd name="T42" fmla="*/ 1845 w 1878"/>
                <a:gd name="T43" fmla="*/ 0 h 1375"/>
                <a:gd name="T44" fmla="*/ 1845 w 1878"/>
                <a:gd name="T45" fmla="*/ 0 h 1375"/>
                <a:gd name="T46" fmla="*/ 1875 w 1878"/>
                <a:gd name="T47" fmla="*/ 30 h 1375"/>
                <a:gd name="T48" fmla="*/ 1878 w 1878"/>
                <a:gd name="T49" fmla="*/ 1311 h 1375"/>
                <a:gd name="T50" fmla="*/ 1869 w 1878"/>
                <a:gd name="T51" fmla="*/ 1332 h 1375"/>
                <a:gd name="T52" fmla="*/ 1848 w 1878"/>
                <a:gd name="T53" fmla="*/ 1341 h 1375"/>
                <a:gd name="T54" fmla="*/ 1539 w 1878"/>
                <a:gd name="T55" fmla="*/ 1341 h 1375"/>
                <a:gd name="T56" fmla="*/ 1509 w 1878"/>
                <a:gd name="T57" fmla="*/ 1311 h 1375"/>
                <a:gd name="T58" fmla="*/ 1509 w 1878"/>
                <a:gd name="T59" fmla="*/ 890 h 1375"/>
                <a:gd name="T60" fmla="*/ 1225 w 1878"/>
                <a:gd name="T61" fmla="*/ 890 h 1375"/>
                <a:gd name="T62" fmla="*/ 1225 w 1878"/>
                <a:gd name="T63" fmla="*/ 1345 h 1375"/>
                <a:gd name="T64" fmla="*/ 1195 w 1878"/>
                <a:gd name="T65"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8" h="1375">
                  <a:moveTo>
                    <a:pt x="1195" y="1375"/>
                  </a:moveTo>
                  <a:cubicBezTo>
                    <a:pt x="30" y="1375"/>
                    <a:pt x="30" y="1375"/>
                    <a:pt x="30" y="1375"/>
                  </a:cubicBezTo>
                  <a:cubicBezTo>
                    <a:pt x="13" y="1375"/>
                    <a:pt x="0" y="1362"/>
                    <a:pt x="0" y="1345"/>
                  </a:cubicBezTo>
                  <a:cubicBezTo>
                    <a:pt x="0" y="956"/>
                    <a:pt x="0" y="956"/>
                    <a:pt x="0" y="956"/>
                  </a:cubicBezTo>
                  <a:cubicBezTo>
                    <a:pt x="0" y="939"/>
                    <a:pt x="13" y="926"/>
                    <a:pt x="30" y="926"/>
                  </a:cubicBezTo>
                  <a:cubicBezTo>
                    <a:pt x="401" y="926"/>
                    <a:pt x="401" y="926"/>
                    <a:pt x="401" y="926"/>
                  </a:cubicBezTo>
                  <a:cubicBezTo>
                    <a:pt x="401" y="530"/>
                    <a:pt x="401" y="530"/>
                    <a:pt x="401" y="530"/>
                  </a:cubicBezTo>
                  <a:cubicBezTo>
                    <a:pt x="401" y="514"/>
                    <a:pt x="414" y="500"/>
                    <a:pt x="431" y="500"/>
                  </a:cubicBezTo>
                  <a:cubicBezTo>
                    <a:pt x="447" y="500"/>
                    <a:pt x="461" y="514"/>
                    <a:pt x="461" y="530"/>
                  </a:cubicBezTo>
                  <a:cubicBezTo>
                    <a:pt x="461" y="956"/>
                    <a:pt x="461" y="956"/>
                    <a:pt x="461" y="956"/>
                  </a:cubicBezTo>
                  <a:cubicBezTo>
                    <a:pt x="461" y="972"/>
                    <a:pt x="447" y="986"/>
                    <a:pt x="431" y="986"/>
                  </a:cubicBezTo>
                  <a:cubicBezTo>
                    <a:pt x="60" y="986"/>
                    <a:pt x="60" y="986"/>
                    <a:pt x="60" y="986"/>
                  </a:cubicBezTo>
                  <a:cubicBezTo>
                    <a:pt x="60" y="1315"/>
                    <a:pt x="60" y="1315"/>
                    <a:pt x="60" y="1315"/>
                  </a:cubicBezTo>
                  <a:cubicBezTo>
                    <a:pt x="1165" y="1315"/>
                    <a:pt x="1165" y="1315"/>
                    <a:pt x="1165" y="1315"/>
                  </a:cubicBezTo>
                  <a:cubicBezTo>
                    <a:pt x="1165" y="860"/>
                    <a:pt x="1165" y="860"/>
                    <a:pt x="1165" y="860"/>
                  </a:cubicBezTo>
                  <a:cubicBezTo>
                    <a:pt x="1165" y="843"/>
                    <a:pt x="1178" y="830"/>
                    <a:pt x="1195" y="830"/>
                  </a:cubicBezTo>
                  <a:cubicBezTo>
                    <a:pt x="1539" y="830"/>
                    <a:pt x="1539" y="830"/>
                    <a:pt x="1539" y="830"/>
                  </a:cubicBezTo>
                  <a:cubicBezTo>
                    <a:pt x="1556" y="830"/>
                    <a:pt x="1569" y="843"/>
                    <a:pt x="1569" y="860"/>
                  </a:cubicBezTo>
                  <a:cubicBezTo>
                    <a:pt x="1569" y="1281"/>
                    <a:pt x="1569" y="1281"/>
                    <a:pt x="1569" y="1281"/>
                  </a:cubicBezTo>
                  <a:cubicBezTo>
                    <a:pt x="1818" y="1281"/>
                    <a:pt x="1818" y="1281"/>
                    <a:pt x="1818" y="1281"/>
                  </a:cubicBezTo>
                  <a:cubicBezTo>
                    <a:pt x="1815" y="30"/>
                    <a:pt x="1815" y="30"/>
                    <a:pt x="1815" y="30"/>
                  </a:cubicBezTo>
                  <a:cubicBezTo>
                    <a:pt x="1815" y="14"/>
                    <a:pt x="1828" y="0"/>
                    <a:pt x="1845" y="0"/>
                  </a:cubicBezTo>
                  <a:cubicBezTo>
                    <a:pt x="1845" y="0"/>
                    <a:pt x="1845" y="0"/>
                    <a:pt x="1845" y="0"/>
                  </a:cubicBezTo>
                  <a:cubicBezTo>
                    <a:pt x="1862" y="0"/>
                    <a:pt x="1875" y="14"/>
                    <a:pt x="1875" y="30"/>
                  </a:cubicBezTo>
                  <a:cubicBezTo>
                    <a:pt x="1878" y="1311"/>
                    <a:pt x="1878" y="1311"/>
                    <a:pt x="1878" y="1311"/>
                  </a:cubicBezTo>
                  <a:cubicBezTo>
                    <a:pt x="1878" y="1319"/>
                    <a:pt x="1875" y="1326"/>
                    <a:pt x="1869" y="1332"/>
                  </a:cubicBezTo>
                  <a:cubicBezTo>
                    <a:pt x="1864" y="1338"/>
                    <a:pt x="1856" y="1341"/>
                    <a:pt x="1848" y="1341"/>
                  </a:cubicBezTo>
                  <a:cubicBezTo>
                    <a:pt x="1539" y="1341"/>
                    <a:pt x="1539" y="1341"/>
                    <a:pt x="1539" y="1341"/>
                  </a:cubicBezTo>
                  <a:cubicBezTo>
                    <a:pt x="1523" y="1341"/>
                    <a:pt x="1509" y="1327"/>
                    <a:pt x="1509" y="1311"/>
                  </a:cubicBezTo>
                  <a:cubicBezTo>
                    <a:pt x="1509" y="890"/>
                    <a:pt x="1509" y="890"/>
                    <a:pt x="1509" y="890"/>
                  </a:cubicBezTo>
                  <a:cubicBezTo>
                    <a:pt x="1225" y="890"/>
                    <a:pt x="1225" y="890"/>
                    <a:pt x="1225" y="890"/>
                  </a:cubicBezTo>
                  <a:cubicBezTo>
                    <a:pt x="1225" y="1345"/>
                    <a:pt x="1225" y="1345"/>
                    <a:pt x="1225" y="1345"/>
                  </a:cubicBezTo>
                  <a:cubicBezTo>
                    <a:pt x="1225" y="1362"/>
                    <a:pt x="1212" y="1375"/>
                    <a:pt x="1195" y="1375"/>
                  </a:cubicBezTo>
                  <a:close/>
                </a:path>
              </a:pathLst>
            </a:custGeom>
            <a:grpFill/>
            <a:ln>
              <a:noFill/>
            </a:ln>
          </p:spPr>
          <p:txBody>
            <a:bodyPr vert="horz" wrap="square" lIns="91440" tIns="45720" rIns="91440" bIns="45720" numCol="1" anchor="t" anchorCtr="0" compatLnSpc="1"/>
            <a:lstStyle/>
            <a:p>
              <a:endParaRPr lang="en-GB"/>
            </a:p>
          </p:txBody>
        </p:sp>
        <p:sp>
          <p:nvSpPr>
            <p:cNvPr id="8" name="Freeform 75"/>
            <p:cNvSpPr>
              <a:spLocks noEditPoints="1"/>
            </p:cNvSpPr>
            <p:nvPr/>
          </p:nvSpPr>
          <p:spPr bwMode="auto">
            <a:xfrm>
              <a:off x="4316059" y="2738673"/>
              <a:ext cx="619395" cy="563514"/>
            </a:xfrm>
            <a:custGeom>
              <a:avLst/>
              <a:gdLst>
                <a:gd name="T0" fmla="*/ 366 w 389"/>
                <a:gd name="T1" fmla="*/ 13 h 354"/>
                <a:gd name="T2" fmla="*/ 295 w 389"/>
                <a:gd name="T3" fmla="*/ 31 h 354"/>
                <a:gd name="T4" fmla="*/ 269 w 389"/>
                <a:gd name="T5" fmla="*/ 82 h 354"/>
                <a:gd name="T6" fmla="*/ 232 w 389"/>
                <a:gd name="T7" fmla="*/ 77 h 354"/>
                <a:gd name="T8" fmla="*/ 251 w 389"/>
                <a:gd name="T9" fmla="*/ 42 h 354"/>
                <a:gd name="T10" fmla="*/ 194 w 389"/>
                <a:gd name="T11" fmla="*/ 0 h 354"/>
                <a:gd name="T12" fmla="*/ 138 w 389"/>
                <a:gd name="T13" fmla="*/ 42 h 354"/>
                <a:gd name="T14" fmla="*/ 157 w 389"/>
                <a:gd name="T15" fmla="*/ 77 h 354"/>
                <a:gd name="T16" fmla="*/ 120 w 389"/>
                <a:gd name="T17" fmla="*/ 82 h 354"/>
                <a:gd name="T18" fmla="*/ 94 w 389"/>
                <a:gd name="T19" fmla="*/ 31 h 354"/>
                <a:gd name="T20" fmla="*/ 23 w 389"/>
                <a:gd name="T21" fmla="*/ 13 h 354"/>
                <a:gd name="T22" fmla="*/ 4 w 389"/>
                <a:gd name="T23" fmla="*/ 53 h 354"/>
                <a:gd name="T24" fmla="*/ 39 w 389"/>
                <a:gd name="T25" fmla="*/ 96 h 354"/>
                <a:gd name="T26" fmla="*/ 98 w 389"/>
                <a:gd name="T27" fmla="*/ 111 h 354"/>
                <a:gd name="T28" fmla="*/ 126 w 389"/>
                <a:gd name="T29" fmla="*/ 339 h 354"/>
                <a:gd name="T30" fmla="*/ 141 w 389"/>
                <a:gd name="T31" fmla="*/ 353 h 354"/>
                <a:gd name="T32" fmla="*/ 155 w 389"/>
                <a:gd name="T33" fmla="*/ 338 h 354"/>
                <a:gd name="T34" fmla="*/ 128 w 389"/>
                <a:gd name="T35" fmla="*/ 111 h 354"/>
                <a:gd name="T36" fmla="*/ 182 w 389"/>
                <a:gd name="T37" fmla="*/ 100 h 354"/>
                <a:gd name="T38" fmla="*/ 194 w 389"/>
                <a:gd name="T39" fmla="*/ 96 h 354"/>
                <a:gd name="T40" fmla="*/ 207 w 389"/>
                <a:gd name="T41" fmla="*/ 100 h 354"/>
                <a:gd name="T42" fmla="*/ 260 w 389"/>
                <a:gd name="T43" fmla="*/ 111 h 354"/>
                <a:gd name="T44" fmla="*/ 234 w 389"/>
                <a:gd name="T45" fmla="*/ 338 h 354"/>
                <a:gd name="T46" fmla="*/ 248 w 389"/>
                <a:gd name="T47" fmla="*/ 353 h 354"/>
                <a:gd name="T48" fmla="*/ 263 w 389"/>
                <a:gd name="T49" fmla="*/ 339 h 354"/>
                <a:gd name="T50" fmla="*/ 290 w 389"/>
                <a:gd name="T51" fmla="*/ 111 h 354"/>
                <a:gd name="T52" fmla="*/ 350 w 389"/>
                <a:gd name="T53" fmla="*/ 96 h 354"/>
                <a:gd name="T54" fmla="*/ 385 w 389"/>
                <a:gd name="T55" fmla="*/ 53 h 354"/>
                <a:gd name="T56" fmla="*/ 366 w 389"/>
                <a:gd name="T57" fmla="*/ 13 h 354"/>
                <a:gd name="T58" fmla="*/ 53 w 389"/>
                <a:gd name="T59" fmla="*/ 71 h 354"/>
                <a:gd name="T60" fmla="*/ 32 w 389"/>
                <a:gd name="T61" fmla="*/ 46 h 354"/>
                <a:gd name="T62" fmla="*/ 37 w 389"/>
                <a:gd name="T63" fmla="*/ 39 h 354"/>
                <a:gd name="T64" fmla="*/ 72 w 389"/>
                <a:gd name="T65" fmla="*/ 51 h 354"/>
                <a:gd name="T66" fmla="*/ 89 w 389"/>
                <a:gd name="T67" fmla="*/ 81 h 354"/>
                <a:gd name="T68" fmla="*/ 53 w 389"/>
                <a:gd name="T69" fmla="*/ 71 h 354"/>
                <a:gd name="T70" fmla="*/ 194 w 389"/>
                <a:gd name="T71" fmla="*/ 63 h 354"/>
                <a:gd name="T72" fmla="*/ 167 w 389"/>
                <a:gd name="T73" fmla="*/ 44 h 354"/>
                <a:gd name="T74" fmla="*/ 194 w 389"/>
                <a:gd name="T75" fmla="*/ 29 h 354"/>
                <a:gd name="T76" fmla="*/ 222 w 389"/>
                <a:gd name="T77" fmla="*/ 44 h 354"/>
                <a:gd name="T78" fmla="*/ 194 w 389"/>
                <a:gd name="T79" fmla="*/ 63 h 354"/>
                <a:gd name="T80" fmla="*/ 336 w 389"/>
                <a:gd name="T81" fmla="*/ 71 h 354"/>
                <a:gd name="T82" fmla="*/ 299 w 389"/>
                <a:gd name="T83" fmla="*/ 81 h 354"/>
                <a:gd name="T84" fmla="*/ 316 w 389"/>
                <a:gd name="T85" fmla="*/ 51 h 354"/>
                <a:gd name="T86" fmla="*/ 352 w 389"/>
                <a:gd name="T87" fmla="*/ 39 h 354"/>
                <a:gd name="T88" fmla="*/ 357 w 389"/>
                <a:gd name="T89" fmla="*/ 46 h 354"/>
                <a:gd name="T90" fmla="*/ 336 w 389"/>
                <a:gd name="T91" fmla="*/ 7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9" h="354">
                  <a:moveTo>
                    <a:pt x="366" y="13"/>
                  </a:moveTo>
                  <a:cubicBezTo>
                    <a:pt x="349" y="4"/>
                    <a:pt x="321" y="3"/>
                    <a:pt x="295" y="31"/>
                  </a:cubicBezTo>
                  <a:cubicBezTo>
                    <a:pt x="285" y="43"/>
                    <a:pt x="276" y="60"/>
                    <a:pt x="269" y="82"/>
                  </a:cubicBezTo>
                  <a:cubicBezTo>
                    <a:pt x="256" y="81"/>
                    <a:pt x="243" y="80"/>
                    <a:pt x="232" y="77"/>
                  </a:cubicBezTo>
                  <a:cubicBezTo>
                    <a:pt x="250" y="64"/>
                    <a:pt x="251" y="49"/>
                    <a:pt x="251" y="42"/>
                  </a:cubicBezTo>
                  <a:cubicBezTo>
                    <a:pt x="250" y="22"/>
                    <a:pt x="223" y="0"/>
                    <a:pt x="194" y="0"/>
                  </a:cubicBezTo>
                  <a:cubicBezTo>
                    <a:pt x="165" y="0"/>
                    <a:pt x="139" y="22"/>
                    <a:pt x="138" y="42"/>
                  </a:cubicBezTo>
                  <a:cubicBezTo>
                    <a:pt x="137" y="49"/>
                    <a:pt x="139" y="64"/>
                    <a:pt x="157" y="77"/>
                  </a:cubicBezTo>
                  <a:cubicBezTo>
                    <a:pt x="145" y="80"/>
                    <a:pt x="133" y="81"/>
                    <a:pt x="120" y="82"/>
                  </a:cubicBezTo>
                  <a:cubicBezTo>
                    <a:pt x="113" y="60"/>
                    <a:pt x="104" y="43"/>
                    <a:pt x="94" y="31"/>
                  </a:cubicBezTo>
                  <a:cubicBezTo>
                    <a:pt x="68" y="3"/>
                    <a:pt x="39" y="4"/>
                    <a:pt x="23" y="13"/>
                  </a:cubicBezTo>
                  <a:cubicBezTo>
                    <a:pt x="7" y="22"/>
                    <a:pt x="0" y="38"/>
                    <a:pt x="4" y="53"/>
                  </a:cubicBezTo>
                  <a:cubicBezTo>
                    <a:pt x="9" y="72"/>
                    <a:pt x="21" y="86"/>
                    <a:pt x="39" y="96"/>
                  </a:cubicBezTo>
                  <a:cubicBezTo>
                    <a:pt x="56" y="105"/>
                    <a:pt x="77" y="110"/>
                    <a:pt x="98" y="111"/>
                  </a:cubicBezTo>
                  <a:cubicBezTo>
                    <a:pt x="117" y="183"/>
                    <a:pt x="124" y="291"/>
                    <a:pt x="126" y="339"/>
                  </a:cubicBezTo>
                  <a:cubicBezTo>
                    <a:pt x="126" y="347"/>
                    <a:pt x="133" y="354"/>
                    <a:pt x="141" y="353"/>
                  </a:cubicBezTo>
                  <a:cubicBezTo>
                    <a:pt x="149" y="353"/>
                    <a:pt x="155" y="346"/>
                    <a:pt x="155" y="338"/>
                  </a:cubicBezTo>
                  <a:cubicBezTo>
                    <a:pt x="154" y="320"/>
                    <a:pt x="150" y="199"/>
                    <a:pt x="128" y="111"/>
                  </a:cubicBezTo>
                  <a:cubicBezTo>
                    <a:pt x="147" y="109"/>
                    <a:pt x="166" y="105"/>
                    <a:pt x="182" y="100"/>
                  </a:cubicBezTo>
                  <a:cubicBezTo>
                    <a:pt x="186" y="99"/>
                    <a:pt x="190" y="98"/>
                    <a:pt x="194" y="96"/>
                  </a:cubicBezTo>
                  <a:cubicBezTo>
                    <a:pt x="198" y="98"/>
                    <a:pt x="202" y="99"/>
                    <a:pt x="207" y="100"/>
                  </a:cubicBezTo>
                  <a:cubicBezTo>
                    <a:pt x="223" y="105"/>
                    <a:pt x="241" y="109"/>
                    <a:pt x="260" y="111"/>
                  </a:cubicBezTo>
                  <a:cubicBezTo>
                    <a:pt x="238" y="199"/>
                    <a:pt x="234" y="320"/>
                    <a:pt x="234" y="338"/>
                  </a:cubicBezTo>
                  <a:cubicBezTo>
                    <a:pt x="234" y="346"/>
                    <a:pt x="240" y="353"/>
                    <a:pt x="248" y="353"/>
                  </a:cubicBezTo>
                  <a:cubicBezTo>
                    <a:pt x="256" y="354"/>
                    <a:pt x="263" y="347"/>
                    <a:pt x="263" y="339"/>
                  </a:cubicBezTo>
                  <a:cubicBezTo>
                    <a:pt x="264" y="291"/>
                    <a:pt x="272" y="183"/>
                    <a:pt x="290" y="111"/>
                  </a:cubicBezTo>
                  <a:cubicBezTo>
                    <a:pt x="312" y="110"/>
                    <a:pt x="333" y="105"/>
                    <a:pt x="350" y="96"/>
                  </a:cubicBezTo>
                  <a:cubicBezTo>
                    <a:pt x="368" y="86"/>
                    <a:pt x="380" y="72"/>
                    <a:pt x="385" y="53"/>
                  </a:cubicBezTo>
                  <a:cubicBezTo>
                    <a:pt x="389" y="38"/>
                    <a:pt x="381" y="22"/>
                    <a:pt x="366" y="13"/>
                  </a:cubicBezTo>
                  <a:close/>
                  <a:moveTo>
                    <a:pt x="53" y="71"/>
                  </a:moveTo>
                  <a:cubicBezTo>
                    <a:pt x="42" y="65"/>
                    <a:pt x="35" y="56"/>
                    <a:pt x="32" y="46"/>
                  </a:cubicBezTo>
                  <a:cubicBezTo>
                    <a:pt x="31" y="44"/>
                    <a:pt x="33" y="41"/>
                    <a:pt x="37" y="39"/>
                  </a:cubicBezTo>
                  <a:cubicBezTo>
                    <a:pt x="44" y="35"/>
                    <a:pt x="58" y="35"/>
                    <a:pt x="72" y="51"/>
                  </a:cubicBezTo>
                  <a:cubicBezTo>
                    <a:pt x="79" y="58"/>
                    <a:pt x="84" y="68"/>
                    <a:pt x="89" y="81"/>
                  </a:cubicBezTo>
                  <a:cubicBezTo>
                    <a:pt x="76" y="80"/>
                    <a:pt x="63" y="76"/>
                    <a:pt x="53" y="71"/>
                  </a:cubicBezTo>
                  <a:close/>
                  <a:moveTo>
                    <a:pt x="194" y="63"/>
                  </a:moveTo>
                  <a:cubicBezTo>
                    <a:pt x="174" y="56"/>
                    <a:pt x="166" y="48"/>
                    <a:pt x="167" y="44"/>
                  </a:cubicBezTo>
                  <a:cubicBezTo>
                    <a:pt x="167" y="39"/>
                    <a:pt x="182" y="29"/>
                    <a:pt x="194" y="29"/>
                  </a:cubicBezTo>
                  <a:cubicBezTo>
                    <a:pt x="206" y="29"/>
                    <a:pt x="222" y="39"/>
                    <a:pt x="222" y="44"/>
                  </a:cubicBezTo>
                  <a:cubicBezTo>
                    <a:pt x="222" y="48"/>
                    <a:pt x="215" y="56"/>
                    <a:pt x="194" y="63"/>
                  </a:cubicBezTo>
                  <a:close/>
                  <a:moveTo>
                    <a:pt x="336" y="71"/>
                  </a:moveTo>
                  <a:cubicBezTo>
                    <a:pt x="325" y="76"/>
                    <a:pt x="313" y="80"/>
                    <a:pt x="299" y="81"/>
                  </a:cubicBezTo>
                  <a:cubicBezTo>
                    <a:pt x="304" y="68"/>
                    <a:pt x="310" y="58"/>
                    <a:pt x="316" y="51"/>
                  </a:cubicBezTo>
                  <a:cubicBezTo>
                    <a:pt x="331" y="35"/>
                    <a:pt x="344" y="35"/>
                    <a:pt x="352" y="39"/>
                  </a:cubicBezTo>
                  <a:cubicBezTo>
                    <a:pt x="355" y="41"/>
                    <a:pt x="357" y="44"/>
                    <a:pt x="357" y="46"/>
                  </a:cubicBezTo>
                  <a:cubicBezTo>
                    <a:pt x="354" y="56"/>
                    <a:pt x="347" y="65"/>
                    <a:pt x="336" y="71"/>
                  </a:cubicBezTo>
                  <a:close/>
                </a:path>
              </a:pathLst>
            </a:custGeom>
            <a:grpFill/>
            <a:ln>
              <a:noFill/>
            </a:ln>
          </p:spPr>
          <p:txBody>
            <a:bodyPr vert="horz" wrap="square" lIns="91440" tIns="45720" rIns="91440" bIns="45720" numCol="1" anchor="t" anchorCtr="0" compatLnSpc="1"/>
            <a:lstStyle/>
            <a:p>
              <a:endParaRPr lang="en-GB"/>
            </a:p>
          </p:txBody>
        </p:sp>
        <p:sp>
          <p:nvSpPr>
            <p:cNvPr id="9" name="Freeform 76"/>
            <p:cNvSpPr/>
            <p:nvPr/>
          </p:nvSpPr>
          <p:spPr bwMode="auto">
            <a:xfrm>
              <a:off x="3981451" y="2181218"/>
              <a:ext cx="1286590" cy="1129049"/>
            </a:xfrm>
            <a:custGeom>
              <a:avLst/>
              <a:gdLst>
                <a:gd name="T0" fmla="*/ 153 w 808"/>
                <a:gd name="T1" fmla="*/ 709 h 709"/>
                <a:gd name="T2" fmla="*/ 130 w 808"/>
                <a:gd name="T3" fmla="*/ 699 h 709"/>
                <a:gd name="T4" fmla="*/ 0 w 808"/>
                <a:gd name="T5" fmla="*/ 403 h 709"/>
                <a:gd name="T6" fmla="*/ 404 w 808"/>
                <a:gd name="T7" fmla="*/ 0 h 709"/>
                <a:gd name="T8" fmla="*/ 808 w 808"/>
                <a:gd name="T9" fmla="*/ 403 h 709"/>
                <a:gd name="T10" fmla="*/ 682 w 808"/>
                <a:gd name="T11" fmla="*/ 696 h 709"/>
                <a:gd name="T12" fmla="*/ 634 w 808"/>
                <a:gd name="T13" fmla="*/ 695 h 709"/>
                <a:gd name="T14" fmla="*/ 635 w 808"/>
                <a:gd name="T15" fmla="*/ 646 h 709"/>
                <a:gd name="T16" fmla="*/ 739 w 808"/>
                <a:gd name="T17" fmla="*/ 403 h 709"/>
                <a:gd name="T18" fmla="*/ 404 w 808"/>
                <a:gd name="T19" fmla="*/ 68 h 709"/>
                <a:gd name="T20" fmla="*/ 69 w 808"/>
                <a:gd name="T21" fmla="*/ 403 h 709"/>
                <a:gd name="T22" fmla="*/ 176 w 808"/>
                <a:gd name="T23" fmla="*/ 649 h 709"/>
                <a:gd name="T24" fmla="*/ 178 w 808"/>
                <a:gd name="T25" fmla="*/ 698 h 709"/>
                <a:gd name="T26" fmla="*/ 153 w 808"/>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709">
                  <a:moveTo>
                    <a:pt x="153" y="709"/>
                  </a:moveTo>
                  <a:cubicBezTo>
                    <a:pt x="145" y="709"/>
                    <a:pt x="136" y="705"/>
                    <a:pt x="130" y="699"/>
                  </a:cubicBezTo>
                  <a:cubicBezTo>
                    <a:pt x="48" y="623"/>
                    <a:pt x="0" y="515"/>
                    <a:pt x="0" y="403"/>
                  </a:cubicBezTo>
                  <a:cubicBezTo>
                    <a:pt x="0" y="181"/>
                    <a:pt x="182" y="0"/>
                    <a:pt x="404" y="0"/>
                  </a:cubicBezTo>
                  <a:cubicBezTo>
                    <a:pt x="627" y="0"/>
                    <a:pt x="808" y="181"/>
                    <a:pt x="808" y="403"/>
                  </a:cubicBezTo>
                  <a:cubicBezTo>
                    <a:pt x="808" y="515"/>
                    <a:pt x="763" y="619"/>
                    <a:pt x="682" y="696"/>
                  </a:cubicBezTo>
                  <a:cubicBezTo>
                    <a:pt x="668" y="709"/>
                    <a:pt x="647" y="709"/>
                    <a:pt x="634" y="695"/>
                  </a:cubicBezTo>
                  <a:cubicBezTo>
                    <a:pt x="621" y="681"/>
                    <a:pt x="621" y="660"/>
                    <a:pt x="635" y="646"/>
                  </a:cubicBezTo>
                  <a:cubicBezTo>
                    <a:pt x="702" y="583"/>
                    <a:pt x="739" y="496"/>
                    <a:pt x="739" y="403"/>
                  </a:cubicBezTo>
                  <a:cubicBezTo>
                    <a:pt x="739" y="219"/>
                    <a:pt x="589" y="68"/>
                    <a:pt x="404" y="68"/>
                  </a:cubicBezTo>
                  <a:cubicBezTo>
                    <a:pt x="220" y="68"/>
                    <a:pt x="69" y="219"/>
                    <a:pt x="69" y="403"/>
                  </a:cubicBezTo>
                  <a:cubicBezTo>
                    <a:pt x="69" y="496"/>
                    <a:pt x="108" y="586"/>
                    <a:pt x="176" y="649"/>
                  </a:cubicBezTo>
                  <a:cubicBezTo>
                    <a:pt x="190" y="662"/>
                    <a:pt x="191" y="684"/>
                    <a:pt x="178" y="698"/>
                  </a:cubicBezTo>
                  <a:cubicBezTo>
                    <a:pt x="171" y="705"/>
                    <a:pt x="162" y="709"/>
                    <a:pt x="153" y="709"/>
                  </a:cubicBezTo>
                  <a:close/>
                </a:path>
              </a:pathLst>
            </a:custGeom>
            <a:grpFill/>
            <a:ln>
              <a:noFill/>
            </a:ln>
          </p:spPr>
          <p:txBody>
            <a:bodyPr vert="horz" wrap="square" lIns="91440" tIns="45720" rIns="91440" bIns="45720" numCol="1" anchor="t" anchorCtr="0" compatLnSpc="1"/>
            <a:lstStyle/>
            <a:p>
              <a:endParaRPr lang="en-GB"/>
            </a:p>
          </p:txBody>
        </p:sp>
        <p:sp>
          <p:nvSpPr>
            <p:cNvPr id="10" name="Freeform 77"/>
            <p:cNvSpPr/>
            <p:nvPr/>
          </p:nvSpPr>
          <p:spPr bwMode="auto">
            <a:xfrm>
              <a:off x="4312693" y="3325751"/>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2"/>
                    <a:pt x="378" y="68"/>
                    <a:pt x="359" y="68"/>
                  </a:cubicBezTo>
                  <a:cubicBezTo>
                    <a:pt x="34" y="68"/>
                    <a:pt x="34" y="68"/>
                    <a:pt x="34" y="68"/>
                  </a:cubicBezTo>
                  <a:cubicBezTo>
                    <a:pt x="15" y="68"/>
                    <a:pt x="0" y="52"/>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1" name="Freeform 78"/>
            <p:cNvSpPr/>
            <p:nvPr/>
          </p:nvSpPr>
          <p:spPr bwMode="auto">
            <a:xfrm>
              <a:off x="4312693" y="3464442"/>
              <a:ext cx="625454" cy="108394"/>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3" name="Freeform 79"/>
            <p:cNvSpPr/>
            <p:nvPr/>
          </p:nvSpPr>
          <p:spPr bwMode="auto">
            <a:xfrm>
              <a:off x="4312693" y="3603132"/>
              <a:ext cx="625454" cy="107721"/>
            </a:xfrm>
            <a:custGeom>
              <a:avLst/>
              <a:gdLst>
                <a:gd name="T0" fmla="*/ 393 w 393"/>
                <a:gd name="T1" fmla="*/ 34 h 68"/>
                <a:gd name="T2" fmla="*/ 359 w 393"/>
                <a:gd name="T3" fmla="*/ 68 h 68"/>
                <a:gd name="T4" fmla="*/ 34 w 393"/>
                <a:gd name="T5" fmla="*/ 68 h 68"/>
                <a:gd name="T6" fmla="*/ 0 w 393"/>
                <a:gd name="T7" fmla="*/ 34 h 68"/>
                <a:gd name="T8" fmla="*/ 34 w 393"/>
                <a:gd name="T9" fmla="*/ 0 h 68"/>
                <a:gd name="T10" fmla="*/ 359 w 393"/>
                <a:gd name="T11" fmla="*/ 0 h 68"/>
                <a:gd name="T12" fmla="*/ 393 w 393"/>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393" h="68">
                  <a:moveTo>
                    <a:pt x="393" y="34"/>
                  </a:moveTo>
                  <a:cubicBezTo>
                    <a:pt x="393" y="53"/>
                    <a:pt x="378" y="68"/>
                    <a:pt x="359" y="68"/>
                  </a:cubicBezTo>
                  <a:cubicBezTo>
                    <a:pt x="34" y="68"/>
                    <a:pt x="34" y="68"/>
                    <a:pt x="34" y="68"/>
                  </a:cubicBezTo>
                  <a:cubicBezTo>
                    <a:pt x="15" y="68"/>
                    <a:pt x="0" y="53"/>
                    <a:pt x="0" y="34"/>
                  </a:cubicBezTo>
                  <a:cubicBezTo>
                    <a:pt x="0" y="15"/>
                    <a:pt x="15" y="0"/>
                    <a:pt x="34" y="0"/>
                  </a:cubicBezTo>
                  <a:cubicBezTo>
                    <a:pt x="359" y="0"/>
                    <a:pt x="359" y="0"/>
                    <a:pt x="359" y="0"/>
                  </a:cubicBezTo>
                  <a:cubicBezTo>
                    <a:pt x="378" y="0"/>
                    <a:pt x="393" y="15"/>
                    <a:pt x="393" y="34"/>
                  </a:cubicBezTo>
                  <a:close/>
                </a:path>
              </a:pathLst>
            </a:custGeom>
            <a:grpFill/>
            <a:ln>
              <a:noFill/>
            </a:ln>
          </p:spPr>
          <p:txBody>
            <a:bodyPr vert="horz" wrap="square" lIns="91440" tIns="45720" rIns="91440" bIns="45720" numCol="1" anchor="t" anchorCtr="0" compatLnSpc="1"/>
            <a:lstStyle/>
            <a:p>
              <a:endParaRPr lang="en-GB"/>
            </a:p>
          </p:txBody>
        </p:sp>
        <p:sp>
          <p:nvSpPr>
            <p:cNvPr id="14" name="Freeform 80"/>
            <p:cNvSpPr/>
            <p:nvPr/>
          </p:nvSpPr>
          <p:spPr bwMode="auto">
            <a:xfrm>
              <a:off x="4429166" y="3743169"/>
              <a:ext cx="391161" cy="170334"/>
            </a:xfrm>
            <a:custGeom>
              <a:avLst/>
              <a:gdLst>
                <a:gd name="T0" fmla="*/ 0 w 246"/>
                <a:gd name="T1" fmla="*/ 0 h 107"/>
                <a:gd name="T2" fmla="*/ 0 w 246"/>
                <a:gd name="T3" fmla="*/ 20 h 107"/>
                <a:gd name="T4" fmla="*/ 88 w 246"/>
                <a:gd name="T5" fmla="*/ 107 h 107"/>
                <a:gd name="T6" fmla="*/ 159 w 246"/>
                <a:gd name="T7" fmla="*/ 107 h 107"/>
                <a:gd name="T8" fmla="*/ 246 w 246"/>
                <a:gd name="T9" fmla="*/ 20 h 107"/>
                <a:gd name="T10" fmla="*/ 246 w 246"/>
                <a:gd name="T11" fmla="*/ 0 h 107"/>
                <a:gd name="T12" fmla="*/ 0 w 24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46" h="107">
                  <a:moveTo>
                    <a:pt x="0" y="0"/>
                  </a:moveTo>
                  <a:cubicBezTo>
                    <a:pt x="0" y="20"/>
                    <a:pt x="0" y="20"/>
                    <a:pt x="0" y="20"/>
                  </a:cubicBezTo>
                  <a:cubicBezTo>
                    <a:pt x="0" y="68"/>
                    <a:pt x="39" y="107"/>
                    <a:pt x="88" y="107"/>
                  </a:cubicBezTo>
                  <a:cubicBezTo>
                    <a:pt x="159" y="107"/>
                    <a:pt x="159" y="107"/>
                    <a:pt x="159" y="107"/>
                  </a:cubicBezTo>
                  <a:cubicBezTo>
                    <a:pt x="207" y="107"/>
                    <a:pt x="246" y="68"/>
                    <a:pt x="246" y="20"/>
                  </a:cubicBezTo>
                  <a:cubicBezTo>
                    <a:pt x="246" y="0"/>
                    <a:pt x="246" y="0"/>
                    <a:pt x="246" y="0"/>
                  </a:cubicBezTo>
                  <a:lnTo>
                    <a:pt x="0" y="0"/>
                  </a:lnTo>
                  <a:close/>
                </a:path>
              </a:pathLst>
            </a:custGeom>
            <a:grpFill/>
            <a:ln>
              <a:noFill/>
            </a:ln>
          </p:spPr>
          <p:txBody>
            <a:bodyPr vert="horz" wrap="square" lIns="91440" tIns="45720" rIns="91440" bIns="45720" numCol="1" anchor="t" anchorCtr="0" compatLnSpc="1"/>
            <a:lstStyle/>
            <a:p>
              <a:endParaRPr lang="en-GB"/>
            </a:p>
          </p:txBody>
        </p:sp>
        <p:sp>
          <p:nvSpPr>
            <p:cNvPr id="15" name="Freeform 81"/>
            <p:cNvSpPr/>
            <p:nvPr/>
          </p:nvSpPr>
          <p:spPr bwMode="auto">
            <a:xfrm>
              <a:off x="5368357" y="2843701"/>
              <a:ext cx="311717" cy="95602"/>
            </a:xfrm>
            <a:custGeom>
              <a:avLst/>
              <a:gdLst>
                <a:gd name="T0" fmla="*/ 166 w 196"/>
                <a:gd name="T1" fmla="*/ 60 h 60"/>
                <a:gd name="T2" fmla="*/ 166 w 196"/>
                <a:gd name="T3" fmla="*/ 60 h 60"/>
                <a:gd name="T4" fmla="*/ 30 w 196"/>
                <a:gd name="T5" fmla="*/ 60 h 60"/>
                <a:gd name="T6" fmla="*/ 0 w 196"/>
                <a:gd name="T7" fmla="*/ 30 h 60"/>
                <a:gd name="T8" fmla="*/ 30 w 196"/>
                <a:gd name="T9" fmla="*/ 0 h 60"/>
                <a:gd name="T10" fmla="*/ 30 w 196"/>
                <a:gd name="T11" fmla="*/ 0 h 60"/>
                <a:gd name="T12" fmla="*/ 166 w 196"/>
                <a:gd name="T13" fmla="*/ 0 h 60"/>
                <a:gd name="T14" fmla="*/ 196 w 196"/>
                <a:gd name="T15" fmla="*/ 30 h 60"/>
                <a:gd name="T16" fmla="*/ 166 w 196"/>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0">
                  <a:moveTo>
                    <a:pt x="166" y="60"/>
                  </a:moveTo>
                  <a:cubicBezTo>
                    <a:pt x="166" y="60"/>
                    <a:pt x="166" y="60"/>
                    <a:pt x="166" y="60"/>
                  </a:cubicBezTo>
                  <a:cubicBezTo>
                    <a:pt x="30" y="60"/>
                    <a:pt x="30" y="60"/>
                    <a:pt x="30" y="60"/>
                  </a:cubicBezTo>
                  <a:cubicBezTo>
                    <a:pt x="14" y="60"/>
                    <a:pt x="0" y="46"/>
                    <a:pt x="0" y="30"/>
                  </a:cubicBezTo>
                  <a:cubicBezTo>
                    <a:pt x="0" y="13"/>
                    <a:pt x="14" y="0"/>
                    <a:pt x="30" y="0"/>
                  </a:cubicBezTo>
                  <a:cubicBezTo>
                    <a:pt x="30" y="0"/>
                    <a:pt x="30" y="0"/>
                    <a:pt x="30" y="0"/>
                  </a:cubicBezTo>
                  <a:cubicBezTo>
                    <a:pt x="166" y="0"/>
                    <a:pt x="166" y="0"/>
                    <a:pt x="166" y="0"/>
                  </a:cubicBezTo>
                  <a:cubicBezTo>
                    <a:pt x="183" y="0"/>
                    <a:pt x="196" y="13"/>
                    <a:pt x="196" y="30"/>
                  </a:cubicBezTo>
                  <a:cubicBezTo>
                    <a:pt x="196" y="46"/>
                    <a:pt x="183" y="60"/>
                    <a:pt x="166" y="60"/>
                  </a:cubicBezTo>
                  <a:close/>
                </a:path>
              </a:pathLst>
            </a:custGeom>
            <a:grpFill/>
            <a:ln>
              <a:noFill/>
            </a:ln>
          </p:spPr>
          <p:txBody>
            <a:bodyPr vert="horz" wrap="square" lIns="91440" tIns="45720" rIns="91440" bIns="45720" numCol="1" anchor="t" anchorCtr="0" compatLnSpc="1"/>
            <a:lstStyle/>
            <a:p>
              <a:endParaRPr lang="en-GB"/>
            </a:p>
          </p:txBody>
        </p:sp>
        <p:sp>
          <p:nvSpPr>
            <p:cNvPr id="16" name="Freeform 82"/>
            <p:cNvSpPr/>
            <p:nvPr/>
          </p:nvSpPr>
          <p:spPr bwMode="auto">
            <a:xfrm>
              <a:off x="3559994" y="2843701"/>
              <a:ext cx="318450" cy="95602"/>
            </a:xfrm>
            <a:custGeom>
              <a:avLst/>
              <a:gdLst>
                <a:gd name="T0" fmla="*/ 170 w 200"/>
                <a:gd name="T1" fmla="*/ 60 h 60"/>
                <a:gd name="T2" fmla="*/ 170 w 200"/>
                <a:gd name="T3" fmla="*/ 60 h 60"/>
                <a:gd name="T4" fmla="*/ 30 w 200"/>
                <a:gd name="T5" fmla="*/ 60 h 60"/>
                <a:gd name="T6" fmla="*/ 0 w 200"/>
                <a:gd name="T7" fmla="*/ 30 h 60"/>
                <a:gd name="T8" fmla="*/ 30 w 200"/>
                <a:gd name="T9" fmla="*/ 0 h 60"/>
                <a:gd name="T10" fmla="*/ 30 w 200"/>
                <a:gd name="T11" fmla="*/ 0 h 60"/>
                <a:gd name="T12" fmla="*/ 170 w 200"/>
                <a:gd name="T13" fmla="*/ 0 h 60"/>
                <a:gd name="T14" fmla="*/ 200 w 200"/>
                <a:gd name="T15" fmla="*/ 30 h 60"/>
                <a:gd name="T16" fmla="*/ 170 w 20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0">
                  <a:moveTo>
                    <a:pt x="170" y="60"/>
                  </a:moveTo>
                  <a:cubicBezTo>
                    <a:pt x="170" y="60"/>
                    <a:pt x="170" y="60"/>
                    <a:pt x="170" y="60"/>
                  </a:cubicBezTo>
                  <a:cubicBezTo>
                    <a:pt x="30" y="60"/>
                    <a:pt x="30" y="60"/>
                    <a:pt x="30" y="60"/>
                  </a:cubicBezTo>
                  <a:cubicBezTo>
                    <a:pt x="14" y="60"/>
                    <a:pt x="0" y="46"/>
                    <a:pt x="0" y="30"/>
                  </a:cubicBezTo>
                  <a:cubicBezTo>
                    <a:pt x="0" y="13"/>
                    <a:pt x="14" y="0"/>
                    <a:pt x="30" y="0"/>
                  </a:cubicBezTo>
                  <a:cubicBezTo>
                    <a:pt x="30" y="0"/>
                    <a:pt x="30" y="0"/>
                    <a:pt x="30" y="0"/>
                  </a:cubicBezTo>
                  <a:cubicBezTo>
                    <a:pt x="170" y="0"/>
                    <a:pt x="170" y="0"/>
                    <a:pt x="170" y="0"/>
                  </a:cubicBezTo>
                  <a:cubicBezTo>
                    <a:pt x="187" y="0"/>
                    <a:pt x="200" y="13"/>
                    <a:pt x="200" y="30"/>
                  </a:cubicBezTo>
                  <a:cubicBezTo>
                    <a:pt x="200" y="47"/>
                    <a:pt x="186" y="60"/>
                    <a:pt x="170" y="60"/>
                  </a:cubicBezTo>
                  <a:close/>
                </a:path>
              </a:pathLst>
            </a:custGeom>
            <a:grpFill/>
            <a:ln>
              <a:noFill/>
            </a:ln>
          </p:spPr>
          <p:txBody>
            <a:bodyPr vert="horz" wrap="square" lIns="91440" tIns="45720" rIns="91440" bIns="45720" numCol="1" anchor="t" anchorCtr="0" compatLnSpc="1"/>
            <a:lstStyle/>
            <a:p>
              <a:endParaRPr lang="en-GB"/>
            </a:p>
          </p:txBody>
        </p:sp>
        <p:sp>
          <p:nvSpPr>
            <p:cNvPr id="17" name="Freeform 83"/>
            <p:cNvSpPr/>
            <p:nvPr/>
          </p:nvSpPr>
          <p:spPr bwMode="auto">
            <a:xfrm>
              <a:off x="4577282" y="1783324"/>
              <a:ext cx="95602" cy="300945"/>
            </a:xfrm>
            <a:custGeom>
              <a:avLst/>
              <a:gdLst>
                <a:gd name="T0" fmla="*/ 30 w 60"/>
                <a:gd name="T1" fmla="*/ 189 h 189"/>
                <a:gd name="T2" fmla="*/ 30 w 60"/>
                <a:gd name="T3" fmla="*/ 189 h 189"/>
                <a:gd name="T4" fmla="*/ 0 w 60"/>
                <a:gd name="T5" fmla="*/ 159 h 189"/>
                <a:gd name="T6" fmla="*/ 0 w 60"/>
                <a:gd name="T7" fmla="*/ 30 h 189"/>
                <a:gd name="T8" fmla="*/ 30 w 60"/>
                <a:gd name="T9" fmla="*/ 0 h 189"/>
                <a:gd name="T10" fmla="*/ 30 w 60"/>
                <a:gd name="T11" fmla="*/ 0 h 189"/>
                <a:gd name="T12" fmla="*/ 60 w 60"/>
                <a:gd name="T13" fmla="*/ 30 h 189"/>
                <a:gd name="T14" fmla="*/ 60 w 60"/>
                <a:gd name="T15" fmla="*/ 159 h 189"/>
                <a:gd name="T16" fmla="*/ 30 w 60"/>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9">
                  <a:moveTo>
                    <a:pt x="30" y="189"/>
                  </a:moveTo>
                  <a:cubicBezTo>
                    <a:pt x="30" y="189"/>
                    <a:pt x="30" y="189"/>
                    <a:pt x="30" y="189"/>
                  </a:cubicBezTo>
                  <a:cubicBezTo>
                    <a:pt x="14" y="189"/>
                    <a:pt x="0" y="175"/>
                    <a:pt x="0" y="159"/>
                  </a:cubicBezTo>
                  <a:cubicBezTo>
                    <a:pt x="0" y="30"/>
                    <a:pt x="0" y="30"/>
                    <a:pt x="0" y="30"/>
                  </a:cubicBezTo>
                  <a:cubicBezTo>
                    <a:pt x="0" y="14"/>
                    <a:pt x="14" y="0"/>
                    <a:pt x="30" y="0"/>
                  </a:cubicBezTo>
                  <a:cubicBezTo>
                    <a:pt x="30" y="0"/>
                    <a:pt x="30" y="0"/>
                    <a:pt x="30" y="0"/>
                  </a:cubicBezTo>
                  <a:cubicBezTo>
                    <a:pt x="47" y="0"/>
                    <a:pt x="60" y="14"/>
                    <a:pt x="60" y="30"/>
                  </a:cubicBezTo>
                  <a:cubicBezTo>
                    <a:pt x="60" y="159"/>
                    <a:pt x="60" y="159"/>
                    <a:pt x="60" y="159"/>
                  </a:cubicBezTo>
                  <a:cubicBezTo>
                    <a:pt x="60" y="175"/>
                    <a:pt x="47" y="189"/>
                    <a:pt x="30" y="189"/>
                  </a:cubicBezTo>
                  <a:close/>
                </a:path>
              </a:pathLst>
            </a:custGeom>
            <a:grpFill/>
            <a:ln>
              <a:noFill/>
            </a:ln>
          </p:spPr>
          <p:txBody>
            <a:bodyPr vert="horz" wrap="square" lIns="91440" tIns="45720" rIns="91440" bIns="45720" numCol="1" anchor="t" anchorCtr="0" compatLnSpc="1"/>
            <a:lstStyle/>
            <a:p>
              <a:endParaRPr lang="en-GB"/>
            </a:p>
          </p:txBody>
        </p:sp>
        <p:sp>
          <p:nvSpPr>
            <p:cNvPr id="18" name="Freeform 84"/>
            <p:cNvSpPr/>
            <p:nvPr/>
          </p:nvSpPr>
          <p:spPr bwMode="auto">
            <a:xfrm>
              <a:off x="5160994" y="2099754"/>
              <a:ext cx="239006" cy="234293"/>
            </a:xfrm>
            <a:custGeom>
              <a:avLst/>
              <a:gdLst>
                <a:gd name="T0" fmla="*/ 33 w 150"/>
                <a:gd name="T1" fmla="*/ 147 h 147"/>
                <a:gd name="T2" fmla="*/ 11 w 150"/>
                <a:gd name="T3" fmla="*/ 139 h 147"/>
                <a:gd name="T4" fmla="*/ 11 w 150"/>
                <a:gd name="T5" fmla="*/ 96 h 147"/>
                <a:gd name="T6" fmla="*/ 96 w 150"/>
                <a:gd name="T7" fmla="*/ 11 h 147"/>
                <a:gd name="T8" fmla="*/ 139 w 150"/>
                <a:gd name="T9" fmla="*/ 11 h 147"/>
                <a:gd name="T10" fmla="*/ 139 w 150"/>
                <a:gd name="T11" fmla="*/ 54 h 147"/>
                <a:gd name="T12" fmla="*/ 54 w 150"/>
                <a:gd name="T13" fmla="*/ 139 h 147"/>
                <a:gd name="T14" fmla="*/ 33 w 150"/>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47">
                  <a:moveTo>
                    <a:pt x="33" y="147"/>
                  </a:moveTo>
                  <a:cubicBezTo>
                    <a:pt x="25" y="147"/>
                    <a:pt x="17" y="145"/>
                    <a:pt x="11" y="139"/>
                  </a:cubicBezTo>
                  <a:cubicBezTo>
                    <a:pt x="0" y="127"/>
                    <a:pt x="0" y="108"/>
                    <a:pt x="11" y="96"/>
                  </a:cubicBezTo>
                  <a:cubicBezTo>
                    <a:pt x="96" y="11"/>
                    <a:pt x="96" y="11"/>
                    <a:pt x="96" y="11"/>
                  </a:cubicBezTo>
                  <a:cubicBezTo>
                    <a:pt x="108" y="0"/>
                    <a:pt x="127" y="0"/>
                    <a:pt x="139" y="11"/>
                  </a:cubicBezTo>
                  <a:cubicBezTo>
                    <a:pt x="150" y="23"/>
                    <a:pt x="150" y="42"/>
                    <a:pt x="139" y="54"/>
                  </a:cubicBezTo>
                  <a:cubicBezTo>
                    <a:pt x="54" y="139"/>
                    <a:pt x="54" y="139"/>
                    <a:pt x="54" y="139"/>
                  </a:cubicBezTo>
                  <a:cubicBezTo>
                    <a:pt x="48" y="145"/>
                    <a:pt x="40" y="147"/>
                    <a:pt x="33" y="147"/>
                  </a:cubicBezTo>
                  <a:close/>
                </a:path>
              </a:pathLst>
            </a:custGeom>
            <a:grpFill/>
            <a:ln>
              <a:noFill/>
            </a:ln>
          </p:spPr>
          <p:txBody>
            <a:bodyPr vert="horz" wrap="square" lIns="91440" tIns="45720" rIns="91440" bIns="45720" numCol="1" anchor="t" anchorCtr="0" compatLnSpc="1"/>
            <a:lstStyle/>
            <a:p>
              <a:endParaRPr lang="en-GB"/>
            </a:p>
          </p:txBody>
        </p:sp>
        <p:sp>
          <p:nvSpPr>
            <p:cNvPr id="19" name="Freeform 85"/>
            <p:cNvSpPr/>
            <p:nvPr/>
          </p:nvSpPr>
          <p:spPr bwMode="auto">
            <a:xfrm>
              <a:off x="3835355" y="2160347"/>
              <a:ext cx="240352" cy="235639"/>
            </a:xfrm>
            <a:custGeom>
              <a:avLst/>
              <a:gdLst>
                <a:gd name="T0" fmla="*/ 118 w 151"/>
                <a:gd name="T1" fmla="*/ 148 h 148"/>
                <a:gd name="T2" fmla="*/ 97 w 151"/>
                <a:gd name="T3" fmla="*/ 139 h 148"/>
                <a:gd name="T4" fmla="*/ 12 w 151"/>
                <a:gd name="T5" fmla="*/ 54 h 148"/>
                <a:gd name="T6" fmla="*/ 12 w 151"/>
                <a:gd name="T7" fmla="*/ 12 h 148"/>
                <a:gd name="T8" fmla="*/ 54 w 151"/>
                <a:gd name="T9" fmla="*/ 12 h 148"/>
                <a:gd name="T10" fmla="*/ 139 w 151"/>
                <a:gd name="T11" fmla="*/ 97 h 148"/>
                <a:gd name="T12" fmla="*/ 139 w 151"/>
                <a:gd name="T13" fmla="*/ 139 h 148"/>
                <a:gd name="T14" fmla="*/ 118 w 15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48">
                  <a:moveTo>
                    <a:pt x="118" y="148"/>
                  </a:moveTo>
                  <a:cubicBezTo>
                    <a:pt x="110" y="148"/>
                    <a:pt x="102" y="145"/>
                    <a:pt x="97" y="139"/>
                  </a:cubicBezTo>
                  <a:cubicBezTo>
                    <a:pt x="12" y="54"/>
                    <a:pt x="12" y="54"/>
                    <a:pt x="12" y="54"/>
                  </a:cubicBezTo>
                  <a:cubicBezTo>
                    <a:pt x="0" y="43"/>
                    <a:pt x="0" y="24"/>
                    <a:pt x="12" y="12"/>
                  </a:cubicBezTo>
                  <a:cubicBezTo>
                    <a:pt x="24" y="0"/>
                    <a:pt x="43" y="0"/>
                    <a:pt x="54" y="12"/>
                  </a:cubicBezTo>
                  <a:cubicBezTo>
                    <a:pt x="139" y="97"/>
                    <a:pt x="139" y="97"/>
                    <a:pt x="139" y="97"/>
                  </a:cubicBezTo>
                  <a:cubicBezTo>
                    <a:pt x="151" y="108"/>
                    <a:pt x="151" y="127"/>
                    <a:pt x="139" y="139"/>
                  </a:cubicBezTo>
                  <a:cubicBezTo>
                    <a:pt x="133" y="145"/>
                    <a:pt x="126" y="148"/>
                    <a:pt x="118" y="148"/>
                  </a:cubicBezTo>
                  <a:close/>
                </a:path>
              </a:pathLst>
            </a:custGeom>
            <a:grpFill/>
            <a:ln>
              <a:noFill/>
            </a:ln>
          </p:spPr>
          <p:txBody>
            <a:bodyPr vert="horz" wrap="square" lIns="91440" tIns="45720" rIns="91440" bIns="45720" numCol="1" anchor="t" anchorCtr="0" compatLnSpc="1"/>
            <a:lstStyle/>
            <a:p>
              <a:endParaRPr lang="en-GB"/>
            </a:p>
          </p:txBody>
        </p:sp>
        <p:sp>
          <p:nvSpPr>
            <p:cNvPr id="20" name="Freeform 86"/>
            <p:cNvSpPr>
              <a:spLocks noEditPoints="1"/>
            </p:cNvSpPr>
            <p:nvPr/>
          </p:nvSpPr>
          <p:spPr bwMode="auto">
            <a:xfrm>
              <a:off x="1522051" y="3391057"/>
              <a:ext cx="2028518" cy="1673039"/>
            </a:xfrm>
            <a:custGeom>
              <a:avLst/>
              <a:gdLst>
                <a:gd name="T0" fmla="*/ 720 w 1274"/>
                <a:gd name="T1" fmla="*/ 1045 h 1051"/>
                <a:gd name="T2" fmla="*/ 537 w 1274"/>
                <a:gd name="T3" fmla="*/ 802 h 1051"/>
                <a:gd name="T4" fmla="*/ 273 w 1274"/>
                <a:gd name="T5" fmla="*/ 701 h 1051"/>
                <a:gd name="T6" fmla="*/ 45 w 1274"/>
                <a:gd name="T7" fmla="*/ 596 h 1051"/>
                <a:gd name="T8" fmla="*/ 176 w 1274"/>
                <a:gd name="T9" fmla="*/ 247 h 1051"/>
                <a:gd name="T10" fmla="*/ 407 w 1274"/>
                <a:gd name="T11" fmla="*/ 36 h 1051"/>
                <a:gd name="T12" fmla="*/ 474 w 1274"/>
                <a:gd name="T13" fmla="*/ 46 h 1051"/>
                <a:gd name="T14" fmla="*/ 663 w 1274"/>
                <a:gd name="T15" fmla="*/ 5 h 1051"/>
                <a:gd name="T16" fmla="*/ 919 w 1274"/>
                <a:gd name="T17" fmla="*/ 61 h 1051"/>
                <a:gd name="T18" fmla="*/ 1248 w 1274"/>
                <a:gd name="T19" fmla="*/ 543 h 1051"/>
                <a:gd name="T20" fmla="*/ 1225 w 1274"/>
                <a:gd name="T21" fmla="*/ 811 h 1051"/>
                <a:gd name="T22" fmla="*/ 997 w 1274"/>
                <a:gd name="T23" fmla="*/ 994 h 1051"/>
                <a:gd name="T24" fmla="*/ 932 w 1274"/>
                <a:gd name="T25" fmla="*/ 984 h 1051"/>
                <a:gd name="T26" fmla="*/ 578 w 1274"/>
                <a:gd name="T27" fmla="*/ 721 h 1051"/>
                <a:gd name="T28" fmla="*/ 607 w 1274"/>
                <a:gd name="T29" fmla="*/ 761 h 1051"/>
                <a:gd name="T30" fmla="*/ 624 w 1274"/>
                <a:gd name="T31" fmla="*/ 911 h 1051"/>
                <a:gd name="T32" fmla="*/ 770 w 1274"/>
                <a:gd name="T33" fmla="*/ 991 h 1051"/>
                <a:gd name="T34" fmla="*/ 934 w 1274"/>
                <a:gd name="T35" fmla="*/ 922 h 1051"/>
                <a:gd name="T36" fmla="*/ 997 w 1274"/>
                <a:gd name="T37" fmla="*/ 934 h 1051"/>
                <a:gd name="T38" fmla="*/ 1136 w 1274"/>
                <a:gd name="T39" fmla="*/ 658 h 1051"/>
                <a:gd name="T40" fmla="*/ 1190 w 1274"/>
                <a:gd name="T41" fmla="*/ 530 h 1051"/>
                <a:gd name="T42" fmla="*/ 1041 w 1274"/>
                <a:gd name="T43" fmla="*/ 295 h 1051"/>
                <a:gd name="T44" fmla="*/ 788 w 1274"/>
                <a:gd name="T45" fmla="*/ 136 h 1051"/>
                <a:gd name="T46" fmla="*/ 651 w 1274"/>
                <a:gd name="T47" fmla="*/ 64 h 1051"/>
                <a:gd name="T48" fmla="*/ 500 w 1274"/>
                <a:gd name="T49" fmla="*/ 102 h 1051"/>
                <a:gd name="T50" fmla="*/ 444 w 1274"/>
                <a:gd name="T51" fmla="*/ 100 h 1051"/>
                <a:gd name="T52" fmla="*/ 239 w 1274"/>
                <a:gd name="T53" fmla="*/ 231 h 1051"/>
                <a:gd name="T54" fmla="*/ 210 w 1274"/>
                <a:gd name="T55" fmla="*/ 300 h 1051"/>
                <a:gd name="T56" fmla="*/ 95 w 1274"/>
                <a:gd name="T57" fmla="*/ 563 h 1051"/>
                <a:gd name="T58" fmla="*/ 281 w 1274"/>
                <a:gd name="T59" fmla="*/ 638 h 1051"/>
                <a:gd name="T60" fmla="*/ 434 w 1274"/>
                <a:gd name="T61" fmla="*/ 748 h 1051"/>
                <a:gd name="T62" fmla="*/ 562 w 1274"/>
                <a:gd name="T63" fmla="*/ 72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4" h="1051">
                  <a:moveTo>
                    <a:pt x="770" y="1051"/>
                  </a:moveTo>
                  <a:cubicBezTo>
                    <a:pt x="753" y="1051"/>
                    <a:pt x="736" y="1049"/>
                    <a:pt x="720" y="1045"/>
                  </a:cubicBezTo>
                  <a:cubicBezTo>
                    <a:pt x="659" y="1032"/>
                    <a:pt x="607" y="995"/>
                    <a:pt x="574" y="943"/>
                  </a:cubicBezTo>
                  <a:cubicBezTo>
                    <a:pt x="547" y="901"/>
                    <a:pt x="534" y="852"/>
                    <a:pt x="537" y="802"/>
                  </a:cubicBezTo>
                  <a:cubicBezTo>
                    <a:pt x="500" y="814"/>
                    <a:pt x="460" y="815"/>
                    <a:pt x="421" y="807"/>
                  </a:cubicBezTo>
                  <a:cubicBezTo>
                    <a:pt x="359" y="793"/>
                    <a:pt x="306" y="755"/>
                    <a:pt x="273" y="701"/>
                  </a:cubicBezTo>
                  <a:cubicBezTo>
                    <a:pt x="246" y="705"/>
                    <a:pt x="218" y="703"/>
                    <a:pt x="191" y="698"/>
                  </a:cubicBezTo>
                  <a:cubicBezTo>
                    <a:pt x="130" y="684"/>
                    <a:pt x="78" y="648"/>
                    <a:pt x="45" y="596"/>
                  </a:cubicBezTo>
                  <a:cubicBezTo>
                    <a:pt x="11" y="543"/>
                    <a:pt x="0" y="481"/>
                    <a:pt x="14" y="420"/>
                  </a:cubicBezTo>
                  <a:cubicBezTo>
                    <a:pt x="32" y="336"/>
                    <a:pt x="94" y="270"/>
                    <a:pt x="176" y="247"/>
                  </a:cubicBezTo>
                  <a:cubicBezTo>
                    <a:pt x="176" y="237"/>
                    <a:pt x="178" y="228"/>
                    <a:pt x="180" y="219"/>
                  </a:cubicBezTo>
                  <a:cubicBezTo>
                    <a:pt x="203" y="113"/>
                    <a:pt x="299" y="36"/>
                    <a:pt x="407" y="36"/>
                  </a:cubicBezTo>
                  <a:cubicBezTo>
                    <a:pt x="424" y="36"/>
                    <a:pt x="441" y="38"/>
                    <a:pt x="457" y="41"/>
                  </a:cubicBezTo>
                  <a:cubicBezTo>
                    <a:pt x="463" y="43"/>
                    <a:pt x="469" y="44"/>
                    <a:pt x="474" y="46"/>
                  </a:cubicBezTo>
                  <a:cubicBezTo>
                    <a:pt x="514" y="16"/>
                    <a:pt x="563" y="0"/>
                    <a:pt x="613" y="0"/>
                  </a:cubicBezTo>
                  <a:cubicBezTo>
                    <a:pt x="630" y="0"/>
                    <a:pt x="647" y="2"/>
                    <a:pt x="663" y="5"/>
                  </a:cubicBezTo>
                  <a:cubicBezTo>
                    <a:pt x="709" y="15"/>
                    <a:pt x="751" y="39"/>
                    <a:pt x="782" y="73"/>
                  </a:cubicBezTo>
                  <a:cubicBezTo>
                    <a:pt x="825" y="55"/>
                    <a:pt x="873" y="51"/>
                    <a:pt x="919" y="61"/>
                  </a:cubicBezTo>
                  <a:cubicBezTo>
                    <a:pt x="1021" y="84"/>
                    <a:pt x="1095" y="172"/>
                    <a:pt x="1101" y="274"/>
                  </a:cubicBezTo>
                  <a:cubicBezTo>
                    <a:pt x="1210" y="314"/>
                    <a:pt x="1274" y="427"/>
                    <a:pt x="1248" y="543"/>
                  </a:cubicBezTo>
                  <a:cubicBezTo>
                    <a:pt x="1240" y="580"/>
                    <a:pt x="1223" y="615"/>
                    <a:pt x="1198" y="644"/>
                  </a:cubicBezTo>
                  <a:cubicBezTo>
                    <a:pt x="1228" y="694"/>
                    <a:pt x="1237" y="754"/>
                    <a:pt x="1225" y="811"/>
                  </a:cubicBezTo>
                  <a:cubicBezTo>
                    <a:pt x="1201" y="917"/>
                    <a:pt x="1106" y="994"/>
                    <a:pt x="997" y="994"/>
                  </a:cubicBezTo>
                  <a:cubicBezTo>
                    <a:pt x="997" y="994"/>
                    <a:pt x="997" y="994"/>
                    <a:pt x="997" y="994"/>
                  </a:cubicBezTo>
                  <a:cubicBezTo>
                    <a:pt x="981" y="994"/>
                    <a:pt x="964" y="992"/>
                    <a:pt x="947" y="988"/>
                  </a:cubicBezTo>
                  <a:cubicBezTo>
                    <a:pt x="942" y="987"/>
                    <a:pt x="937" y="986"/>
                    <a:pt x="932" y="984"/>
                  </a:cubicBezTo>
                  <a:cubicBezTo>
                    <a:pt x="889" y="1027"/>
                    <a:pt x="831" y="1051"/>
                    <a:pt x="770" y="1051"/>
                  </a:cubicBezTo>
                  <a:moveTo>
                    <a:pt x="578" y="721"/>
                  </a:moveTo>
                  <a:cubicBezTo>
                    <a:pt x="585" y="721"/>
                    <a:pt x="591" y="724"/>
                    <a:pt x="597" y="728"/>
                  </a:cubicBezTo>
                  <a:cubicBezTo>
                    <a:pt x="607" y="736"/>
                    <a:pt x="611" y="749"/>
                    <a:pt x="607" y="761"/>
                  </a:cubicBezTo>
                  <a:cubicBezTo>
                    <a:pt x="604" y="768"/>
                    <a:pt x="602" y="774"/>
                    <a:pt x="601" y="781"/>
                  </a:cubicBezTo>
                  <a:cubicBezTo>
                    <a:pt x="591" y="826"/>
                    <a:pt x="599" y="872"/>
                    <a:pt x="624" y="911"/>
                  </a:cubicBezTo>
                  <a:cubicBezTo>
                    <a:pt x="649" y="950"/>
                    <a:pt x="688" y="976"/>
                    <a:pt x="733" y="986"/>
                  </a:cubicBezTo>
                  <a:cubicBezTo>
                    <a:pt x="745" y="989"/>
                    <a:pt x="757" y="991"/>
                    <a:pt x="770" y="991"/>
                  </a:cubicBezTo>
                  <a:cubicBezTo>
                    <a:pt x="820" y="991"/>
                    <a:pt x="868" y="969"/>
                    <a:pt x="901" y="930"/>
                  </a:cubicBezTo>
                  <a:cubicBezTo>
                    <a:pt x="909" y="921"/>
                    <a:pt x="923" y="917"/>
                    <a:pt x="934" y="922"/>
                  </a:cubicBezTo>
                  <a:cubicBezTo>
                    <a:pt x="943" y="925"/>
                    <a:pt x="951" y="928"/>
                    <a:pt x="960" y="930"/>
                  </a:cubicBezTo>
                  <a:cubicBezTo>
                    <a:pt x="972" y="932"/>
                    <a:pt x="985" y="934"/>
                    <a:pt x="997" y="934"/>
                  </a:cubicBezTo>
                  <a:cubicBezTo>
                    <a:pt x="1078" y="934"/>
                    <a:pt x="1149" y="877"/>
                    <a:pt x="1166" y="798"/>
                  </a:cubicBezTo>
                  <a:cubicBezTo>
                    <a:pt x="1177" y="749"/>
                    <a:pt x="1166" y="698"/>
                    <a:pt x="1136" y="658"/>
                  </a:cubicBezTo>
                  <a:cubicBezTo>
                    <a:pt x="1127" y="646"/>
                    <a:pt x="1128" y="629"/>
                    <a:pt x="1140" y="618"/>
                  </a:cubicBezTo>
                  <a:cubicBezTo>
                    <a:pt x="1165" y="595"/>
                    <a:pt x="1182" y="564"/>
                    <a:pt x="1190" y="530"/>
                  </a:cubicBezTo>
                  <a:cubicBezTo>
                    <a:pt x="1210" y="439"/>
                    <a:pt x="1155" y="349"/>
                    <a:pt x="1064" y="326"/>
                  </a:cubicBezTo>
                  <a:cubicBezTo>
                    <a:pt x="1050" y="322"/>
                    <a:pt x="1041" y="309"/>
                    <a:pt x="1041" y="295"/>
                  </a:cubicBezTo>
                  <a:cubicBezTo>
                    <a:pt x="1045" y="212"/>
                    <a:pt x="988" y="138"/>
                    <a:pt x="906" y="120"/>
                  </a:cubicBezTo>
                  <a:cubicBezTo>
                    <a:pt x="866" y="111"/>
                    <a:pt x="824" y="117"/>
                    <a:pt x="788" y="136"/>
                  </a:cubicBezTo>
                  <a:cubicBezTo>
                    <a:pt x="775" y="143"/>
                    <a:pt x="759" y="139"/>
                    <a:pt x="750" y="128"/>
                  </a:cubicBezTo>
                  <a:cubicBezTo>
                    <a:pt x="726" y="95"/>
                    <a:pt x="690" y="73"/>
                    <a:pt x="651" y="64"/>
                  </a:cubicBezTo>
                  <a:cubicBezTo>
                    <a:pt x="638" y="61"/>
                    <a:pt x="626" y="60"/>
                    <a:pt x="613" y="60"/>
                  </a:cubicBezTo>
                  <a:cubicBezTo>
                    <a:pt x="572" y="60"/>
                    <a:pt x="531" y="75"/>
                    <a:pt x="500" y="102"/>
                  </a:cubicBezTo>
                  <a:cubicBezTo>
                    <a:pt x="492" y="109"/>
                    <a:pt x="480" y="111"/>
                    <a:pt x="470" y="107"/>
                  </a:cubicBezTo>
                  <a:cubicBezTo>
                    <a:pt x="461" y="104"/>
                    <a:pt x="453" y="102"/>
                    <a:pt x="444" y="100"/>
                  </a:cubicBezTo>
                  <a:cubicBezTo>
                    <a:pt x="432" y="97"/>
                    <a:pt x="420" y="96"/>
                    <a:pt x="407" y="96"/>
                  </a:cubicBezTo>
                  <a:cubicBezTo>
                    <a:pt x="327" y="96"/>
                    <a:pt x="256" y="153"/>
                    <a:pt x="239" y="231"/>
                  </a:cubicBezTo>
                  <a:cubicBezTo>
                    <a:pt x="236" y="244"/>
                    <a:pt x="234" y="257"/>
                    <a:pt x="235" y="270"/>
                  </a:cubicBezTo>
                  <a:cubicBezTo>
                    <a:pt x="235" y="285"/>
                    <a:pt x="224" y="298"/>
                    <a:pt x="210" y="300"/>
                  </a:cubicBezTo>
                  <a:cubicBezTo>
                    <a:pt x="141" y="313"/>
                    <a:pt x="87" y="365"/>
                    <a:pt x="72" y="433"/>
                  </a:cubicBezTo>
                  <a:cubicBezTo>
                    <a:pt x="62" y="478"/>
                    <a:pt x="70" y="524"/>
                    <a:pt x="95" y="563"/>
                  </a:cubicBezTo>
                  <a:cubicBezTo>
                    <a:pt x="120" y="602"/>
                    <a:pt x="159" y="629"/>
                    <a:pt x="204" y="639"/>
                  </a:cubicBezTo>
                  <a:cubicBezTo>
                    <a:pt x="229" y="645"/>
                    <a:pt x="256" y="644"/>
                    <a:pt x="281" y="638"/>
                  </a:cubicBezTo>
                  <a:cubicBezTo>
                    <a:pt x="295" y="635"/>
                    <a:pt x="309" y="642"/>
                    <a:pt x="316" y="654"/>
                  </a:cubicBezTo>
                  <a:cubicBezTo>
                    <a:pt x="339" y="702"/>
                    <a:pt x="382" y="737"/>
                    <a:pt x="434" y="748"/>
                  </a:cubicBezTo>
                  <a:cubicBezTo>
                    <a:pt x="446" y="751"/>
                    <a:pt x="459" y="752"/>
                    <a:pt x="471" y="752"/>
                  </a:cubicBezTo>
                  <a:cubicBezTo>
                    <a:pt x="503" y="752"/>
                    <a:pt x="535" y="743"/>
                    <a:pt x="562" y="726"/>
                  </a:cubicBezTo>
                  <a:cubicBezTo>
                    <a:pt x="567" y="723"/>
                    <a:pt x="573" y="721"/>
                    <a:pt x="578" y="721"/>
                  </a:cubicBezTo>
                </a:path>
              </a:pathLst>
            </a:custGeom>
            <a:grpFill/>
            <a:ln>
              <a:noFill/>
            </a:ln>
          </p:spPr>
          <p:txBody>
            <a:bodyPr vert="horz" wrap="square" lIns="91440" tIns="45720" rIns="91440" bIns="45720" numCol="1" anchor="t" anchorCtr="0" compatLnSpc="1"/>
            <a:lstStyle/>
            <a:p>
              <a:endParaRPr lang="en-GB"/>
            </a:p>
          </p:txBody>
        </p:sp>
        <p:sp>
          <p:nvSpPr>
            <p:cNvPr id="21" name="Freeform 87"/>
            <p:cNvSpPr/>
            <p:nvPr/>
          </p:nvSpPr>
          <p:spPr bwMode="auto">
            <a:xfrm>
              <a:off x="1858005" y="3031539"/>
              <a:ext cx="253144" cy="337301"/>
            </a:xfrm>
            <a:custGeom>
              <a:avLst/>
              <a:gdLst>
                <a:gd name="T0" fmla="*/ 125 w 159"/>
                <a:gd name="T1" fmla="*/ 212 h 212"/>
                <a:gd name="T2" fmla="*/ 99 w 159"/>
                <a:gd name="T3" fmla="*/ 198 h 212"/>
                <a:gd name="T4" fmla="*/ 9 w 159"/>
                <a:gd name="T5" fmla="*/ 50 h 212"/>
                <a:gd name="T6" fmla="*/ 19 w 159"/>
                <a:gd name="T7" fmla="*/ 8 h 212"/>
                <a:gd name="T8" fmla="*/ 60 w 159"/>
                <a:gd name="T9" fmla="*/ 18 h 212"/>
                <a:gd name="T10" fmla="*/ 151 w 159"/>
                <a:gd name="T11" fmla="*/ 166 h 212"/>
                <a:gd name="T12" fmla="*/ 141 w 159"/>
                <a:gd name="T13" fmla="*/ 208 h 212"/>
                <a:gd name="T14" fmla="*/ 125 w 159"/>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12">
                  <a:moveTo>
                    <a:pt x="125" y="212"/>
                  </a:moveTo>
                  <a:cubicBezTo>
                    <a:pt x="115" y="212"/>
                    <a:pt x="105" y="207"/>
                    <a:pt x="99" y="198"/>
                  </a:cubicBezTo>
                  <a:cubicBezTo>
                    <a:pt x="9" y="50"/>
                    <a:pt x="9" y="50"/>
                    <a:pt x="9" y="50"/>
                  </a:cubicBezTo>
                  <a:cubicBezTo>
                    <a:pt x="0" y="35"/>
                    <a:pt x="5" y="17"/>
                    <a:pt x="19" y="8"/>
                  </a:cubicBezTo>
                  <a:cubicBezTo>
                    <a:pt x="33" y="0"/>
                    <a:pt x="52" y="4"/>
                    <a:pt x="60" y="18"/>
                  </a:cubicBezTo>
                  <a:cubicBezTo>
                    <a:pt x="151" y="166"/>
                    <a:pt x="151" y="166"/>
                    <a:pt x="151" y="166"/>
                  </a:cubicBezTo>
                  <a:cubicBezTo>
                    <a:pt x="159" y="181"/>
                    <a:pt x="155" y="199"/>
                    <a:pt x="141" y="208"/>
                  </a:cubicBezTo>
                  <a:cubicBezTo>
                    <a:pt x="136" y="211"/>
                    <a:pt x="130" y="212"/>
                    <a:pt x="125" y="212"/>
                  </a:cubicBezTo>
                  <a:close/>
                </a:path>
              </a:pathLst>
            </a:custGeom>
            <a:grpFill/>
            <a:ln>
              <a:noFill/>
            </a:ln>
          </p:spPr>
          <p:txBody>
            <a:bodyPr vert="horz" wrap="square" lIns="91440" tIns="45720" rIns="91440" bIns="45720" numCol="1" anchor="t" anchorCtr="0" compatLnSpc="1"/>
            <a:lstStyle/>
            <a:p>
              <a:endParaRPr lang="en-GB"/>
            </a:p>
          </p:txBody>
        </p:sp>
        <p:sp>
          <p:nvSpPr>
            <p:cNvPr id="22" name="Freeform 88"/>
            <p:cNvSpPr/>
            <p:nvPr/>
          </p:nvSpPr>
          <p:spPr bwMode="auto">
            <a:xfrm>
              <a:off x="2700247" y="2953441"/>
              <a:ext cx="150809" cy="372310"/>
            </a:xfrm>
            <a:custGeom>
              <a:avLst/>
              <a:gdLst>
                <a:gd name="T0" fmla="*/ 32 w 95"/>
                <a:gd name="T1" fmla="*/ 234 h 234"/>
                <a:gd name="T2" fmla="*/ 27 w 95"/>
                <a:gd name="T3" fmla="*/ 234 h 234"/>
                <a:gd name="T4" fmla="*/ 2 w 95"/>
                <a:gd name="T5" fmla="*/ 199 h 234"/>
                <a:gd name="T6" fmla="*/ 33 w 95"/>
                <a:gd name="T7" fmla="*/ 27 h 234"/>
                <a:gd name="T8" fmla="*/ 67 w 95"/>
                <a:gd name="T9" fmla="*/ 2 h 234"/>
                <a:gd name="T10" fmla="*/ 92 w 95"/>
                <a:gd name="T11" fmla="*/ 37 h 234"/>
                <a:gd name="T12" fmla="*/ 62 w 95"/>
                <a:gd name="T13" fmla="*/ 209 h 234"/>
                <a:gd name="T14" fmla="*/ 32 w 95"/>
                <a:gd name="T15" fmla="*/ 234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234">
                  <a:moveTo>
                    <a:pt x="32" y="234"/>
                  </a:moveTo>
                  <a:cubicBezTo>
                    <a:pt x="30" y="234"/>
                    <a:pt x="29" y="234"/>
                    <a:pt x="27" y="234"/>
                  </a:cubicBezTo>
                  <a:cubicBezTo>
                    <a:pt x="11" y="231"/>
                    <a:pt x="0" y="215"/>
                    <a:pt x="2" y="199"/>
                  </a:cubicBezTo>
                  <a:cubicBezTo>
                    <a:pt x="33" y="27"/>
                    <a:pt x="33" y="27"/>
                    <a:pt x="33" y="27"/>
                  </a:cubicBezTo>
                  <a:cubicBezTo>
                    <a:pt x="36" y="10"/>
                    <a:pt x="51" y="0"/>
                    <a:pt x="67" y="2"/>
                  </a:cubicBezTo>
                  <a:cubicBezTo>
                    <a:pt x="84" y="5"/>
                    <a:pt x="95" y="21"/>
                    <a:pt x="92" y="37"/>
                  </a:cubicBezTo>
                  <a:cubicBezTo>
                    <a:pt x="62" y="209"/>
                    <a:pt x="62" y="209"/>
                    <a:pt x="62" y="209"/>
                  </a:cubicBezTo>
                  <a:cubicBezTo>
                    <a:pt x="59" y="224"/>
                    <a:pt x="46" y="234"/>
                    <a:pt x="32" y="234"/>
                  </a:cubicBezTo>
                  <a:close/>
                </a:path>
              </a:pathLst>
            </a:custGeom>
            <a:grpFill/>
            <a:ln>
              <a:noFill/>
            </a:ln>
          </p:spPr>
          <p:txBody>
            <a:bodyPr vert="horz" wrap="square" lIns="91440" tIns="45720" rIns="91440" bIns="45720" numCol="1" anchor="t" anchorCtr="0" compatLnSpc="1"/>
            <a:lstStyle/>
            <a:p>
              <a:endParaRPr lang="en-GB"/>
            </a:p>
          </p:txBody>
        </p:sp>
        <p:sp>
          <p:nvSpPr>
            <p:cNvPr id="23" name="Freeform 89"/>
            <p:cNvSpPr/>
            <p:nvPr/>
          </p:nvSpPr>
          <p:spPr bwMode="auto">
            <a:xfrm>
              <a:off x="3207881" y="3230149"/>
              <a:ext cx="297579" cy="304311"/>
            </a:xfrm>
            <a:custGeom>
              <a:avLst/>
              <a:gdLst>
                <a:gd name="T0" fmla="*/ 97 w 187"/>
                <a:gd name="T1" fmla="*/ 138 h 191"/>
                <a:gd name="T2" fmla="*/ 55 w 187"/>
                <a:gd name="T3" fmla="*/ 182 h 191"/>
                <a:gd name="T4" fmla="*/ 33 w 187"/>
                <a:gd name="T5" fmla="*/ 191 h 191"/>
                <a:gd name="T6" fmla="*/ 13 w 187"/>
                <a:gd name="T7" fmla="*/ 183 h 191"/>
                <a:gd name="T8" fmla="*/ 11 w 187"/>
                <a:gd name="T9" fmla="*/ 141 h 191"/>
                <a:gd name="T10" fmla="*/ 132 w 187"/>
                <a:gd name="T11" fmla="*/ 13 h 191"/>
                <a:gd name="T12" fmla="*/ 174 w 187"/>
                <a:gd name="T13" fmla="*/ 11 h 191"/>
                <a:gd name="T14" fmla="*/ 175 w 187"/>
                <a:gd name="T15" fmla="*/ 54 h 191"/>
                <a:gd name="T16" fmla="*/ 97 w 187"/>
                <a:gd name="T17" fmla="*/ 13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1">
                  <a:moveTo>
                    <a:pt x="97" y="138"/>
                  </a:moveTo>
                  <a:cubicBezTo>
                    <a:pt x="55" y="182"/>
                    <a:pt x="55" y="182"/>
                    <a:pt x="55" y="182"/>
                  </a:cubicBezTo>
                  <a:cubicBezTo>
                    <a:pt x="49" y="188"/>
                    <a:pt x="41" y="191"/>
                    <a:pt x="33" y="191"/>
                  </a:cubicBezTo>
                  <a:cubicBezTo>
                    <a:pt x="26" y="191"/>
                    <a:pt x="18" y="189"/>
                    <a:pt x="13" y="183"/>
                  </a:cubicBezTo>
                  <a:cubicBezTo>
                    <a:pt x="0" y="172"/>
                    <a:pt x="0" y="153"/>
                    <a:pt x="11" y="141"/>
                  </a:cubicBezTo>
                  <a:cubicBezTo>
                    <a:pt x="132" y="13"/>
                    <a:pt x="132" y="13"/>
                    <a:pt x="132" y="13"/>
                  </a:cubicBezTo>
                  <a:cubicBezTo>
                    <a:pt x="143" y="1"/>
                    <a:pt x="162" y="0"/>
                    <a:pt x="174" y="11"/>
                  </a:cubicBezTo>
                  <a:cubicBezTo>
                    <a:pt x="186" y="23"/>
                    <a:pt x="187" y="42"/>
                    <a:pt x="175" y="54"/>
                  </a:cubicBezTo>
                  <a:cubicBezTo>
                    <a:pt x="97" y="138"/>
                    <a:pt x="97" y="138"/>
                    <a:pt x="97" y="138"/>
                  </a:cubicBezTo>
                </a:path>
              </a:pathLst>
            </a:custGeom>
            <a:grpFill/>
            <a:ln>
              <a:noFill/>
            </a:ln>
          </p:spPr>
          <p:txBody>
            <a:bodyPr vert="horz" wrap="square" lIns="91440" tIns="45720" rIns="91440" bIns="45720" numCol="1" anchor="t" anchorCtr="0" compatLnSpc="1"/>
            <a:lstStyle/>
            <a:p>
              <a:endParaRPr lang="en-GB"/>
            </a:p>
          </p:txBody>
        </p:sp>
        <p:sp>
          <p:nvSpPr>
            <p:cNvPr id="24" name="Freeform 90"/>
            <p:cNvSpPr/>
            <p:nvPr/>
          </p:nvSpPr>
          <p:spPr bwMode="auto">
            <a:xfrm>
              <a:off x="3539123" y="3895998"/>
              <a:ext cx="370964" cy="123879"/>
            </a:xfrm>
            <a:custGeom>
              <a:avLst/>
              <a:gdLst>
                <a:gd name="T0" fmla="*/ 31 w 233"/>
                <a:gd name="T1" fmla="*/ 78 h 78"/>
                <a:gd name="T2" fmla="*/ 1 w 233"/>
                <a:gd name="T3" fmla="*/ 51 h 78"/>
                <a:gd name="T4" fmla="*/ 28 w 233"/>
                <a:gd name="T5" fmla="*/ 19 h 78"/>
                <a:gd name="T6" fmla="*/ 199 w 233"/>
                <a:gd name="T7" fmla="*/ 2 h 78"/>
                <a:gd name="T8" fmla="*/ 232 w 233"/>
                <a:gd name="T9" fmla="*/ 29 h 78"/>
                <a:gd name="T10" fmla="*/ 205 w 233"/>
                <a:gd name="T11" fmla="*/ 62 h 78"/>
                <a:gd name="T12" fmla="*/ 34 w 233"/>
                <a:gd name="T13" fmla="*/ 78 h 78"/>
                <a:gd name="T14" fmla="*/ 31 w 23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78">
                  <a:moveTo>
                    <a:pt x="31" y="78"/>
                  </a:moveTo>
                  <a:cubicBezTo>
                    <a:pt x="16" y="78"/>
                    <a:pt x="3" y="67"/>
                    <a:pt x="1" y="51"/>
                  </a:cubicBezTo>
                  <a:cubicBezTo>
                    <a:pt x="0" y="35"/>
                    <a:pt x="12" y="20"/>
                    <a:pt x="28" y="19"/>
                  </a:cubicBezTo>
                  <a:cubicBezTo>
                    <a:pt x="199" y="2"/>
                    <a:pt x="199" y="2"/>
                    <a:pt x="199" y="2"/>
                  </a:cubicBezTo>
                  <a:cubicBezTo>
                    <a:pt x="215" y="0"/>
                    <a:pt x="230" y="12"/>
                    <a:pt x="232" y="29"/>
                  </a:cubicBezTo>
                  <a:cubicBezTo>
                    <a:pt x="233" y="45"/>
                    <a:pt x="221" y="60"/>
                    <a:pt x="205" y="62"/>
                  </a:cubicBezTo>
                  <a:cubicBezTo>
                    <a:pt x="34" y="78"/>
                    <a:pt x="34" y="78"/>
                    <a:pt x="34" y="78"/>
                  </a:cubicBezTo>
                  <a:cubicBezTo>
                    <a:pt x="33" y="78"/>
                    <a:pt x="32" y="78"/>
                    <a:pt x="31" y="78"/>
                  </a:cubicBezTo>
                  <a:close/>
                </a:path>
              </a:pathLst>
            </a:custGeom>
            <a:grpFill/>
            <a:ln>
              <a:noFill/>
            </a:ln>
          </p:spPr>
          <p:txBody>
            <a:bodyPr vert="horz" wrap="square" lIns="91440" tIns="45720" rIns="91440" bIns="45720" numCol="1" anchor="t" anchorCtr="0" compatLnSpc="1"/>
            <a:lstStyle/>
            <a:p>
              <a:endParaRPr lang="en-GB"/>
            </a:p>
          </p:txBody>
        </p:sp>
        <p:sp>
          <p:nvSpPr>
            <p:cNvPr id="25" name="Freeform 91"/>
            <p:cNvSpPr/>
            <p:nvPr/>
          </p:nvSpPr>
          <p:spPr bwMode="auto">
            <a:xfrm>
              <a:off x="1235244" y="3609192"/>
              <a:ext cx="325182" cy="208709"/>
            </a:xfrm>
            <a:custGeom>
              <a:avLst/>
              <a:gdLst>
                <a:gd name="T0" fmla="*/ 170 w 204"/>
                <a:gd name="T1" fmla="*/ 131 h 131"/>
                <a:gd name="T2" fmla="*/ 157 w 204"/>
                <a:gd name="T3" fmla="*/ 128 h 131"/>
                <a:gd name="T4" fmla="*/ 21 w 204"/>
                <a:gd name="T5" fmla="*/ 61 h 131"/>
                <a:gd name="T6" fmla="*/ 7 w 204"/>
                <a:gd name="T7" fmla="*/ 21 h 131"/>
                <a:gd name="T8" fmla="*/ 47 w 204"/>
                <a:gd name="T9" fmla="*/ 7 h 131"/>
                <a:gd name="T10" fmla="*/ 183 w 204"/>
                <a:gd name="T11" fmla="*/ 74 h 131"/>
                <a:gd name="T12" fmla="*/ 197 w 204"/>
                <a:gd name="T13" fmla="*/ 114 h 131"/>
                <a:gd name="T14" fmla="*/ 170 w 204"/>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131">
                  <a:moveTo>
                    <a:pt x="170" y="131"/>
                  </a:moveTo>
                  <a:cubicBezTo>
                    <a:pt x="166" y="131"/>
                    <a:pt x="161" y="130"/>
                    <a:pt x="157" y="128"/>
                  </a:cubicBezTo>
                  <a:cubicBezTo>
                    <a:pt x="21" y="61"/>
                    <a:pt x="21" y="61"/>
                    <a:pt x="21" y="61"/>
                  </a:cubicBezTo>
                  <a:cubicBezTo>
                    <a:pt x="6" y="54"/>
                    <a:pt x="0" y="36"/>
                    <a:pt x="7" y="21"/>
                  </a:cubicBezTo>
                  <a:cubicBezTo>
                    <a:pt x="14" y="6"/>
                    <a:pt x="32" y="0"/>
                    <a:pt x="47" y="7"/>
                  </a:cubicBezTo>
                  <a:cubicBezTo>
                    <a:pt x="183" y="74"/>
                    <a:pt x="183" y="74"/>
                    <a:pt x="183" y="74"/>
                  </a:cubicBezTo>
                  <a:cubicBezTo>
                    <a:pt x="198" y="81"/>
                    <a:pt x="204" y="99"/>
                    <a:pt x="197" y="114"/>
                  </a:cubicBezTo>
                  <a:cubicBezTo>
                    <a:pt x="192" y="125"/>
                    <a:pt x="181" y="131"/>
                    <a:pt x="170" y="131"/>
                  </a:cubicBezTo>
                  <a:close/>
                </a:path>
              </a:pathLst>
            </a:custGeom>
            <a:grpFill/>
            <a:ln>
              <a:noFill/>
            </a:ln>
          </p:spPr>
          <p:txBody>
            <a:bodyPr vert="horz" wrap="square" lIns="91440" tIns="45720" rIns="91440" bIns="45720" numCol="1" anchor="t" anchorCtr="0" compatLnSpc="1"/>
            <a:lstStyle/>
            <a:p>
              <a:endParaRPr lang="en-GB"/>
            </a:p>
          </p:txBody>
        </p:sp>
        <p:sp>
          <p:nvSpPr>
            <p:cNvPr id="26" name="Freeform 92"/>
            <p:cNvSpPr/>
            <p:nvPr/>
          </p:nvSpPr>
          <p:spPr bwMode="auto">
            <a:xfrm>
              <a:off x="1262847" y="4489809"/>
              <a:ext cx="330568" cy="197264"/>
            </a:xfrm>
            <a:custGeom>
              <a:avLst/>
              <a:gdLst>
                <a:gd name="T0" fmla="*/ 34 w 208"/>
                <a:gd name="T1" fmla="*/ 124 h 124"/>
                <a:gd name="T2" fmla="*/ 7 w 208"/>
                <a:gd name="T3" fmla="*/ 105 h 124"/>
                <a:gd name="T4" fmla="*/ 22 w 208"/>
                <a:gd name="T5" fmla="*/ 66 h 124"/>
                <a:gd name="T6" fmla="*/ 162 w 208"/>
                <a:gd name="T7" fmla="*/ 6 h 124"/>
                <a:gd name="T8" fmla="*/ 201 w 208"/>
                <a:gd name="T9" fmla="*/ 22 h 124"/>
                <a:gd name="T10" fmla="*/ 185 w 208"/>
                <a:gd name="T11" fmla="*/ 61 h 124"/>
                <a:gd name="T12" fmla="*/ 46 w 208"/>
                <a:gd name="T13" fmla="*/ 121 h 124"/>
                <a:gd name="T14" fmla="*/ 34 w 20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24">
                  <a:moveTo>
                    <a:pt x="34" y="124"/>
                  </a:moveTo>
                  <a:cubicBezTo>
                    <a:pt x="23" y="124"/>
                    <a:pt x="12" y="117"/>
                    <a:pt x="7" y="105"/>
                  </a:cubicBezTo>
                  <a:cubicBezTo>
                    <a:pt x="0" y="90"/>
                    <a:pt x="7" y="73"/>
                    <a:pt x="22" y="66"/>
                  </a:cubicBezTo>
                  <a:cubicBezTo>
                    <a:pt x="162" y="6"/>
                    <a:pt x="162" y="6"/>
                    <a:pt x="162" y="6"/>
                  </a:cubicBezTo>
                  <a:cubicBezTo>
                    <a:pt x="177" y="0"/>
                    <a:pt x="195" y="7"/>
                    <a:pt x="201" y="22"/>
                  </a:cubicBezTo>
                  <a:cubicBezTo>
                    <a:pt x="208" y="37"/>
                    <a:pt x="201" y="55"/>
                    <a:pt x="185" y="61"/>
                  </a:cubicBezTo>
                  <a:cubicBezTo>
                    <a:pt x="46" y="121"/>
                    <a:pt x="46" y="121"/>
                    <a:pt x="46" y="121"/>
                  </a:cubicBezTo>
                  <a:cubicBezTo>
                    <a:pt x="42" y="123"/>
                    <a:pt x="38" y="124"/>
                    <a:pt x="34" y="124"/>
                  </a:cubicBezTo>
                  <a:close/>
                </a:path>
              </a:pathLst>
            </a:custGeom>
            <a:grpFill/>
            <a:ln>
              <a:noFill/>
            </a:ln>
          </p:spPr>
          <p:txBody>
            <a:bodyPr vert="horz" wrap="square" lIns="91440" tIns="45720" rIns="91440" bIns="45720" numCol="1" anchor="t" anchorCtr="0" compatLnSpc="1"/>
            <a:lstStyle/>
            <a:p>
              <a:endParaRPr lang="en-GB"/>
            </a:p>
          </p:txBody>
        </p:sp>
        <p:sp>
          <p:nvSpPr>
            <p:cNvPr id="27" name="Freeform 25"/>
            <p:cNvSpPr>
              <a:spLocks noEditPoints="1"/>
            </p:cNvSpPr>
            <p:nvPr/>
          </p:nvSpPr>
          <p:spPr bwMode="auto">
            <a:xfrm>
              <a:off x="2859135" y="3640835"/>
              <a:ext cx="224867" cy="224867"/>
            </a:xfrm>
            <a:custGeom>
              <a:avLst/>
              <a:gdLst>
                <a:gd name="T0" fmla="*/ 71 w 141"/>
                <a:gd name="T1" fmla="*/ 116 h 141"/>
                <a:gd name="T2" fmla="*/ 26 w 141"/>
                <a:gd name="T3" fmla="*/ 71 h 141"/>
                <a:gd name="T4" fmla="*/ 71 w 141"/>
                <a:gd name="T5" fmla="*/ 26 h 141"/>
                <a:gd name="T6" fmla="*/ 116 w 141"/>
                <a:gd name="T7" fmla="*/ 71 h 141"/>
                <a:gd name="T8" fmla="*/ 71 w 141"/>
                <a:gd name="T9" fmla="*/ 116 h 141"/>
                <a:gd name="T10" fmla="*/ 82 w 141"/>
                <a:gd name="T11" fmla="*/ 0 h 141"/>
                <a:gd name="T12" fmla="*/ 71 w 141"/>
                <a:gd name="T13" fmla="*/ 0 h 141"/>
                <a:gd name="T14" fmla="*/ 60 w 141"/>
                <a:gd name="T15" fmla="*/ 0 h 141"/>
                <a:gd name="T16" fmla="*/ 60 w 141"/>
                <a:gd name="T17" fmla="*/ 11 h 141"/>
                <a:gd name="T18" fmla="*/ 36 w 141"/>
                <a:gd name="T19" fmla="*/ 21 h 141"/>
                <a:gd name="T20" fmla="*/ 29 w 141"/>
                <a:gd name="T21" fmla="*/ 13 h 141"/>
                <a:gd name="T22" fmla="*/ 13 w 141"/>
                <a:gd name="T23" fmla="*/ 29 h 141"/>
                <a:gd name="T24" fmla="*/ 21 w 141"/>
                <a:gd name="T25" fmla="*/ 36 h 141"/>
                <a:gd name="T26" fmla="*/ 11 w 141"/>
                <a:gd name="T27" fmla="*/ 60 h 141"/>
                <a:gd name="T28" fmla="*/ 0 w 141"/>
                <a:gd name="T29" fmla="*/ 60 h 141"/>
                <a:gd name="T30" fmla="*/ 0 w 141"/>
                <a:gd name="T31" fmla="*/ 82 h 141"/>
                <a:gd name="T32" fmla="*/ 11 w 141"/>
                <a:gd name="T33" fmla="*/ 82 h 141"/>
                <a:gd name="T34" fmla="*/ 21 w 141"/>
                <a:gd name="T35" fmla="*/ 105 h 141"/>
                <a:gd name="T36" fmla="*/ 13 w 141"/>
                <a:gd name="T37" fmla="*/ 113 h 141"/>
                <a:gd name="T38" fmla="*/ 29 w 141"/>
                <a:gd name="T39" fmla="*/ 128 h 141"/>
                <a:gd name="T40" fmla="*/ 36 w 141"/>
                <a:gd name="T41" fmla="*/ 121 h 141"/>
                <a:gd name="T42" fmla="*/ 60 w 141"/>
                <a:gd name="T43" fmla="*/ 131 h 141"/>
                <a:gd name="T44" fmla="*/ 60 w 141"/>
                <a:gd name="T45" fmla="*/ 141 h 141"/>
                <a:gd name="T46" fmla="*/ 71 w 141"/>
                <a:gd name="T47" fmla="*/ 141 h 141"/>
                <a:gd name="T48" fmla="*/ 82 w 141"/>
                <a:gd name="T49" fmla="*/ 141 h 141"/>
                <a:gd name="T50" fmla="*/ 82 w 141"/>
                <a:gd name="T51" fmla="*/ 131 h 141"/>
                <a:gd name="T52" fmla="*/ 105 w 141"/>
                <a:gd name="T53" fmla="*/ 121 h 141"/>
                <a:gd name="T54" fmla="*/ 113 w 141"/>
                <a:gd name="T55" fmla="*/ 128 h 141"/>
                <a:gd name="T56" fmla="*/ 128 w 141"/>
                <a:gd name="T57" fmla="*/ 113 h 141"/>
                <a:gd name="T58" fmla="*/ 121 w 141"/>
                <a:gd name="T59" fmla="*/ 105 h 141"/>
                <a:gd name="T60" fmla="*/ 131 w 141"/>
                <a:gd name="T61" fmla="*/ 82 h 141"/>
                <a:gd name="T62" fmla="*/ 141 w 141"/>
                <a:gd name="T63" fmla="*/ 82 h 141"/>
                <a:gd name="T64" fmla="*/ 141 w 141"/>
                <a:gd name="T65" fmla="*/ 60 h 141"/>
                <a:gd name="T66" fmla="*/ 131 w 141"/>
                <a:gd name="T67" fmla="*/ 60 h 141"/>
                <a:gd name="T68" fmla="*/ 121 w 141"/>
                <a:gd name="T69" fmla="*/ 36 h 141"/>
                <a:gd name="T70" fmla="*/ 128 w 141"/>
                <a:gd name="T71" fmla="*/ 29 h 141"/>
                <a:gd name="T72" fmla="*/ 113 w 141"/>
                <a:gd name="T73" fmla="*/ 13 h 141"/>
                <a:gd name="T74" fmla="*/ 105 w 141"/>
                <a:gd name="T75" fmla="*/ 21 h 141"/>
                <a:gd name="T76" fmla="*/ 82 w 141"/>
                <a:gd name="T77" fmla="*/ 11 h 141"/>
                <a:gd name="T78" fmla="*/ 82 w 141"/>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41">
                  <a:moveTo>
                    <a:pt x="71" y="116"/>
                  </a:moveTo>
                  <a:cubicBezTo>
                    <a:pt x="46" y="116"/>
                    <a:pt x="26" y="96"/>
                    <a:pt x="26" y="71"/>
                  </a:cubicBezTo>
                  <a:cubicBezTo>
                    <a:pt x="26" y="46"/>
                    <a:pt x="46" y="26"/>
                    <a:pt x="71" y="26"/>
                  </a:cubicBezTo>
                  <a:cubicBezTo>
                    <a:pt x="96" y="26"/>
                    <a:pt x="116" y="46"/>
                    <a:pt x="116" y="71"/>
                  </a:cubicBezTo>
                  <a:cubicBezTo>
                    <a:pt x="116" y="96"/>
                    <a:pt x="96" y="116"/>
                    <a:pt x="71" y="116"/>
                  </a:cubicBezTo>
                  <a:moveTo>
                    <a:pt x="82" y="0"/>
                  </a:moveTo>
                  <a:cubicBezTo>
                    <a:pt x="71" y="0"/>
                    <a:pt x="71" y="0"/>
                    <a:pt x="71" y="0"/>
                  </a:cubicBezTo>
                  <a:cubicBezTo>
                    <a:pt x="60" y="0"/>
                    <a:pt x="60" y="0"/>
                    <a:pt x="60" y="0"/>
                  </a:cubicBezTo>
                  <a:cubicBezTo>
                    <a:pt x="60" y="11"/>
                    <a:pt x="60" y="11"/>
                    <a:pt x="60" y="11"/>
                  </a:cubicBezTo>
                  <a:cubicBezTo>
                    <a:pt x="51" y="13"/>
                    <a:pt x="43" y="16"/>
                    <a:pt x="36" y="21"/>
                  </a:cubicBezTo>
                  <a:cubicBezTo>
                    <a:pt x="29" y="13"/>
                    <a:pt x="29" y="13"/>
                    <a:pt x="29" y="13"/>
                  </a:cubicBezTo>
                  <a:cubicBezTo>
                    <a:pt x="13" y="29"/>
                    <a:pt x="13" y="29"/>
                    <a:pt x="13" y="29"/>
                  </a:cubicBezTo>
                  <a:cubicBezTo>
                    <a:pt x="21" y="36"/>
                    <a:pt x="21" y="36"/>
                    <a:pt x="21" y="36"/>
                  </a:cubicBezTo>
                  <a:cubicBezTo>
                    <a:pt x="16" y="43"/>
                    <a:pt x="12" y="51"/>
                    <a:pt x="11" y="60"/>
                  </a:cubicBezTo>
                  <a:cubicBezTo>
                    <a:pt x="0" y="60"/>
                    <a:pt x="0" y="60"/>
                    <a:pt x="0" y="60"/>
                  </a:cubicBezTo>
                  <a:cubicBezTo>
                    <a:pt x="0" y="82"/>
                    <a:pt x="0" y="82"/>
                    <a:pt x="0" y="82"/>
                  </a:cubicBezTo>
                  <a:cubicBezTo>
                    <a:pt x="11" y="82"/>
                    <a:pt x="11" y="82"/>
                    <a:pt x="11" y="82"/>
                  </a:cubicBezTo>
                  <a:cubicBezTo>
                    <a:pt x="12" y="90"/>
                    <a:pt x="16" y="98"/>
                    <a:pt x="21" y="105"/>
                  </a:cubicBezTo>
                  <a:cubicBezTo>
                    <a:pt x="13" y="113"/>
                    <a:pt x="13" y="113"/>
                    <a:pt x="13" y="113"/>
                  </a:cubicBezTo>
                  <a:cubicBezTo>
                    <a:pt x="29" y="128"/>
                    <a:pt x="29" y="128"/>
                    <a:pt x="29" y="128"/>
                  </a:cubicBezTo>
                  <a:cubicBezTo>
                    <a:pt x="36" y="121"/>
                    <a:pt x="36" y="121"/>
                    <a:pt x="36" y="121"/>
                  </a:cubicBezTo>
                  <a:cubicBezTo>
                    <a:pt x="43" y="126"/>
                    <a:pt x="51" y="129"/>
                    <a:pt x="60" y="131"/>
                  </a:cubicBezTo>
                  <a:cubicBezTo>
                    <a:pt x="60" y="141"/>
                    <a:pt x="60" y="141"/>
                    <a:pt x="60" y="141"/>
                  </a:cubicBezTo>
                  <a:cubicBezTo>
                    <a:pt x="71" y="141"/>
                    <a:pt x="71" y="141"/>
                    <a:pt x="71" y="141"/>
                  </a:cubicBezTo>
                  <a:cubicBezTo>
                    <a:pt x="82" y="141"/>
                    <a:pt x="82" y="141"/>
                    <a:pt x="82" y="141"/>
                  </a:cubicBezTo>
                  <a:cubicBezTo>
                    <a:pt x="82" y="131"/>
                    <a:pt x="82" y="131"/>
                    <a:pt x="82" y="131"/>
                  </a:cubicBezTo>
                  <a:cubicBezTo>
                    <a:pt x="90" y="129"/>
                    <a:pt x="98" y="126"/>
                    <a:pt x="105" y="121"/>
                  </a:cubicBezTo>
                  <a:cubicBezTo>
                    <a:pt x="113" y="128"/>
                    <a:pt x="113" y="128"/>
                    <a:pt x="113" y="128"/>
                  </a:cubicBezTo>
                  <a:cubicBezTo>
                    <a:pt x="128" y="113"/>
                    <a:pt x="128" y="113"/>
                    <a:pt x="128" y="113"/>
                  </a:cubicBezTo>
                  <a:cubicBezTo>
                    <a:pt x="121" y="105"/>
                    <a:pt x="121" y="105"/>
                    <a:pt x="121" y="105"/>
                  </a:cubicBezTo>
                  <a:cubicBezTo>
                    <a:pt x="126" y="98"/>
                    <a:pt x="129" y="90"/>
                    <a:pt x="131" y="82"/>
                  </a:cubicBezTo>
                  <a:cubicBezTo>
                    <a:pt x="141" y="82"/>
                    <a:pt x="141" y="82"/>
                    <a:pt x="141" y="82"/>
                  </a:cubicBezTo>
                  <a:cubicBezTo>
                    <a:pt x="141" y="60"/>
                    <a:pt x="141" y="60"/>
                    <a:pt x="141" y="60"/>
                  </a:cubicBezTo>
                  <a:cubicBezTo>
                    <a:pt x="131" y="60"/>
                    <a:pt x="131" y="60"/>
                    <a:pt x="131" y="60"/>
                  </a:cubicBezTo>
                  <a:cubicBezTo>
                    <a:pt x="129" y="51"/>
                    <a:pt x="126" y="43"/>
                    <a:pt x="121" y="36"/>
                  </a:cubicBezTo>
                  <a:cubicBezTo>
                    <a:pt x="128" y="29"/>
                    <a:pt x="128" y="29"/>
                    <a:pt x="128" y="29"/>
                  </a:cubicBezTo>
                  <a:cubicBezTo>
                    <a:pt x="113" y="13"/>
                    <a:pt x="113" y="13"/>
                    <a:pt x="113" y="13"/>
                  </a:cubicBezTo>
                  <a:cubicBezTo>
                    <a:pt x="105" y="21"/>
                    <a:pt x="105" y="21"/>
                    <a:pt x="105" y="21"/>
                  </a:cubicBezTo>
                  <a:cubicBezTo>
                    <a:pt x="98" y="16"/>
                    <a:pt x="90" y="13"/>
                    <a:pt x="82" y="11"/>
                  </a:cubicBezTo>
                  <a:cubicBezTo>
                    <a:pt x="82" y="0"/>
                    <a:pt x="82" y="0"/>
                    <a:pt x="82" y="0"/>
                  </a:cubicBezTo>
                </a:path>
              </a:pathLst>
            </a:custGeom>
            <a:grpFill/>
            <a:ln>
              <a:noFill/>
            </a:ln>
          </p:spPr>
          <p:txBody>
            <a:bodyPr vert="horz" wrap="square" lIns="91440" tIns="45720" rIns="91440" bIns="45720" numCol="1" anchor="t" anchorCtr="0" compatLnSpc="1"/>
            <a:lstStyle/>
            <a:p>
              <a:endParaRPr lang="en-GB"/>
            </a:p>
          </p:txBody>
        </p:sp>
        <p:sp>
          <p:nvSpPr>
            <p:cNvPr id="28" name="Freeform 26"/>
            <p:cNvSpPr>
              <a:spLocks noEditPoints="1"/>
            </p:cNvSpPr>
            <p:nvPr/>
          </p:nvSpPr>
          <p:spPr bwMode="auto">
            <a:xfrm>
              <a:off x="2004775" y="4182132"/>
              <a:ext cx="220828" cy="221501"/>
            </a:xfrm>
            <a:custGeom>
              <a:avLst/>
              <a:gdLst>
                <a:gd name="T0" fmla="*/ 69 w 139"/>
                <a:gd name="T1" fmla="*/ 114 h 139"/>
                <a:gd name="T2" fmla="*/ 54 w 139"/>
                <a:gd name="T3" fmla="*/ 112 h 139"/>
                <a:gd name="T4" fmla="*/ 27 w 139"/>
                <a:gd name="T5" fmla="*/ 55 h 139"/>
                <a:gd name="T6" fmla="*/ 69 w 139"/>
                <a:gd name="T7" fmla="*/ 25 h 139"/>
                <a:gd name="T8" fmla="*/ 84 w 139"/>
                <a:gd name="T9" fmla="*/ 28 h 139"/>
                <a:gd name="T10" fmla="*/ 111 w 139"/>
                <a:gd name="T11" fmla="*/ 85 h 139"/>
                <a:gd name="T12" fmla="*/ 69 w 139"/>
                <a:gd name="T13" fmla="*/ 114 h 139"/>
                <a:gd name="T14" fmla="*/ 83 w 139"/>
                <a:gd name="T15" fmla="*/ 0 h 139"/>
                <a:gd name="T16" fmla="*/ 79 w 139"/>
                <a:gd name="T17" fmla="*/ 10 h 139"/>
                <a:gd name="T18" fmla="*/ 69 w 139"/>
                <a:gd name="T19" fmla="*/ 9 h 139"/>
                <a:gd name="T20" fmla="*/ 54 w 139"/>
                <a:gd name="T21" fmla="*/ 11 h 139"/>
                <a:gd name="T22" fmla="*/ 50 w 139"/>
                <a:gd name="T23" fmla="*/ 2 h 139"/>
                <a:gd name="T24" fmla="*/ 30 w 139"/>
                <a:gd name="T25" fmla="*/ 11 h 139"/>
                <a:gd name="T26" fmla="*/ 34 w 139"/>
                <a:gd name="T27" fmla="*/ 21 h 139"/>
                <a:gd name="T28" fmla="*/ 17 w 139"/>
                <a:gd name="T29" fmla="*/ 39 h 139"/>
                <a:gd name="T30" fmla="*/ 7 w 139"/>
                <a:gd name="T31" fmla="*/ 36 h 139"/>
                <a:gd name="T32" fmla="*/ 0 w 139"/>
                <a:gd name="T33" fmla="*/ 56 h 139"/>
                <a:gd name="T34" fmla="*/ 10 w 139"/>
                <a:gd name="T35" fmla="*/ 60 h 139"/>
                <a:gd name="T36" fmla="*/ 11 w 139"/>
                <a:gd name="T37" fmla="*/ 85 h 139"/>
                <a:gd name="T38" fmla="*/ 1 w 139"/>
                <a:gd name="T39" fmla="*/ 89 h 139"/>
                <a:gd name="T40" fmla="*/ 11 w 139"/>
                <a:gd name="T41" fmla="*/ 109 h 139"/>
                <a:gd name="T42" fmla="*/ 20 w 139"/>
                <a:gd name="T43" fmla="*/ 105 h 139"/>
                <a:gd name="T44" fmla="*/ 39 w 139"/>
                <a:gd name="T45" fmla="*/ 122 h 139"/>
                <a:gd name="T46" fmla="*/ 35 w 139"/>
                <a:gd name="T47" fmla="*/ 132 h 139"/>
                <a:gd name="T48" fmla="*/ 45 w 139"/>
                <a:gd name="T49" fmla="*/ 135 h 139"/>
                <a:gd name="T50" fmla="*/ 56 w 139"/>
                <a:gd name="T51" fmla="*/ 139 h 139"/>
                <a:gd name="T52" fmla="*/ 59 w 139"/>
                <a:gd name="T53" fmla="*/ 129 h 139"/>
                <a:gd name="T54" fmla="*/ 69 w 139"/>
                <a:gd name="T55" fmla="*/ 130 h 139"/>
                <a:gd name="T56" fmla="*/ 84 w 139"/>
                <a:gd name="T57" fmla="*/ 128 h 139"/>
                <a:gd name="T58" fmla="*/ 89 w 139"/>
                <a:gd name="T59" fmla="*/ 138 h 139"/>
                <a:gd name="T60" fmla="*/ 109 w 139"/>
                <a:gd name="T61" fmla="*/ 128 h 139"/>
                <a:gd name="T62" fmla="*/ 104 w 139"/>
                <a:gd name="T63" fmla="*/ 119 h 139"/>
                <a:gd name="T64" fmla="*/ 121 w 139"/>
                <a:gd name="T65" fmla="*/ 100 h 139"/>
                <a:gd name="T66" fmla="*/ 131 w 139"/>
                <a:gd name="T67" fmla="*/ 104 h 139"/>
                <a:gd name="T68" fmla="*/ 139 w 139"/>
                <a:gd name="T69" fmla="*/ 83 h 139"/>
                <a:gd name="T70" fmla="*/ 129 w 139"/>
                <a:gd name="T71" fmla="*/ 80 h 139"/>
                <a:gd name="T72" fmla="*/ 128 w 139"/>
                <a:gd name="T73" fmla="*/ 55 h 139"/>
                <a:gd name="T74" fmla="*/ 137 w 139"/>
                <a:gd name="T75" fmla="*/ 50 h 139"/>
                <a:gd name="T76" fmla="*/ 128 w 139"/>
                <a:gd name="T77" fmla="*/ 30 h 139"/>
                <a:gd name="T78" fmla="*/ 118 w 139"/>
                <a:gd name="T79" fmla="*/ 35 h 139"/>
                <a:gd name="T80" fmla="*/ 100 w 139"/>
                <a:gd name="T81" fmla="*/ 18 h 139"/>
                <a:gd name="T82" fmla="*/ 103 w 139"/>
                <a:gd name="T83" fmla="*/ 8 h 139"/>
                <a:gd name="T84" fmla="*/ 93 w 139"/>
                <a:gd name="T85" fmla="*/ 4 h 139"/>
                <a:gd name="T86" fmla="*/ 83 w 139"/>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39">
                  <a:moveTo>
                    <a:pt x="69" y="114"/>
                  </a:moveTo>
                  <a:cubicBezTo>
                    <a:pt x="64" y="114"/>
                    <a:pt x="59" y="114"/>
                    <a:pt x="54" y="112"/>
                  </a:cubicBezTo>
                  <a:cubicBezTo>
                    <a:pt x="31" y="103"/>
                    <a:pt x="19" y="78"/>
                    <a:pt x="27" y="55"/>
                  </a:cubicBezTo>
                  <a:cubicBezTo>
                    <a:pt x="34" y="36"/>
                    <a:pt x="51" y="25"/>
                    <a:pt x="69" y="25"/>
                  </a:cubicBezTo>
                  <a:cubicBezTo>
                    <a:pt x="74" y="25"/>
                    <a:pt x="79" y="26"/>
                    <a:pt x="84" y="28"/>
                  </a:cubicBezTo>
                  <a:cubicBezTo>
                    <a:pt x="108" y="36"/>
                    <a:pt x="120" y="62"/>
                    <a:pt x="111" y="85"/>
                  </a:cubicBezTo>
                  <a:cubicBezTo>
                    <a:pt x="105" y="103"/>
                    <a:pt x="87" y="114"/>
                    <a:pt x="69" y="114"/>
                  </a:cubicBezTo>
                  <a:moveTo>
                    <a:pt x="83" y="0"/>
                  </a:moveTo>
                  <a:cubicBezTo>
                    <a:pt x="79" y="10"/>
                    <a:pt x="79" y="10"/>
                    <a:pt x="79" y="10"/>
                  </a:cubicBezTo>
                  <a:cubicBezTo>
                    <a:pt x="76" y="10"/>
                    <a:pt x="72" y="9"/>
                    <a:pt x="69" y="9"/>
                  </a:cubicBezTo>
                  <a:cubicBezTo>
                    <a:pt x="64" y="9"/>
                    <a:pt x="59" y="10"/>
                    <a:pt x="54" y="11"/>
                  </a:cubicBezTo>
                  <a:cubicBezTo>
                    <a:pt x="50" y="2"/>
                    <a:pt x="50" y="2"/>
                    <a:pt x="50" y="2"/>
                  </a:cubicBezTo>
                  <a:cubicBezTo>
                    <a:pt x="30" y="11"/>
                    <a:pt x="30" y="11"/>
                    <a:pt x="30" y="11"/>
                  </a:cubicBezTo>
                  <a:cubicBezTo>
                    <a:pt x="34" y="21"/>
                    <a:pt x="34" y="21"/>
                    <a:pt x="34" y="21"/>
                  </a:cubicBezTo>
                  <a:cubicBezTo>
                    <a:pt x="27" y="25"/>
                    <a:pt x="22" y="32"/>
                    <a:pt x="17" y="39"/>
                  </a:cubicBezTo>
                  <a:cubicBezTo>
                    <a:pt x="7" y="36"/>
                    <a:pt x="7" y="36"/>
                    <a:pt x="7" y="36"/>
                  </a:cubicBezTo>
                  <a:cubicBezTo>
                    <a:pt x="0" y="56"/>
                    <a:pt x="0" y="56"/>
                    <a:pt x="0" y="56"/>
                  </a:cubicBezTo>
                  <a:cubicBezTo>
                    <a:pt x="10" y="60"/>
                    <a:pt x="10" y="60"/>
                    <a:pt x="10" y="60"/>
                  </a:cubicBezTo>
                  <a:cubicBezTo>
                    <a:pt x="8" y="68"/>
                    <a:pt x="9" y="77"/>
                    <a:pt x="11" y="85"/>
                  </a:cubicBezTo>
                  <a:cubicBezTo>
                    <a:pt x="1" y="89"/>
                    <a:pt x="1" y="89"/>
                    <a:pt x="1" y="89"/>
                  </a:cubicBezTo>
                  <a:cubicBezTo>
                    <a:pt x="11" y="109"/>
                    <a:pt x="11" y="109"/>
                    <a:pt x="11" y="109"/>
                  </a:cubicBezTo>
                  <a:cubicBezTo>
                    <a:pt x="20" y="105"/>
                    <a:pt x="20" y="105"/>
                    <a:pt x="20" y="105"/>
                  </a:cubicBezTo>
                  <a:cubicBezTo>
                    <a:pt x="25" y="112"/>
                    <a:pt x="31" y="117"/>
                    <a:pt x="39" y="122"/>
                  </a:cubicBezTo>
                  <a:cubicBezTo>
                    <a:pt x="35" y="132"/>
                    <a:pt x="35" y="132"/>
                    <a:pt x="35" y="132"/>
                  </a:cubicBezTo>
                  <a:cubicBezTo>
                    <a:pt x="45" y="135"/>
                    <a:pt x="45" y="135"/>
                    <a:pt x="45" y="135"/>
                  </a:cubicBezTo>
                  <a:cubicBezTo>
                    <a:pt x="56" y="139"/>
                    <a:pt x="56" y="139"/>
                    <a:pt x="56" y="139"/>
                  </a:cubicBezTo>
                  <a:cubicBezTo>
                    <a:pt x="59" y="129"/>
                    <a:pt x="59" y="129"/>
                    <a:pt x="59" y="129"/>
                  </a:cubicBezTo>
                  <a:cubicBezTo>
                    <a:pt x="63" y="130"/>
                    <a:pt x="66" y="130"/>
                    <a:pt x="69" y="130"/>
                  </a:cubicBezTo>
                  <a:cubicBezTo>
                    <a:pt x="74" y="130"/>
                    <a:pt x="79" y="130"/>
                    <a:pt x="84" y="128"/>
                  </a:cubicBezTo>
                  <a:cubicBezTo>
                    <a:pt x="89" y="138"/>
                    <a:pt x="89" y="138"/>
                    <a:pt x="89" y="138"/>
                  </a:cubicBezTo>
                  <a:cubicBezTo>
                    <a:pt x="109" y="128"/>
                    <a:pt x="109" y="128"/>
                    <a:pt x="109" y="128"/>
                  </a:cubicBezTo>
                  <a:cubicBezTo>
                    <a:pt x="104" y="119"/>
                    <a:pt x="104" y="119"/>
                    <a:pt x="104" y="119"/>
                  </a:cubicBezTo>
                  <a:cubicBezTo>
                    <a:pt x="111" y="114"/>
                    <a:pt x="117" y="108"/>
                    <a:pt x="121" y="100"/>
                  </a:cubicBezTo>
                  <a:cubicBezTo>
                    <a:pt x="131" y="104"/>
                    <a:pt x="131" y="104"/>
                    <a:pt x="131" y="104"/>
                  </a:cubicBezTo>
                  <a:cubicBezTo>
                    <a:pt x="139" y="83"/>
                    <a:pt x="139" y="83"/>
                    <a:pt x="139" y="83"/>
                  </a:cubicBezTo>
                  <a:cubicBezTo>
                    <a:pt x="129" y="80"/>
                    <a:pt x="129" y="80"/>
                    <a:pt x="129" y="80"/>
                  </a:cubicBezTo>
                  <a:cubicBezTo>
                    <a:pt x="130" y="71"/>
                    <a:pt x="130" y="63"/>
                    <a:pt x="128" y="55"/>
                  </a:cubicBezTo>
                  <a:cubicBezTo>
                    <a:pt x="137" y="50"/>
                    <a:pt x="137" y="50"/>
                    <a:pt x="137" y="50"/>
                  </a:cubicBezTo>
                  <a:cubicBezTo>
                    <a:pt x="128" y="30"/>
                    <a:pt x="128" y="30"/>
                    <a:pt x="128" y="30"/>
                  </a:cubicBezTo>
                  <a:cubicBezTo>
                    <a:pt x="118" y="35"/>
                    <a:pt x="118" y="35"/>
                    <a:pt x="118" y="35"/>
                  </a:cubicBezTo>
                  <a:cubicBezTo>
                    <a:pt x="114" y="28"/>
                    <a:pt x="107" y="22"/>
                    <a:pt x="100" y="18"/>
                  </a:cubicBezTo>
                  <a:cubicBezTo>
                    <a:pt x="103" y="8"/>
                    <a:pt x="103" y="8"/>
                    <a:pt x="103" y="8"/>
                  </a:cubicBezTo>
                  <a:cubicBezTo>
                    <a:pt x="93" y="4"/>
                    <a:pt x="93" y="4"/>
                    <a:pt x="93" y="4"/>
                  </a:cubicBezTo>
                  <a:cubicBezTo>
                    <a:pt x="83" y="0"/>
                    <a:pt x="83" y="0"/>
                    <a:pt x="83" y="0"/>
                  </a:cubicBezTo>
                </a:path>
              </a:pathLst>
            </a:custGeom>
            <a:grpFill/>
            <a:ln>
              <a:noFill/>
            </a:ln>
          </p:spPr>
          <p:txBody>
            <a:bodyPr vert="horz" wrap="square" lIns="91440" tIns="45720" rIns="91440" bIns="45720" numCol="1" anchor="t" anchorCtr="0" compatLnSpc="1"/>
            <a:lstStyle/>
            <a:p>
              <a:endParaRPr lang="en-GB"/>
            </a:p>
          </p:txBody>
        </p:sp>
        <p:sp>
          <p:nvSpPr>
            <p:cNvPr id="29" name="Freeform 27"/>
            <p:cNvSpPr>
              <a:spLocks noEditPoints="1"/>
            </p:cNvSpPr>
            <p:nvPr/>
          </p:nvSpPr>
          <p:spPr bwMode="auto">
            <a:xfrm>
              <a:off x="2255899" y="4072391"/>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sp>
          <p:nvSpPr>
            <p:cNvPr id="30" name="Freeform 28"/>
            <p:cNvSpPr>
              <a:spLocks noEditPoints="1"/>
            </p:cNvSpPr>
            <p:nvPr/>
          </p:nvSpPr>
          <p:spPr bwMode="auto">
            <a:xfrm>
              <a:off x="2534626" y="4442008"/>
              <a:ext cx="459833" cy="459833"/>
            </a:xfrm>
            <a:custGeom>
              <a:avLst/>
              <a:gdLst>
                <a:gd name="T0" fmla="*/ 145 w 289"/>
                <a:gd name="T1" fmla="*/ 204 h 289"/>
                <a:gd name="T2" fmla="*/ 126 w 289"/>
                <a:gd name="T3" fmla="*/ 201 h 289"/>
                <a:gd name="T4" fmla="*/ 89 w 289"/>
                <a:gd name="T5" fmla="*/ 126 h 289"/>
                <a:gd name="T6" fmla="*/ 145 w 289"/>
                <a:gd name="T7" fmla="*/ 85 h 289"/>
                <a:gd name="T8" fmla="*/ 163 w 289"/>
                <a:gd name="T9" fmla="*/ 89 h 289"/>
                <a:gd name="T10" fmla="*/ 201 w 289"/>
                <a:gd name="T11" fmla="*/ 163 h 289"/>
                <a:gd name="T12" fmla="*/ 145 w 289"/>
                <a:gd name="T13" fmla="*/ 204 h 289"/>
                <a:gd name="T14" fmla="*/ 134 w 289"/>
                <a:gd name="T15" fmla="*/ 0 h 289"/>
                <a:gd name="T16" fmla="*/ 80 w 289"/>
                <a:gd name="T17" fmla="*/ 15 h 289"/>
                <a:gd name="T18" fmla="*/ 90 w 289"/>
                <a:gd name="T19" fmla="*/ 35 h 289"/>
                <a:gd name="T20" fmla="*/ 52 w 289"/>
                <a:gd name="T21" fmla="*/ 65 h 289"/>
                <a:gd name="T22" fmla="*/ 35 w 289"/>
                <a:gd name="T23" fmla="*/ 49 h 289"/>
                <a:gd name="T24" fmla="*/ 7 w 289"/>
                <a:gd name="T25" fmla="*/ 99 h 289"/>
                <a:gd name="T26" fmla="*/ 29 w 289"/>
                <a:gd name="T27" fmla="*/ 106 h 289"/>
                <a:gd name="T28" fmla="*/ 23 w 289"/>
                <a:gd name="T29" fmla="*/ 153 h 289"/>
                <a:gd name="T30" fmla="*/ 0 w 289"/>
                <a:gd name="T31" fmla="*/ 155 h 289"/>
                <a:gd name="T32" fmla="*/ 15 w 289"/>
                <a:gd name="T33" fmla="*/ 209 h 289"/>
                <a:gd name="T34" fmla="*/ 35 w 289"/>
                <a:gd name="T35" fmla="*/ 199 h 289"/>
                <a:gd name="T36" fmla="*/ 65 w 289"/>
                <a:gd name="T37" fmla="*/ 237 h 289"/>
                <a:gd name="T38" fmla="*/ 49 w 289"/>
                <a:gd name="T39" fmla="*/ 254 h 289"/>
                <a:gd name="T40" fmla="*/ 99 w 289"/>
                <a:gd name="T41" fmla="*/ 282 h 289"/>
                <a:gd name="T42" fmla="*/ 106 w 289"/>
                <a:gd name="T43" fmla="*/ 260 h 289"/>
                <a:gd name="T44" fmla="*/ 145 w 289"/>
                <a:gd name="T45" fmla="*/ 267 h 289"/>
                <a:gd name="T46" fmla="*/ 153 w 289"/>
                <a:gd name="T47" fmla="*/ 266 h 289"/>
                <a:gd name="T48" fmla="*/ 155 w 289"/>
                <a:gd name="T49" fmla="*/ 289 h 289"/>
                <a:gd name="T50" fmla="*/ 209 w 289"/>
                <a:gd name="T51" fmla="*/ 274 h 289"/>
                <a:gd name="T52" fmla="*/ 199 w 289"/>
                <a:gd name="T53" fmla="*/ 254 h 289"/>
                <a:gd name="T54" fmla="*/ 237 w 289"/>
                <a:gd name="T55" fmla="*/ 225 h 289"/>
                <a:gd name="T56" fmla="*/ 254 w 289"/>
                <a:gd name="T57" fmla="*/ 240 h 289"/>
                <a:gd name="T58" fmla="*/ 282 w 289"/>
                <a:gd name="T59" fmla="*/ 191 h 289"/>
                <a:gd name="T60" fmla="*/ 260 w 289"/>
                <a:gd name="T61" fmla="*/ 183 h 289"/>
                <a:gd name="T62" fmla="*/ 266 w 289"/>
                <a:gd name="T63" fmla="*/ 136 h 289"/>
                <a:gd name="T64" fmla="*/ 289 w 289"/>
                <a:gd name="T65" fmla="*/ 134 h 289"/>
                <a:gd name="T66" fmla="*/ 274 w 289"/>
                <a:gd name="T67" fmla="*/ 80 h 289"/>
                <a:gd name="T68" fmla="*/ 254 w 289"/>
                <a:gd name="T69" fmla="*/ 90 h 289"/>
                <a:gd name="T70" fmla="*/ 225 w 289"/>
                <a:gd name="T71" fmla="*/ 52 h 289"/>
                <a:gd name="T72" fmla="*/ 240 w 289"/>
                <a:gd name="T73" fmla="*/ 35 h 289"/>
                <a:gd name="T74" fmla="*/ 192 w 289"/>
                <a:gd name="T75" fmla="*/ 7 h 289"/>
                <a:gd name="T76" fmla="*/ 190 w 289"/>
                <a:gd name="T77" fmla="*/ 10 h 289"/>
                <a:gd name="T78" fmla="*/ 183 w 289"/>
                <a:gd name="T79" fmla="*/ 29 h 289"/>
                <a:gd name="T80" fmla="*/ 145 w 289"/>
                <a:gd name="T81" fmla="*/ 22 h 289"/>
                <a:gd name="T82" fmla="*/ 136 w 289"/>
                <a:gd name="T83" fmla="*/ 23 h 289"/>
                <a:gd name="T84" fmla="*/ 134 w 289"/>
                <a:gd name="T8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 h="289">
                  <a:moveTo>
                    <a:pt x="145" y="204"/>
                  </a:moveTo>
                  <a:cubicBezTo>
                    <a:pt x="138" y="204"/>
                    <a:pt x="132" y="203"/>
                    <a:pt x="126" y="201"/>
                  </a:cubicBezTo>
                  <a:cubicBezTo>
                    <a:pt x="95" y="190"/>
                    <a:pt x="78" y="157"/>
                    <a:pt x="89" y="126"/>
                  </a:cubicBezTo>
                  <a:cubicBezTo>
                    <a:pt x="97" y="101"/>
                    <a:pt x="120" y="85"/>
                    <a:pt x="145" y="85"/>
                  </a:cubicBezTo>
                  <a:cubicBezTo>
                    <a:pt x="151" y="85"/>
                    <a:pt x="157" y="86"/>
                    <a:pt x="163" y="89"/>
                  </a:cubicBezTo>
                  <a:cubicBezTo>
                    <a:pt x="194" y="99"/>
                    <a:pt x="211" y="132"/>
                    <a:pt x="201" y="163"/>
                  </a:cubicBezTo>
                  <a:cubicBezTo>
                    <a:pt x="192" y="188"/>
                    <a:pt x="169" y="204"/>
                    <a:pt x="145" y="204"/>
                  </a:cubicBezTo>
                  <a:moveTo>
                    <a:pt x="134" y="0"/>
                  </a:moveTo>
                  <a:cubicBezTo>
                    <a:pt x="115" y="1"/>
                    <a:pt x="97" y="6"/>
                    <a:pt x="80" y="15"/>
                  </a:cubicBezTo>
                  <a:cubicBezTo>
                    <a:pt x="90" y="35"/>
                    <a:pt x="90" y="35"/>
                    <a:pt x="90" y="35"/>
                  </a:cubicBezTo>
                  <a:cubicBezTo>
                    <a:pt x="76" y="42"/>
                    <a:pt x="63" y="52"/>
                    <a:pt x="52" y="65"/>
                  </a:cubicBezTo>
                  <a:cubicBezTo>
                    <a:pt x="35" y="49"/>
                    <a:pt x="35" y="49"/>
                    <a:pt x="35" y="49"/>
                  </a:cubicBezTo>
                  <a:cubicBezTo>
                    <a:pt x="23" y="63"/>
                    <a:pt x="13" y="80"/>
                    <a:pt x="7" y="99"/>
                  </a:cubicBezTo>
                  <a:cubicBezTo>
                    <a:pt x="29" y="106"/>
                    <a:pt x="29" y="106"/>
                    <a:pt x="29" y="106"/>
                  </a:cubicBezTo>
                  <a:cubicBezTo>
                    <a:pt x="24" y="122"/>
                    <a:pt x="22" y="138"/>
                    <a:pt x="23" y="153"/>
                  </a:cubicBezTo>
                  <a:cubicBezTo>
                    <a:pt x="0" y="155"/>
                    <a:pt x="0" y="155"/>
                    <a:pt x="0" y="155"/>
                  </a:cubicBezTo>
                  <a:cubicBezTo>
                    <a:pt x="1" y="174"/>
                    <a:pt x="6" y="193"/>
                    <a:pt x="15" y="209"/>
                  </a:cubicBezTo>
                  <a:cubicBezTo>
                    <a:pt x="35" y="199"/>
                    <a:pt x="35" y="199"/>
                    <a:pt x="35" y="199"/>
                  </a:cubicBezTo>
                  <a:cubicBezTo>
                    <a:pt x="42" y="213"/>
                    <a:pt x="52" y="226"/>
                    <a:pt x="65" y="237"/>
                  </a:cubicBezTo>
                  <a:cubicBezTo>
                    <a:pt x="49" y="254"/>
                    <a:pt x="49" y="254"/>
                    <a:pt x="49" y="254"/>
                  </a:cubicBezTo>
                  <a:cubicBezTo>
                    <a:pt x="63" y="266"/>
                    <a:pt x="80" y="276"/>
                    <a:pt x="99" y="282"/>
                  </a:cubicBezTo>
                  <a:cubicBezTo>
                    <a:pt x="106" y="260"/>
                    <a:pt x="106" y="260"/>
                    <a:pt x="106" y="260"/>
                  </a:cubicBezTo>
                  <a:cubicBezTo>
                    <a:pt x="119" y="265"/>
                    <a:pt x="132" y="267"/>
                    <a:pt x="145" y="267"/>
                  </a:cubicBezTo>
                  <a:cubicBezTo>
                    <a:pt x="147" y="267"/>
                    <a:pt x="150" y="267"/>
                    <a:pt x="153" y="266"/>
                  </a:cubicBezTo>
                  <a:cubicBezTo>
                    <a:pt x="155" y="289"/>
                    <a:pt x="155" y="289"/>
                    <a:pt x="155" y="289"/>
                  </a:cubicBezTo>
                  <a:cubicBezTo>
                    <a:pt x="174" y="288"/>
                    <a:pt x="193" y="283"/>
                    <a:pt x="209" y="274"/>
                  </a:cubicBezTo>
                  <a:cubicBezTo>
                    <a:pt x="199" y="254"/>
                    <a:pt x="199" y="254"/>
                    <a:pt x="199" y="254"/>
                  </a:cubicBezTo>
                  <a:cubicBezTo>
                    <a:pt x="213" y="247"/>
                    <a:pt x="226" y="237"/>
                    <a:pt x="237" y="225"/>
                  </a:cubicBezTo>
                  <a:cubicBezTo>
                    <a:pt x="254" y="240"/>
                    <a:pt x="254" y="240"/>
                    <a:pt x="254" y="240"/>
                  </a:cubicBezTo>
                  <a:cubicBezTo>
                    <a:pt x="266" y="226"/>
                    <a:pt x="276" y="209"/>
                    <a:pt x="282" y="191"/>
                  </a:cubicBezTo>
                  <a:cubicBezTo>
                    <a:pt x="260" y="183"/>
                    <a:pt x="260" y="183"/>
                    <a:pt x="260" y="183"/>
                  </a:cubicBezTo>
                  <a:cubicBezTo>
                    <a:pt x="266" y="168"/>
                    <a:pt x="268" y="152"/>
                    <a:pt x="266" y="136"/>
                  </a:cubicBezTo>
                  <a:cubicBezTo>
                    <a:pt x="289" y="134"/>
                    <a:pt x="289" y="134"/>
                    <a:pt x="289" y="134"/>
                  </a:cubicBezTo>
                  <a:cubicBezTo>
                    <a:pt x="288" y="115"/>
                    <a:pt x="283" y="97"/>
                    <a:pt x="274" y="80"/>
                  </a:cubicBezTo>
                  <a:cubicBezTo>
                    <a:pt x="254" y="90"/>
                    <a:pt x="254" y="90"/>
                    <a:pt x="254" y="90"/>
                  </a:cubicBezTo>
                  <a:cubicBezTo>
                    <a:pt x="247" y="76"/>
                    <a:pt x="237" y="63"/>
                    <a:pt x="225" y="52"/>
                  </a:cubicBezTo>
                  <a:cubicBezTo>
                    <a:pt x="240" y="35"/>
                    <a:pt x="240" y="35"/>
                    <a:pt x="240" y="35"/>
                  </a:cubicBezTo>
                  <a:cubicBezTo>
                    <a:pt x="226" y="23"/>
                    <a:pt x="210" y="14"/>
                    <a:pt x="192" y="7"/>
                  </a:cubicBezTo>
                  <a:cubicBezTo>
                    <a:pt x="190" y="10"/>
                    <a:pt x="190" y="10"/>
                    <a:pt x="190" y="10"/>
                  </a:cubicBezTo>
                  <a:cubicBezTo>
                    <a:pt x="183" y="29"/>
                    <a:pt x="183" y="29"/>
                    <a:pt x="183" y="29"/>
                  </a:cubicBezTo>
                  <a:cubicBezTo>
                    <a:pt x="170" y="24"/>
                    <a:pt x="157" y="22"/>
                    <a:pt x="145" y="22"/>
                  </a:cubicBezTo>
                  <a:cubicBezTo>
                    <a:pt x="142" y="22"/>
                    <a:pt x="139" y="23"/>
                    <a:pt x="136" y="23"/>
                  </a:cubicBezTo>
                  <a:cubicBezTo>
                    <a:pt x="134" y="0"/>
                    <a:pt x="134" y="0"/>
                    <a:pt x="134" y="0"/>
                  </a:cubicBezTo>
                </a:path>
              </a:pathLst>
            </a:custGeom>
            <a:grpFill/>
            <a:ln>
              <a:noFill/>
            </a:ln>
          </p:spPr>
          <p:txBody>
            <a:bodyPr vert="horz" wrap="square" lIns="91440" tIns="45720" rIns="91440" bIns="45720" numCol="1" anchor="t" anchorCtr="0" compatLnSpc="1"/>
            <a:lstStyle/>
            <a:p>
              <a:endParaRPr lang="en-GB"/>
            </a:p>
          </p:txBody>
        </p:sp>
        <p:sp>
          <p:nvSpPr>
            <p:cNvPr id="32" name="Freeform 29"/>
            <p:cNvSpPr/>
            <p:nvPr/>
          </p:nvSpPr>
          <p:spPr bwMode="auto">
            <a:xfrm>
              <a:off x="2836918" y="4452780"/>
              <a:ext cx="3366" cy="471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0"/>
            <p:cNvSpPr>
              <a:spLocks noEditPoints="1"/>
            </p:cNvSpPr>
            <p:nvPr/>
          </p:nvSpPr>
          <p:spPr bwMode="auto">
            <a:xfrm>
              <a:off x="3011964" y="4483077"/>
              <a:ext cx="323162" cy="321816"/>
            </a:xfrm>
            <a:custGeom>
              <a:avLst/>
              <a:gdLst>
                <a:gd name="T0" fmla="*/ 102 w 203"/>
                <a:gd name="T1" fmla="*/ 143 h 202"/>
                <a:gd name="T2" fmla="*/ 94 w 203"/>
                <a:gd name="T3" fmla="*/ 142 h 202"/>
                <a:gd name="T4" fmla="*/ 60 w 203"/>
                <a:gd name="T5" fmla="*/ 93 h 202"/>
                <a:gd name="T6" fmla="*/ 96 w 203"/>
                <a:gd name="T7" fmla="*/ 59 h 202"/>
                <a:gd name="T8" fmla="*/ 102 w 203"/>
                <a:gd name="T9" fmla="*/ 59 h 202"/>
                <a:gd name="T10" fmla="*/ 110 w 203"/>
                <a:gd name="T11" fmla="*/ 60 h 202"/>
                <a:gd name="T12" fmla="*/ 143 w 203"/>
                <a:gd name="T13" fmla="*/ 109 h 202"/>
                <a:gd name="T14" fmla="*/ 107 w 203"/>
                <a:gd name="T15" fmla="*/ 143 h 202"/>
                <a:gd name="T16" fmla="*/ 102 w 203"/>
                <a:gd name="T17" fmla="*/ 143 h 202"/>
                <a:gd name="T18" fmla="*/ 121 w 203"/>
                <a:gd name="T19" fmla="*/ 0 h 202"/>
                <a:gd name="T20" fmla="*/ 118 w 203"/>
                <a:gd name="T21" fmla="*/ 16 h 202"/>
                <a:gd name="T22" fmla="*/ 102 w 203"/>
                <a:gd name="T23" fmla="*/ 14 h 202"/>
                <a:gd name="T24" fmla="*/ 90 w 203"/>
                <a:gd name="T25" fmla="*/ 15 h 202"/>
                <a:gd name="T26" fmla="*/ 84 w 203"/>
                <a:gd name="T27" fmla="*/ 16 h 202"/>
                <a:gd name="T28" fmla="*/ 81 w 203"/>
                <a:gd name="T29" fmla="*/ 0 h 202"/>
                <a:gd name="T30" fmla="*/ 44 w 203"/>
                <a:gd name="T31" fmla="*/ 15 h 202"/>
                <a:gd name="T32" fmla="*/ 53 w 203"/>
                <a:gd name="T33" fmla="*/ 29 h 202"/>
                <a:gd name="T34" fmla="*/ 29 w 203"/>
                <a:gd name="T35" fmla="*/ 53 h 202"/>
                <a:gd name="T36" fmla="*/ 15 w 203"/>
                <a:gd name="T37" fmla="*/ 44 h 202"/>
                <a:gd name="T38" fmla="*/ 0 w 203"/>
                <a:gd name="T39" fmla="*/ 81 h 202"/>
                <a:gd name="T40" fmla="*/ 16 w 203"/>
                <a:gd name="T41" fmla="*/ 85 h 202"/>
                <a:gd name="T42" fmla="*/ 16 w 203"/>
                <a:gd name="T43" fmla="*/ 118 h 202"/>
                <a:gd name="T44" fmla="*/ 0 w 203"/>
                <a:gd name="T45" fmla="*/ 122 h 202"/>
                <a:gd name="T46" fmla="*/ 16 w 203"/>
                <a:gd name="T47" fmla="*/ 159 h 202"/>
                <a:gd name="T48" fmla="*/ 30 w 203"/>
                <a:gd name="T49" fmla="*/ 150 h 202"/>
                <a:gd name="T50" fmla="*/ 54 w 203"/>
                <a:gd name="T51" fmla="*/ 174 h 202"/>
                <a:gd name="T52" fmla="*/ 45 w 203"/>
                <a:gd name="T53" fmla="*/ 187 h 202"/>
                <a:gd name="T54" fmla="*/ 82 w 203"/>
                <a:gd name="T55" fmla="*/ 202 h 202"/>
                <a:gd name="T56" fmla="*/ 85 w 203"/>
                <a:gd name="T57" fmla="*/ 186 h 202"/>
                <a:gd name="T58" fmla="*/ 102 w 203"/>
                <a:gd name="T59" fmla="*/ 188 h 202"/>
                <a:gd name="T60" fmla="*/ 113 w 203"/>
                <a:gd name="T61" fmla="*/ 187 h 202"/>
                <a:gd name="T62" fmla="*/ 119 w 203"/>
                <a:gd name="T63" fmla="*/ 186 h 202"/>
                <a:gd name="T64" fmla="*/ 122 w 203"/>
                <a:gd name="T65" fmla="*/ 202 h 202"/>
                <a:gd name="T66" fmla="*/ 159 w 203"/>
                <a:gd name="T67" fmla="*/ 187 h 202"/>
                <a:gd name="T68" fmla="*/ 150 w 203"/>
                <a:gd name="T69" fmla="*/ 173 h 202"/>
                <a:gd name="T70" fmla="*/ 174 w 203"/>
                <a:gd name="T71" fmla="*/ 149 h 202"/>
                <a:gd name="T72" fmla="*/ 188 w 203"/>
                <a:gd name="T73" fmla="*/ 158 h 202"/>
                <a:gd name="T74" fmla="*/ 203 w 203"/>
                <a:gd name="T75" fmla="*/ 121 h 202"/>
                <a:gd name="T76" fmla="*/ 187 w 203"/>
                <a:gd name="T77" fmla="*/ 117 h 202"/>
                <a:gd name="T78" fmla="*/ 187 w 203"/>
                <a:gd name="T79" fmla="*/ 84 h 202"/>
                <a:gd name="T80" fmla="*/ 203 w 203"/>
                <a:gd name="T81" fmla="*/ 80 h 202"/>
                <a:gd name="T82" fmla="*/ 187 w 203"/>
                <a:gd name="T83" fmla="*/ 43 h 202"/>
                <a:gd name="T84" fmla="*/ 174 w 203"/>
                <a:gd name="T85" fmla="*/ 52 h 202"/>
                <a:gd name="T86" fmla="*/ 149 w 203"/>
                <a:gd name="T87" fmla="*/ 28 h 202"/>
                <a:gd name="T88" fmla="*/ 159 w 203"/>
                <a:gd name="T89" fmla="*/ 15 h 202"/>
                <a:gd name="T90" fmla="*/ 121 w 203"/>
                <a:gd name="T9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202">
                  <a:moveTo>
                    <a:pt x="102" y="143"/>
                  </a:moveTo>
                  <a:cubicBezTo>
                    <a:pt x="99" y="143"/>
                    <a:pt x="96" y="143"/>
                    <a:pt x="94" y="142"/>
                  </a:cubicBezTo>
                  <a:cubicBezTo>
                    <a:pt x="71" y="138"/>
                    <a:pt x="56" y="116"/>
                    <a:pt x="60" y="93"/>
                  </a:cubicBezTo>
                  <a:cubicBezTo>
                    <a:pt x="64" y="75"/>
                    <a:pt x="79" y="62"/>
                    <a:pt x="96" y="59"/>
                  </a:cubicBezTo>
                  <a:cubicBezTo>
                    <a:pt x="98" y="59"/>
                    <a:pt x="100" y="59"/>
                    <a:pt x="102" y="59"/>
                  </a:cubicBezTo>
                  <a:cubicBezTo>
                    <a:pt x="104" y="59"/>
                    <a:pt x="107" y="59"/>
                    <a:pt x="110" y="60"/>
                  </a:cubicBezTo>
                  <a:cubicBezTo>
                    <a:pt x="132" y="64"/>
                    <a:pt x="147" y="86"/>
                    <a:pt x="143" y="109"/>
                  </a:cubicBezTo>
                  <a:cubicBezTo>
                    <a:pt x="139" y="127"/>
                    <a:pt x="125" y="140"/>
                    <a:pt x="107" y="143"/>
                  </a:cubicBezTo>
                  <a:cubicBezTo>
                    <a:pt x="105" y="143"/>
                    <a:pt x="103" y="143"/>
                    <a:pt x="102" y="143"/>
                  </a:cubicBezTo>
                  <a:moveTo>
                    <a:pt x="121" y="0"/>
                  </a:moveTo>
                  <a:cubicBezTo>
                    <a:pt x="118" y="16"/>
                    <a:pt x="118" y="16"/>
                    <a:pt x="118" y="16"/>
                  </a:cubicBezTo>
                  <a:cubicBezTo>
                    <a:pt x="113" y="15"/>
                    <a:pt x="107" y="14"/>
                    <a:pt x="102" y="14"/>
                  </a:cubicBezTo>
                  <a:cubicBezTo>
                    <a:pt x="98" y="14"/>
                    <a:pt x="94" y="14"/>
                    <a:pt x="90" y="15"/>
                  </a:cubicBezTo>
                  <a:cubicBezTo>
                    <a:pt x="88" y="15"/>
                    <a:pt x="86" y="15"/>
                    <a:pt x="84" y="16"/>
                  </a:cubicBezTo>
                  <a:cubicBezTo>
                    <a:pt x="81" y="0"/>
                    <a:pt x="81" y="0"/>
                    <a:pt x="81" y="0"/>
                  </a:cubicBezTo>
                  <a:cubicBezTo>
                    <a:pt x="67" y="3"/>
                    <a:pt x="55" y="8"/>
                    <a:pt x="44" y="15"/>
                  </a:cubicBezTo>
                  <a:cubicBezTo>
                    <a:pt x="53" y="29"/>
                    <a:pt x="53" y="29"/>
                    <a:pt x="53" y="29"/>
                  </a:cubicBezTo>
                  <a:cubicBezTo>
                    <a:pt x="44" y="35"/>
                    <a:pt x="35" y="44"/>
                    <a:pt x="29" y="53"/>
                  </a:cubicBezTo>
                  <a:cubicBezTo>
                    <a:pt x="15" y="44"/>
                    <a:pt x="15" y="44"/>
                    <a:pt x="15" y="44"/>
                  </a:cubicBezTo>
                  <a:cubicBezTo>
                    <a:pt x="8" y="55"/>
                    <a:pt x="3" y="68"/>
                    <a:pt x="0" y="81"/>
                  </a:cubicBezTo>
                  <a:cubicBezTo>
                    <a:pt x="16" y="85"/>
                    <a:pt x="16" y="85"/>
                    <a:pt x="16" y="85"/>
                  </a:cubicBezTo>
                  <a:cubicBezTo>
                    <a:pt x="14" y="96"/>
                    <a:pt x="14" y="108"/>
                    <a:pt x="16" y="118"/>
                  </a:cubicBezTo>
                  <a:cubicBezTo>
                    <a:pt x="0" y="122"/>
                    <a:pt x="0" y="122"/>
                    <a:pt x="0" y="122"/>
                  </a:cubicBezTo>
                  <a:cubicBezTo>
                    <a:pt x="3" y="135"/>
                    <a:pt x="8" y="148"/>
                    <a:pt x="16" y="159"/>
                  </a:cubicBezTo>
                  <a:cubicBezTo>
                    <a:pt x="30" y="150"/>
                    <a:pt x="30" y="150"/>
                    <a:pt x="30" y="150"/>
                  </a:cubicBezTo>
                  <a:cubicBezTo>
                    <a:pt x="36" y="159"/>
                    <a:pt x="44" y="167"/>
                    <a:pt x="54" y="174"/>
                  </a:cubicBezTo>
                  <a:cubicBezTo>
                    <a:pt x="45" y="187"/>
                    <a:pt x="45" y="187"/>
                    <a:pt x="45" y="187"/>
                  </a:cubicBezTo>
                  <a:cubicBezTo>
                    <a:pt x="56" y="194"/>
                    <a:pt x="68" y="200"/>
                    <a:pt x="82" y="202"/>
                  </a:cubicBezTo>
                  <a:cubicBezTo>
                    <a:pt x="85" y="186"/>
                    <a:pt x="85" y="186"/>
                    <a:pt x="85" y="186"/>
                  </a:cubicBezTo>
                  <a:cubicBezTo>
                    <a:pt x="91" y="187"/>
                    <a:pt x="96" y="188"/>
                    <a:pt x="102" y="188"/>
                  </a:cubicBezTo>
                  <a:cubicBezTo>
                    <a:pt x="105" y="188"/>
                    <a:pt x="109" y="188"/>
                    <a:pt x="113" y="187"/>
                  </a:cubicBezTo>
                  <a:cubicBezTo>
                    <a:pt x="115" y="187"/>
                    <a:pt x="117" y="187"/>
                    <a:pt x="119" y="186"/>
                  </a:cubicBezTo>
                  <a:cubicBezTo>
                    <a:pt x="122" y="202"/>
                    <a:pt x="122" y="202"/>
                    <a:pt x="122" y="202"/>
                  </a:cubicBezTo>
                  <a:cubicBezTo>
                    <a:pt x="136" y="199"/>
                    <a:pt x="148" y="194"/>
                    <a:pt x="159" y="187"/>
                  </a:cubicBezTo>
                  <a:cubicBezTo>
                    <a:pt x="150" y="173"/>
                    <a:pt x="150" y="173"/>
                    <a:pt x="150" y="173"/>
                  </a:cubicBezTo>
                  <a:cubicBezTo>
                    <a:pt x="160" y="167"/>
                    <a:pt x="168" y="158"/>
                    <a:pt x="174" y="149"/>
                  </a:cubicBezTo>
                  <a:cubicBezTo>
                    <a:pt x="188" y="158"/>
                    <a:pt x="188" y="158"/>
                    <a:pt x="188" y="158"/>
                  </a:cubicBezTo>
                  <a:cubicBezTo>
                    <a:pt x="195" y="147"/>
                    <a:pt x="200" y="134"/>
                    <a:pt x="203" y="121"/>
                  </a:cubicBezTo>
                  <a:cubicBezTo>
                    <a:pt x="187" y="117"/>
                    <a:pt x="187" y="117"/>
                    <a:pt x="187" y="117"/>
                  </a:cubicBezTo>
                  <a:cubicBezTo>
                    <a:pt x="189" y="106"/>
                    <a:pt x="189" y="94"/>
                    <a:pt x="187" y="84"/>
                  </a:cubicBezTo>
                  <a:cubicBezTo>
                    <a:pt x="203" y="80"/>
                    <a:pt x="203" y="80"/>
                    <a:pt x="203" y="80"/>
                  </a:cubicBezTo>
                  <a:cubicBezTo>
                    <a:pt x="200" y="67"/>
                    <a:pt x="195" y="54"/>
                    <a:pt x="187" y="43"/>
                  </a:cubicBezTo>
                  <a:cubicBezTo>
                    <a:pt x="174" y="52"/>
                    <a:pt x="174" y="52"/>
                    <a:pt x="174" y="52"/>
                  </a:cubicBezTo>
                  <a:cubicBezTo>
                    <a:pt x="167" y="43"/>
                    <a:pt x="159" y="35"/>
                    <a:pt x="149" y="28"/>
                  </a:cubicBezTo>
                  <a:cubicBezTo>
                    <a:pt x="159" y="15"/>
                    <a:pt x="159" y="15"/>
                    <a:pt x="159" y="15"/>
                  </a:cubicBezTo>
                  <a:cubicBezTo>
                    <a:pt x="148" y="7"/>
                    <a:pt x="135" y="2"/>
                    <a:pt x="121" y="0"/>
                  </a:cubicBezTo>
                </a:path>
              </a:pathLst>
            </a:custGeom>
            <a:grpFill/>
            <a:ln>
              <a:noFill/>
            </a:ln>
          </p:spPr>
          <p:txBody>
            <a:bodyPr vert="horz" wrap="square" lIns="91440" tIns="45720" rIns="91440" bIns="45720" numCol="1" anchor="t" anchorCtr="0" compatLnSpc="1"/>
            <a:lstStyle/>
            <a:p>
              <a:endParaRPr lang="en-GB"/>
            </a:p>
          </p:txBody>
        </p:sp>
        <p:sp>
          <p:nvSpPr>
            <p:cNvPr id="34" name="Freeform 31"/>
            <p:cNvSpPr>
              <a:spLocks noEditPoints="1"/>
            </p:cNvSpPr>
            <p:nvPr/>
          </p:nvSpPr>
          <p:spPr bwMode="auto">
            <a:xfrm>
              <a:off x="1681612" y="3959284"/>
              <a:ext cx="333935" cy="334608"/>
            </a:xfrm>
            <a:custGeom>
              <a:avLst/>
              <a:gdLst>
                <a:gd name="T0" fmla="*/ 105 w 210"/>
                <a:gd name="T1" fmla="*/ 143 h 210"/>
                <a:gd name="T2" fmla="*/ 93 w 210"/>
                <a:gd name="T3" fmla="*/ 141 h 210"/>
                <a:gd name="T4" fmla="*/ 68 w 210"/>
                <a:gd name="T5" fmla="*/ 93 h 210"/>
                <a:gd name="T6" fmla="*/ 105 w 210"/>
                <a:gd name="T7" fmla="*/ 67 h 210"/>
                <a:gd name="T8" fmla="*/ 117 w 210"/>
                <a:gd name="T9" fmla="*/ 68 h 210"/>
                <a:gd name="T10" fmla="*/ 141 w 210"/>
                <a:gd name="T11" fmla="*/ 117 h 210"/>
                <a:gd name="T12" fmla="*/ 105 w 210"/>
                <a:gd name="T13" fmla="*/ 143 h 210"/>
                <a:gd name="T14" fmla="*/ 97 w 210"/>
                <a:gd name="T15" fmla="*/ 0 h 210"/>
                <a:gd name="T16" fmla="*/ 58 w 210"/>
                <a:gd name="T17" fmla="*/ 11 h 210"/>
                <a:gd name="T18" fmla="*/ 65 w 210"/>
                <a:gd name="T19" fmla="*/ 26 h 210"/>
                <a:gd name="T20" fmla="*/ 38 w 210"/>
                <a:gd name="T21" fmla="*/ 47 h 210"/>
                <a:gd name="T22" fmla="*/ 25 w 210"/>
                <a:gd name="T23" fmla="*/ 36 h 210"/>
                <a:gd name="T24" fmla="*/ 5 w 210"/>
                <a:gd name="T25" fmla="*/ 72 h 210"/>
                <a:gd name="T26" fmla="*/ 21 w 210"/>
                <a:gd name="T27" fmla="*/ 77 h 210"/>
                <a:gd name="T28" fmla="*/ 17 w 210"/>
                <a:gd name="T29" fmla="*/ 111 h 210"/>
                <a:gd name="T30" fmla="*/ 0 w 210"/>
                <a:gd name="T31" fmla="*/ 112 h 210"/>
                <a:gd name="T32" fmla="*/ 11 w 210"/>
                <a:gd name="T33" fmla="*/ 152 h 210"/>
                <a:gd name="T34" fmla="*/ 26 w 210"/>
                <a:gd name="T35" fmla="*/ 144 h 210"/>
                <a:gd name="T36" fmla="*/ 47 w 210"/>
                <a:gd name="T37" fmla="*/ 172 h 210"/>
                <a:gd name="T38" fmla="*/ 36 w 210"/>
                <a:gd name="T39" fmla="*/ 184 h 210"/>
                <a:gd name="T40" fmla="*/ 71 w 210"/>
                <a:gd name="T41" fmla="*/ 205 h 210"/>
                <a:gd name="T42" fmla="*/ 77 w 210"/>
                <a:gd name="T43" fmla="*/ 189 h 210"/>
                <a:gd name="T44" fmla="*/ 105 w 210"/>
                <a:gd name="T45" fmla="*/ 193 h 210"/>
                <a:gd name="T46" fmla="*/ 111 w 210"/>
                <a:gd name="T47" fmla="*/ 193 h 210"/>
                <a:gd name="T48" fmla="*/ 112 w 210"/>
                <a:gd name="T49" fmla="*/ 210 h 210"/>
                <a:gd name="T50" fmla="*/ 152 w 210"/>
                <a:gd name="T51" fmla="*/ 199 h 210"/>
                <a:gd name="T52" fmla="*/ 144 w 210"/>
                <a:gd name="T53" fmla="*/ 184 h 210"/>
                <a:gd name="T54" fmla="*/ 171 w 210"/>
                <a:gd name="T55" fmla="*/ 163 h 210"/>
                <a:gd name="T56" fmla="*/ 184 w 210"/>
                <a:gd name="T57" fmla="*/ 174 h 210"/>
                <a:gd name="T58" fmla="*/ 204 w 210"/>
                <a:gd name="T59" fmla="*/ 138 h 210"/>
                <a:gd name="T60" fmla="*/ 189 w 210"/>
                <a:gd name="T61" fmla="*/ 133 h 210"/>
                <a:gd name="T62" fmla="*/ 193 w 210"/>
                <a:gd name="T63" fmla="*/ 99 h 210"/>
                <a:gd name="T64" fmla="*/ 210 w 210"/>
                <a:gd name="T65" fmla="*/ 98 h 210"/>
                <a:gd name="T66" fmla="*/ 199 w 210"/>
                <a:gd name="T67" fmla="*/ 58 h 210"/>
                <a:gd name="T68" fmla="*/ 184 w 210"/>
                <a:gd name="T69" fmla="*/ 65 h 210"/>
                <a:gd name="T70" fmla="*/ 163 w 210"/>
                <a:gd name="T71" fmla="*/ 38 h 210"/>
                <a:gd name="T72" fmla="*/ 174 w 210"/>
                <a:gd name="T73" fmla="*/ 26 h 210"/>
                <a:gd name="T74" fmla="*/ 138 w 210"/>
                <a:gd name="T75" fmla="*/ 5 h 210"/>
                <a:gd name="T76" fmla="*/ 133 w 210"/>
                <a:gd name="T77" fmla="*/ 21 h 210"/>
                <a:gd name="T78" fmla="*/ 105 w 210"/>
                <a:gd name="T79" fmla="*/ 17 h 210"/>
                <a:gd name="T80" fmla="*/ 98 w 210"/>
                <a:gd name="T81" fmla="*/ 17 h 210"/>
                <a:gd name="T82" fmla="*/ 97 w 210"/>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0" h="210">
                  <a:moveTo>
                    <a:pt x="105" y="143"/>
                  </a:moveTo>
                  <a:cubicBezTo>
                    <a:pt x="101" y="143"/>
                    <a:pt x="97" y="143"/>
                    <a:pt x="93" y="141"/>
                  </a:cubicBezTo>
                  <a:cubicBezTo>
                    <a:pt x="72" y="135"/>
                    <a:pt x="62" y="113"/>
                    <a:pt x="68" y="93"/>
                  </a:cubicBezTo>
                  <a:cubicBezTo>
                    <a:pt x="74" y="77"/>
                    <a:pt x="89" y="67"/>
                    <a:pt x="105" y="67"/>
                  </a:cubicBezTo>
                  <a:cubicBezTo>
                    <a:pt x="109" y="67"/>
                    <a:pt x="113" y="67"/>
                    <a:pt x="117" y="68"/>
                  </a:cubicBezTo>
                  <a:cubicBezTo>
                    <a:pt x="137" y="75"/>
                    <a:pt x="148" y="97"/>
                    <a:pt x="141" y="117"/>
                  </a:cubicBezTo>
                  <a:cubicBezTo>
                    <a:pt x="136" y="133"/>
                    <a:pt x="121" y="143"/>
                    <a:pt x="105" y="143"/>
                  </a:cubicBezTo>
                  <a:moveTo>
                    <a:pt x="97" y="0"/>
                  </a:moveTo>
                  <a:cubicBezTo>
                    <a:pt x="83" y="1"/>
                    <a:pt x="70" y="5"/>
                    <a:pt x="58" y="11"/>
                  </a:cubicBezTo>
                  <a:cubicBezTo>
                    <a:pt x="65" y="26"/>
                    <a:pt x="65" y="26"/>
                    <a:pt x="65" y="26"/>
                  </a:cubicBezTo>
                  <a:cubicBezTo>
                    <a:pt x="55" y="31"/>
                    <a:pt x="46" y="38"/>
                    <a:pt x="38" y="47"/>
                  </a:cubicBezTo>
                  <a:cubicBezTo>
                    <a:pt x="25" y="36"/>
                    <a:pt x="25" y="36"/>
                    <a:pt x="25" y="36"/>
                  </a:cubicBezTo>
                  <a:cubicBezTo>
                    <a:pt x="17" y="46"/>
                    <a:pt x="10" y="58"/>
                    <a:pt x="5" y="72"/>
                  </a:cubicBezTo>
                  <a:cubicBezTo>
                    <a:pt x="21" y="77"/>
                    <a:pt x="21" y="77"/>
                    <a:pt x="21" y="77"/>
                  </a:cubicBezTo>
                  <a:cubicBezTo>
                    <a:pt x="17" y="88"/>
                    <a:pt x="16" y="100"/>
                    <a:pt x="17" y="111"/>
                  </a:cubicBezTo>
                  <a:cubicBezTo>
                    <a:pt x="0" y="112"/>
                    <a:pt x="0" y="112"/>
                    <a:pt x="0" y="112"/>
                  </a:cubicBezTo>
                  <a:cubicBezTo>
                    <a:pt x="1" y="126"/>
                    <a:pt x="5" y="140"/>
                    <a:pt x="11" y="152"/>
                  </a:cubicBezTo>
                  <a:cubicBezTo>
                    <a:pt x="26" y="144"/>
                    <a:pt x="26" y="144"/>
                    <a:pt x="26" y="144"/>
                  </a:cubicBezTo>
                  <a:cubicBezTo>
                    <a:pt x="31" y="155"/>
                    <a:pt x="38" y="164"/>
                    <a:pt x="47" y="172"/>
                  </a:cubicBezTo>
                  <a:cubicBezTo>
                    <a:pt x="36" y="184"/>
                    <a:pt x="36" y="184"/>
                    <a:pt x="36" y="184"/>
                  </a:cubicBezTo>
                  <a:cubicBezTo>
                    <a:pt x="46" y="193"/>
                    <a:pt x="58" y="200"/>
                    <a:pt x="71" y="205"/>
                  </a:cubicBezTo>
                  <a:cubicBezTo>
                    <a:pt x="77" y="189"/>
                    <a:pt x="77" y="189"/>
                    <a:pt x="77" y="189"/>
                  </a:cubicBezTo>
                  <a:cubicBezTo>
                    <a:pt x="86" y="192"/>
                    <a:pt x="95" y="193"/>
                    <a:pt x="105" y="193"/>
                  </a:cubicBezTo>
                  <a:cubicBezTo>
                    <a:pt x="107" y="193"/>
                    <a:pt x="109" y="193"/>
                    <a:pt x="111" y="193"/>
                  </a:cubicBezTo>
                  <a:cubicBezTo>
                    <a:pt x="112" y="210"/>
                    <a:pt x="112" y="210"/>
                    <a:pt x="112" y="210"/>
                  </a:cubicBezTo>
                  <a:cubicBezTo>
                    <a:pt x="126" y="209"/>
                    <a:pt x="139" y="205"/>
                    <a:pt x="152" y="199"/>
                  </a:cubicBezTo>
                  <a:cubicBezTo>
                    <a:pt x="144" y="184"/>
                    <a:pt x="144" y="184"/>
                    <a:pt x="144" y="184"/>
                  </a:cubicBezTo>
                  <a:cubicBezTo>
                    <a:pt x="154" y="179"/>
                    <a:pt x="164" y="172"/>
                    <a:pt x="171" y="163"/>
                  </a:cubicBezTo>
                  <a:cubicBezTo>
                    <a:pt x="184" y="174"/>
                    <a:pt x="184" y="174"/>
                    <a:pt x="184" y="174"/>
                  </a:cubicBezTo>
                  <a:cubicBezTo>
                    <a:pt x="193" y="164"/>
                    <a:pt x="200" y="152"/>
                    <a:pt x="204" y="138"/>
                  </a:cubicBezTo>
                  <a:cubicBezTo>
                    <a:pt x="189" y="133"/>
                    <a:pt x="189" y="133"/>
                    <a:pt x="189" y="133"/>
                  </a:cubicBezTo>
                  <a:cubicBezTo>
                    <a:pt x="192" y="122"/>
                    <a:pt x="194" y="110"/>
                    <a:pt x="193" y="99"/>
                  </a:cubicBezTo>
                  <a:cubicBezTo>
                    <a:pt x="210" y="98"/>
                    <a:pt x="210" y="98"/>
                    <a:pt x="210" y="98"/>
                  </a:cubicBezTo>
                  <a:cubicBezTo>
                    <a:pt x="209" y="84"/>
                    <a:pt x="205" y="70"/>
                    <a:pt x="199" y="58"/>
                  </a:cubicBezTo>
                  <a:cubicBezTo>
                    <a:pt x="184" y="65"/>
                    <a:pt x="184" y="65"/>
                    <a:pt x="184" y="65"/>
                  </a:cubicBezTo>
                  <a:cubicBezTo>
                    <a:pt x="179" y="55"/>
                    <a:pt x="171" y="46"/>
                    <a:pt x="163" y="38"/>
                  </a:cubicBezTo>
                  <a:cubicBezTo>
                    <a:pt x="174" y="26"/>
                    <a:pt x="174" y="26"/>
                    <a:pt x="174" y="26"/>
                  </a:cubicBezTo>
                  <a:cubicBezTo>
                    <a:pt x="163" y="17"/>
                    <a:pt x="152" y="10"/>
                    <a:pt x="138" y="5"/>
                  </a:cubicBezTo>
                  <a:cubicBezTo>
                    <a:pt x="133" y="21"/>
                    <a:pt x="133" y="21"/>
                    <a:pt x="133" y="21"/>
                  </a:cubicBezTo>
                  <a:cubicBezTo>
                    <a:pt x="123" y="18"/>
                    <a:pt x="114" y="17"/>
                    <a:pt x="105" y="17"/>
                  </a:cubicBezTo>
                  <a:cubicBezTo>
                    <a:pt x="103" y="17"/>
                    <a:pt x="101" y="17"/>
                    <a:pt x="98" y="17"/>
                  </a:cubicBezTo>
                  <a:cubicBezTo>
                    <a:pt x="97" y="0"/>
                    <a:pt x="97" y="0"/>
                    <a:pt x="97" y="0"/>
                  </a:cubicBezTo>
                </a:path>
              </a:pathLst>
            </a:custGeom>
            <a:grpFill/>
            <a:ln>
              <a:noFill/>
            </a:ln>
          </p:spPr>
          <p:txBody>
            <a:bodyPr vert="horz" wrap="square" lIns="91440" tIns="45720" rIns="91440" bIns="45720" numCol="1" anchor="t" anchorCtr="0" compatLnSpc="1"/>
            <a:lstStyle/>
            <a:p>
              <a:endParaRPr lang="en-GB"/>
            </a:p>
          </p:txBody>
        </p:sp>
        <p:sp>
          <p:nvSpPr>
            <p:cNvPr id="35" name="Freeform 32"/>
            <p:cNvSpPr>
              <a:spLocks noEditPoints="1"/>
            </p:cNvSpPr>
            <p:nvPr/>
          </p:nvSpPr>
          <p:spPr bwMode="auto">
            <a:xfrm>
              <a:off x="2461241" y="3628716"/>
              <a:ext cx="383755" cy="383082"/>
            </a:xfrm>
            <a:custGeom>
              <a:avLst/>
              <a:gdLst>
                <a:gd name="T0" fmla="*/ 121 w 241"/>
                <a:gd name="T1" fmla="*/ 170 h 241"/>
                <a:gd name="T2" fmla="*/ 109 w 241"/>
                <a:gd name="T3" fmla="*/ 168 h 241"/>
                <a:gd name="T4" fmla="*/ 73 w 241"/>
                <a:gd name="T5" fmla="*/ 108 h 241"/>
                <a:gd name="T6" fmla="*/ 117 w 241"/>
                <a:gd name="T7" fmla="*/ 71 h 241"/>
                <a:gd name="T8" fmla="*/ 121 w 241"/>
                <a:gd name="T9" fmla="*/ 71 h 241"/>
                <a:gd name="T10" fmla="*/ 132 w 241"/>
                <a:gd name="T11" fmla="*/ 72 h 241"/>
                <a:gd name="T12" fmla="*/ 169 w 241"/>
                <a:gd name="T13" fmla="*/ 132 h 241"/>
                <a:gd name="T14" fmla="*/ 125 w 241"/>
                <a:gd name="T15" fmla="*/ 170 h 241"/>
                <a:gd name="T16" fmla="*/ 121 w 241"/>
                <a:gd name="T17" fmla="*/ 170 h 241"/>
                <a:gd name="T18" fmla="*/ 102 w 241"/>
                <a:gd name="T19" fmla="*/ 0 h 241"/>
                <a:gd name="T20" fmla="*/ 57 w 241"/>
                <a:gd name="T21" fmla="*/ 16 h 241"/>
                <a:gd name="T22" fmla="*/ 67 w 241"/>
                <a:gd name="T23" fmla="*/ 33 h 241"/>
                <a:gd name="T24" fmla="*/ 38 w 241"/>
                <a:gd name="T25" fmla="*/ 60 h 241"/>
                <a:gd name="T26" fmla="*/ 22 w 241"/>
                <a:gd name="T27" fmla="*/ 48 h 241"/>
                <a:gd name="T28" fmla="*/ 2 w 241"/>
                <a:gd name="T29" fmla="*/ 91 h 241"/>
                <a:gd name="T30" fmla="*/ 21 w 241"/>
                <a:gd name="T31" fmla="*/ 96 h 241"/>
                <a:gd name="T32" fmla="*/ 19 w 241"/>
                <a:gd name="T33" fmla="*/ 136 h 241"/>
                <a:gd name="T34" fmla="*/ 0 w 241"/>
                <a:gd name="T35" fmla="*/ 139 h 241"/>
                <a:gd name="T36" fmla="*/ 17 w 241"/>
                <a:gd name="T37" fmla="*/ 184 h 241"/>
                <a:gd name="T38" fmla="*/ 33 w 241"/>
                <a:gd name="T39" fmla="*/ 173 h 241"/>
                <a:gd name="T40" fmla="*/ 60 w 241"/>
                <a:gd name="T41" fmla="*/ 203 h 241"/>
                <a:gd name="T42" fmla="*/ 49 w 241"/>
                <a:gd name="T43" fmla="*/ 219 h 241"/>
                <a:gd name="T44" fmla="*/ 92 w 241"/>
                <a:gd name="T45" fmla="*/ 239 h 241"/>
                <a:gd name="T46" fmla="*/ 96 w 241"/>
                <a:gd name="T47" fmla="*/ 220 h 241"/>
                <a:gd name="T48" fmla="*/ 121 w 241"/>
                <a:gd name="T49" fmla="*/ 223 h 241"/>
                <a:gd name="T50" fmla="*/ 129 w 241"/>
                <a:gd name="T51" fmla="*/ 222 h 241"/>
                <a:gd name="T52" fmla="*/ 136 w 241"/>
                <a:gd name="T53" fmla="*/ 222 h 241"/>
                <a:gd name="T54" fmla="*/ 139 w 241"/>
                <a:gd name="T55" fmla="*/ 241 h 241"/>
                <a:gd name="T56" fmla="*/ 184 w 241"/>
                <a:gd name="T57" fmla="*/ 224 h 241"/>
                <a:gd name="T58" fmla="*/ 174 w 241"/>
                <a:gd name="T59" fmla="*/ 208 h 241"/>
                <a:gd name="T60" fmla="*/ 203 w 241"/>
                <a:gd name="T61" fmla="*/ 181 h 241"/>
                <a:gd name="T62" fmla="*/ 219 w 241"/>
                <a:gd name="T63" fmla="*/ 192 h 241"/>
                <a:gd name="T64" fmla="*/ 239 w 241"/>
                <a:gd name="T65" fmla="*/ 149 h 241"/>
                <a:gd name="T66" fmla="*/ 220 w 241"/>
                <a:gd name="T67" fmla="*/ 144 h 241"/>
                <a:gd name="T68" fmla="*/ 222 w 241"/>
                <a:gd name="T69" fmla="*/ 104 h 241"/>
                <a:gd name="T70" fmla="*/ 241 w 241"/>
                <a:gd name="T71" fmla="*/ 102 h 241"/>
                <a:gd name="T72" fmla="*/ 225 w 241"/>
                <a:gd name="T73" fmla="*/ 57 h 241"/>
                <a:gd name="T74" fmla="*/ 208 w 241"/>
                <a:gd name="T75" fmla="*/ 67 h 241"/>
                <a:gd name="T76" fmla="*/ 181 w 241"/>
                <a:gd name="T77" fmla="*/ 37 h 241"/>
                <a:gd name="T78" fmla="*/ 193 w 241"/>
                <a:gd name="T79" fmla="*/ 22 h 241"/>
                <a:gd name="T80" fmla="*/ 150 w 241"/>
                <a:gd name="T81" fmla="*/ 2 h 241"/>
                <a:gd name="T82" fmla="*/ 145 w 241"/>
                <a:gd name="T83" fmla="*/ 21 h 241"/>
                <a:gd name="T84" fmla="*/ 121 w 241"/>
                <a:gd name="T85" fmla="*/ 18 h 241"/>
                <a:gd name="T86" fmla="*/ 112 w 241"/>
                <a:gd name="T87" fmla="*/ 18 h 241"/>
                <a:gd name="T88" fmla="*/ 105 w 241"/>
                <a:gd name="T89" fmla="*/ 19 h 241"/>
                <a:gd name="T90" fmla="*/ 102 w 241"/>
                <a:gd name="T9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241">
                  <a:moveTo>
                    <a:pt x="121" y="170"/>
                  </a:moveTo>
                  <a:cubicBezTo>
                    <a:pt x="117" y="170"/>
                    <a:pt x="113" y="169"/>
                    <a:pt x="109" y="168"/>
                  </a:cubicBezTo>
                  <a:cubicBezTo>
                    <a:pt x="82" y="162"/>
                    <a:pt x="66" y="135"/>
                    <a:pt x="73" y="108"/>
                  </a:cubicBezTo>
                  <a:cubicBezTo>
                    <a:pt x="78" y="87"/>
                    <a:pt x="96" y="73"/>
                    <a:pt x="117" y="71"/>
                  </a:cubicBezTo>
                  <a:cubicBezTo>
                    <a:pt x="118" y="71"/>
                    <a:pt x="119" y="71"/>
                    <a:pt x="121" y="71"/>
                  </a:cubicBezTo>
                  <a:cubicBezTo>
                    <a:pt x="125" y="71"/>
                    <a:pt x="129" y="71"/>
                    <a:pt x="132" y="72"/>
                  </a:cubicBezTo>
                  <a:cubicBezTo>
                    <a:pt x="159" y="79"/>
                    <a:pt x="175" y="105"/>
                    <a:pt x="169" y="132"/>
                  </a:cubicBezTo>
                  <a:cubicBezTo>
                    <a:pt x="164" y="153"/>
                    <a:pt x="146" y="168"/>
                    <a:pt x="125" y="170"/>
                  </a:cubicBezTo>
                  <a:cubicBezTo>
                    <a:pt x="123" y="170"/>
                    <a:pt x="122" y="170"/>
                    <a:pt x="121" y="170"/>
                  </a:cubicBezTo>
                  <a:moveTo>
                    <a:pt x="102" y="0"/>
                  </a:moveTo>
                  <a:cubicBezTo>
                    <a:pt x="86" y="2"/>
                    <a:pt x="71" y="8"/>
                    <a:pt x="57" y="16"/>
                  </a:cubicBezTo>
                  <a:cubicBezTo>
                    <a:pt x="67" y="33"/>
                    <a:pt x="67" y="33"/>
                    <a:pt x="67" y="33"/>
                  </a:cubicBezTo>
                  <a:cubicBezTo>
                    <a:pt x="56" y="40"/>
                    <a:pt x="46" y="49"/>
                    <a:pt x="38" y="60"/>
                  </a:cubicBezTo>
                  <a:cubicBezTo>
                    <a:pt x="22" y="48"/>
                    <a:pt x="22" y="48"/>
                    <a:pt x="22" y="48"/>
                  </a:cubicBezTo>
                  <a:cubicBezTo>
                    <a:pt x="13" y="61"/>
                    <a:pt x="6" y="75"/>
                    <a:pt x="2" y="91"/>
                  </a:cubicBezTo>
                  <a:cubicBezTo>
                    <a:pt x="21" y="96"/>
                    <a:pt x="21" y="96"/>
                    <a:pt x="21" y="96"/>
                  </a:cubicBezTo>
                  <a:cubicBezTo>
                    <a:pt x="18" y="110"/>
                    <a:pt x="17" y="123"/>
                    <a:pt x="19" y="136"/>
                  </a:cubicBezTo>
                  <a:cubicBezTo>
                    <a:pt x="0" y="139"/>
                    <a:pt x="0" y="139"/>
                    <a:pt x="0" y="139"/>
                  </a:cubicBezTo>
                  <a:cubicBezTo>
                    <a:pt x="3" y="155"/>
                    <a:pt x="8" y="170"/>
                    <a:pt x="17" y="184"/>
                  </a:cubicBezTo>
                  <a:cubicBezTo>
                    <a:pt x="33" y="173"/>
                    <a:pt x="33" y="173"/>
                    <a:pt x="33" y="173"/>
                  </a:cubicBezTo>
                  <a:cubicBezTo>
                    <a:pt x="40" y="185"/>
                    <a:pt x="49" y="195"/>
                    <a:pt x="60" y="203"/>
                  </a:cubicBezTo>
                  <a:cubicBezTo>
                    <a:pt x="49" y="219"/>
                    <a:pt x="49" y="219"/>
                    <a:pt x="49" y="219"/>
                  </a:cubicBezTo>
                  <a:cubicBezTo>
                    <a:pt x="61" y="228"/>
                    <a:pt x="76" y="235"/>
                    <a:pt x="92" y="239"/>
                  </a:cubicBezTo>
                  <a:cubicBezTo>
                    <a:pt x="96" y="220"/>
                    <a:pt x="96" y="220"/>
                    <a:pt x="96" y="220"/>
                  </a:cubicBezTo>
                  <a:cubicBezTo>
                    <a:pt x="105" y="222"/>
                    <a:pt x="113" y="223"/>
                    <a:pt x="121" y="223"/>
                  </a:cubicBezTo>
                  <a:cubicBezTo>
                    <a:pt x="124" y="223"/>
                    <a:pt x="126" y="223"/>
                    <a:pt x="129" y="222"/>
                  </a:cubicBezTo>
                  <a:cubicBezTo>
                    <a:pt x="132" y="222"/>
                    <a:pt x="134" y="222"/>
                    <a:pt x="136" y="222"/>
                  </a:cubicBezTo>
                  <a:cubicBezTo>
                    <a:pt x="139" y="241"/>
                    <a:pt x="139" y="241"/>
                    <a:pt x="139" y="241"/>
                  </a:cubicBezTo>
                  <a:cubicBezTo>
                    <a:pt x="155" y="238"/>
                    <a:pt x="170" y="233"/>
                    <a:pt x="184" y="224"/>
                  </a:cubicBezTo>
                  <a:cubicBezTo>
                    <a:pt x="174" y="208"/>
                    <a:pt x="174" y="208"/>
                    <a:pt x="174" y="208"/>
                  </a:cubicBezTo>
                  <a:cubicBezTo>
                    <a:pt x="185" y="201"/>
                    <a:pt x="195" y="192"/>
                    <a:pt x="203" y="181"/>
                  </a:cubicBezTo>
                  <a:cubicBezTo>
                    <a:pt x="219" y="192"/>
                    <a:pt x="219" y="192"/>
                    <a:pt x="219" y="192"/>
                  </a:cubicBezTo>
                  <a:cubicBezTo>
                    <a:pt x="228" y="180"/>
                    <a:pt x="235" y="165"/>
                    <a:pt x="239" y="149"/>
                  </a:cubicBezTo>
                  <a:cubicBezTo>
                    <a:pt x="220" y="144"/>
                    <a:pt x="220" y="144"/>
                    <a:pt x="220" y="144"/>
                  </a:cubicBezTo>
                  <a:cubicBezTo>
                    <a:pt x="224" y="131"/>
                    <a:pt x="224" y="117"/>
                    <a:pt x="222" y="104"/>
                  </a:cubicBezTo>
                  <a:cubicBezTo>
                    <a:pt x="241" y="102"/>
                    <a:pt x="241" y="102"/>
                    <a:pt x="241" y="102"/>
                  </a:cubicBezTo>
                  <a:cubicBezTo>
                    <a:pt x="239" y="86"/>
                    <a:pt x="233" y="70"/>
                    <a:pt x="225" y="57"/>
                  </a:cubicBezTo>
                  <a:cubicBezTo>
                    <a:pt x="208" y="67"/>
                    <a:pt x="208" y="67"/>
                    <a:pt x="208" y="67"/>
                  </a:cubicBezTo>
                  <a:cubicBezTo>
                    <a:pt x="201" y="56"/>
                    <a:pt x="192" y="46"/>
                    <a:pt x="181" y="37"/>
                  </a:cubicBezTo>
                  <a:cubicBezTo>
                    <a:pt x="193" y="22"/>
                    <a:pt x="193" y="22"/>
                    <a:pt x="193" y="22"/>
                  </a:cubicBezTo>
                  <a:cubicBezTo>
                    <a:pt x="180" y="13"/>
                    <a:pt x="166" y="6"/>
                    <a:pt x="150" y="2"/>
                  </a:cubicBezTo>
                  <a:cubicBezTo>
                    <a:pt x="145" y="21"/>
                    <a:pt x="145" y="21"/>
                    <a:pt x="145" y="21"/>
                  </a:cubicBezTo>
                  <a:cubicBezTo>
                    <a:pt x="137" y="19"/>
                    <a:pt x="129" y="18"/>
                    <a:pt x="121" y="18"/>
                  </a:cubicBezTo>
                  <a:cubicBezTo>
                    <a:pt x="118" y="18"/>
                    <a:pt x="115" y="18"/>
                    <a:pt x="112" y="18"/>
                  </a:cubicBezTo>
                  <a:cubicBezTo>
                    <a:pt x="110" y="18"/>
                    <a:pt x="107" y="19"/>
                    <a:pt x="105" y="19"/>
                  </a:cubicBezTo>
                  <a:cubicBezTo>
                    <a:pt x="102" y="0"/>
                    <a:pt x="102" y="0"/>
                    <a:pt x="102" y="0"/>
                  </a:cubicBezTo>
                </a:path>
              </a:pathLst>
            </a:custGeom>
            <a:grpFill/>
            <a:ln>
              <a:noFill/>
            </a:ln>
          </p:spPr>
          <p:txBody>
            <a:bodyPr vert="horz" wrap="square" lIns="91440" tIns="45720" rIns="91440" bIns="45720" numCol="1" anchor="t" anchorCtr="0" compatLnSpc="1"/>
            <a:lstStyle/>
            <a:p>
              <a:endParaRPr lang="en-GB"/>
            </a:p>
          </p:txBody>
        </p:sp>
        <p:sp>
          <p:nvSpPr>
            <p:cNvPr id="36" name="Freeform 33"/>
            <p:cNvSpPr>
              <a:spLocks noEditPoints="1"/>
            </p:cNvSpPr>
            <p:nvPr/>
          </p:nvSpPr>
          <p:spPr bwMode="auto">
            <a:xfrm>
              <a:off x="2365639" y="3525035"/>
              <a:ext cx="160908" cy="160908"/>
            </a:xfrm>
            <a:custGeom>
              <a:avLst/>
              <a:gdLst>
                <a:gd name="T0" fmla="*/ 50 w 101"/>
                <a:gd name="T1" fmla="*/ 71 h 101"/>
                <a:gd name="T2" fmla="*/ 44 w 101"/>
                <a:gd name="T3" fmla="*/ 70 h 101"/>
                <a:gd name="T4" fmla="*/ 31 w 101"/>
                <a:gd name="T5" fmla="*/ 44 h 101"/>
                <a:gd name="T6" fmla="*/ 50 w 101"/>
                <a:gd name="T7" fmla="*/ 30 h 101"/>
                <a:gd name="T8" fmla="*/ 57 w 101"/>
                <a:gd name="T9" fmla="*/ 31 h 101"/>
                <a:gd name="T10" fmla="*/ 70 w 101"/>
                <a:gd name="T11" fmla="*/ 57 h 101"/>
                <a:gd name="T12" fmla="*/ 50 w 101"/>
                <a:gd name="T13" fmla="*/ 71 h 101"/>
                <a:gd name="T14" fmla="*/ 47 w 101"/>
                <a:gd name="T15" fmla="*/ 0 h 101"/>
                <a:gd name="T16" fmla="*/ 28 w 101"/>
                <a:gd name="T17" fmla="*/ 6 h 101"/>
                <a:gd name="T18" fmla="*/ 31 w 101"/>
                <a:gd name="T19" fmla="*/ 13 h 101"/>
                <a:gd name="T20" fmla="*/ 18 w 101"/>
                <a:gd name="T21" fmla="*/ 23 h 101"/>
                <a:gd name="T22" fmla="*/ 12 w 101"/>
                <a:gd name="T23" fmla="*/ 18 h 101"/>
                <a:gd name="T24" fmla="*/ 2 w 101"/>
                <a:gd name="T25" fmla="*/ 35 h 101"/>
                <a:gd name="T26" fmla="*/ 10 w 101"/>
                <a:gd name="T27" fmla="*/ 37 h 101"/>
                <a:gd name="T28" fmla="*/ 8 w 101"/>
                <a:gd name="T29" fmla="*/ 54 h 101"/>
                <a:gd name="T30" fmla="*/ 0 w 101"/>
                <a:gd name="T31" fmla="*/ 54 h 101"/>
                <a:gd name="T32" fmla="*/ 5 w 101"/>
                <a:gd name="T33" fmla="*/ 73 h 101"/>
                <a:gd name="T34" fmla="*/ 12 w 101"/>
                <a:gd name="T35" fmla="*/ 70 h 101"/>
                <a:gd name="T36" fmla="*/ 23 w 101"/>
                <a:gd name="T37" fmla="*/ 83 h 101"/>
                <a:gd name="T38" fmla="*/ 17 w 101"/>
                <a:gd name="T39" fmla="*/ 89 h 101"/>
                <a:gd name="T40" fmla="*/ 34 w 101"/>
                <a:gd name="T41" fmla="*/ 99 h 101"/>
                <a:gd name="T42" fmla="*/ 37 w 101"/>
                <a:gd name="T43" fmla="*/ 91 h 101"/>
                <a:gd name="T44" fmla="*/ 50 w 101"/>
                <a:gd name="T45" fmla="*/ 93 h 101"/>
                <a:gd name="T46" fmla="*/ 53 w 101"/>
                <a:gd name="T47" fmla="*/ 93 h 101"/>
                <a:gd name="T48" fmla="*/ 54 w 101"/>
                <a:gd name="T49" fmla="*/ 101 h 101"/>
                <a:gd name="T50" fmla="*/ 73 w 101"/>
                <a:gd name="T51" fmla="*/ 96 h 101"/>
                <a:gd name="T52" fmla="*/ 69 w 101"/>
                <a:gd name="T53" fmla="*/ 89 h 101"/>
                <a:gd name="T54" fmla="*/ 83 w 101"/>
                <a:gd name="T55" fmla="*/ 79 h 101"/>
                <a:gd name="T56" fmla="*/ 89 w 101"/>
                <a:gd name="T57" fmla="*/ 84 h 101"/>
                <a:gd name="T58" fmla="*/ 98 w 101"/>
                <a:gd name="T59" fmla="*/ 67 h 101"/>
                <a:gd name="T60" fmla="*/ 91 w 101"/>
                <a:gd name="T61" fmla="*/ 64 h 101"/>
                <a:gd name="T62" fmla="*/ 93 w 101"/>
                <a:gd name="T63" fmla="*/ 48 h 101"/>
                <a:gd name="T64" fmla="*/ 101 w 101"/>
                <a:gd name="T65" fmla="*/ 47 h 101"/>
                <a:gd name="T66" fmla="*/ 96 w 101"/>
                <a:gd name="T67" fmla="*/ 28 h 101"/>
                <a:gd name="T68" fmla="*/ 88 w 101"/>
                <a:gd name="T69" fmla="*/ 32 h 101"/>
                <a:gd name="T70" fmla="*/ 78 w 101"/>
                <a:gd name="T71" fmla="*/ 19 h 101"/>
                <a:gd name="T72" fmla="*/ 84 w 101"/>
                <a:gd name="T73" fmla="*/ 13 h 101"/>
                <a:gd name="T74" fmla="*/ 66 w 101"/>
                <a:gd name="T75" fmla="*/ 3 h 101"/>
                <a:gd name="T76" fmla="*/ 64 w 101"/>
                <a:gd name="T77" fmla="*/ 10 h 101"/>
                <a:gd name="T78" fmla="*/ 50 w 101"/>
                <a:gd name="T79" fmla="*/ 8 h 101"/>
                <a:gd name="T80" fmla="*/ 47 w 101"/>
                <a:gd name="T81" fmla="*/ 8 h 101"/>
                <a:gd name="T82" fmla="*/ 47 w 101"/>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01">
                  <a:moveTo>
                    <a:pt x="50" y="71"/>
                  </a:moveTo>
                  <a:cubicBezTo>
                    <a:pt x="48" y="71"/>
                    <a:pt x="46" y="71"/>
                    <a:pt x="44" y="70"/>
                  </a:cubicBezTo>
                  <a:cubicBezTo>
                    <a:pt x="33" y="67"/>
                    <a:pt x="27" y="55"/>
                    <a:pt x="31" y="44"/>
                  </a:cubicBezTo>
                  <a:cubicBezTo>
                    <a:pt x="34" y="36"/>
                    <a:pt x="42" y="30"/>
                    <a:pt x="50" y="30"/>
                  </a:cubicBezTo>
                  <a:cubicBezTo>
                    <a:pt x="53" y="30"/>
                    <a:pt x="55" y="31"/>
                    <a:pt x="57" y="31"/>
                  </a:cubicBezTo>
                  <a:cubicBezTo>
                    <a:pt x="68" y="35"/>
                    <a:pt x="74" y="47"/>
                    <a:pt x="70" y="57"/>
                  </a:cubicBezTo>
                  <a:cubicBezTo>
                    <a:pt x="67" y="66"/>
                    <a:pt x="59" y="71"/>
                    <a:pt x="50" y="71"/>
                  </a:cubicBezTo>
                  <a:moveTo>
                    <a:pt x="47" y="0"/>
                  </a:moveTo>
                  <a:cubicBezTo>
                    <a:pt x="40" y="1"/>
                    <a:pt x="34" y="3"/>
                    <a:pt x="28" y="6"/>
                  </a:cubicBezTo>
                  <a:cubicBezTo>
                    <a:pt x="31" y="13"/>
                    <a:pt x="31" y="13"/>
                    <a:pt x="31" y="13"/>
                  </a:cubicBezTo>
                  <a:cubicBezTo>
                    <a:pt x="26" y="15"/>
                    <a:pt x="22" y="19"/>
                    <a:pt x="18" y="23"/>
                  </a:cubicBezTo>
                  <a:cubicBezTo>
                    <a:pt x="12" y="18"/>
                    <a:pt x="12" y="18"/>
                    <a:pt x="12" y="18"/>
                  </a:cubicBezTo>
                  <a:cubicBezTo>
                    <a:pt x="8" y="22"/>
                    <a:pt x="5" y="28"/>
                    <a:pt x="2" y="35"/>
                  </a:cubicBezTo>
                  <a:cubicBezTo>
                    <a:pt x="10" y="37"/>
                    <a:pt x="10" y="37"/>
                    <a:pt x="10" y="37"/>
                  </a:cubicBezTo>
                  <a:cubicBezTo>
                    <a:pt x="8" y="43"/>
                    <a:pt x="8" y="48"/>
                    <a:pt x="8" y="54"/>
                  </a:cubicBezTo>
                  <a:cubicBezTo>
                    <a:pt x="0" y="54"/>
                    <a:pt x="0" y="54"/>
                    <a:pt x="0" y="54"/>
                  </a:cubicBezTo>
                  <a:cubicBezTo>
                    <a:pt x="0" y="61"/>
                    <a:pt x="2" y="67"/>
                    <a:pt x="5" y="73"/>
                  </a:cubicBezTo>
                  <a:cubicBezTo>
                    <a:pt x="12" y="70"/>
                    <a:pt x="12" y="70"/>
                    <a:pt x="12" y="70"/>
                  </a:cubicBezTo>
                  <a:cubicBezTo>
                    <a:pt x="15" y="75"/>
                    <a:pt x="18" y="79"/>
                    <a:pt x="23" y="83"/>
                  </a:cubicBezTo>
                  <a:cubicBezTo>
                    <a:pt x="17" y="89"/>
                    <a:pt x="17" y="89"/>
                    <a:pt x="17" y="89"/>
                  </a:cubicBezTo>
                  <a:cubicBezTo>
                    <a:pt x="22" y="93"/>
                    <a:pt x="28" y="97"/>
                    <a:pt x="34" y="99"/>
                  </a:cubicBezTo>
                  <a:cubicBezTo>
                    <a:pt x="37" y="91"/>
                    <a:pt x="37" y="91"/>
                    <a:pt x="37" y="91"/>
                  </a:cubicBezTo>
                  <a:cubicBezTo>
                    <a:pt x="41" y="93"/>
                    <a:pt x="46" y="93"/>
                    <a:pt x="50" y="93"/>
                  </a:cubicBezTo>
                  <a:cubicBezTo>
                    <a:pt x="51" y="93"/>
                    <a:pt x="52" y="93"/>
                    <a:pt x="53" y="93"/>
                  </a:cubicBezTo>
                  <a:cubicBezTo>
                    <a:pt x="54" y="101"/>
                    <a:pt x="54" y="101"/>
                    <a:pt x="54" y="101"/>
                  </a:cubicBezTo>
                  <a:cubicBezTo>
                    <a:pt x="61" y="101"/>
                    <a:pt x="67" y="99"/>
                    <a:pt x="73" y="96"/>
                  </a:cubicBezTo>
                  <a:cubicBezTo>
                    <a:pt x="69" y="89"/>
                    <a:pt x="69" y="89"/>
                    <a:pt x="69" y="89"/>
                  </a:cubicBezTo>
                  <a:cubicBezTo>
                    <a:pt x="74" y="86"/>
                    <a:pt x="79" y="83"/>
                    <a:pt x="83" y="79"/>
                  </a:cubicBezTo>
                  <a:cubicBezTo>
                    <a:pt x="89" y="84"/>
                    <a:pt x="89" y="84"/>
                    <a:pt x="89" y="84"/>
                  </a:cubicBezTo>
                  <a:cubicBezTo>
                    <a:pt x="93" y="79"/>
                    <a:pt x="96" y="73"/>
                    <a:pt x="98" y="67"/>
                  </a:cubicBezTo>
                  <a:cubicBezTo>
                    <a:pt x="91" y="64"/>
                    <a:pt x="91" y="64"/>
                    <a:pt x="91" y="64"/>
                  </a:cubicBezTo>
                  <a:cubicBezTo>
                    <a:pt x="93" y="59"/>
                    <a:pt x="93" y="53"/>
                    <a:pt x="93" y="48"/>
                  </a:cubicBezTo>
                  <a:cubicBezTo>
                    <a:pt x="101" y="47"/>
                    <a:pt x="101" y="47"/>
                    <a:pt x="101" y="47"/>
                  </a:cubicBezTo>
                  <a:cubicBezTo>
                    <a:pt x="100" y="41"/>
                    <a:pt x="99" y="34"/>
                    <a:pt x="96" y="28"/>
                  </a:cubicBezTo>
                  <a:cubicBezTo>
                    <a:pt x="88" y="32"/>
                    <a:pt x="88" y="32"/>
                    <a:pt x="88" y="32"/>
                  </a:cubicBezTo>
                  <a:cubicBezTo>
                    <a:pt x="86" y="27"/>
                    <a:pt x="83" y="22"/>
                    <a:pt x="78" y="19"/>
                  </a:cubicBezTo>
                  <a:cubicBezTo>
                    <a:pt x="84" y="13"/>
                    <a:pt x="84" y="13"/>
                    <a:pt x="84" y="13"/>
                  </a:cubicBezTo>
                  <a:cubicBezTo>
                    <a:pt x="79" y="8"/>
                    <a:pt x="73" y="5"/>
                    <a:pt x="66" y="3"/>
                  </a:cubicBezTo>
                  <a:cubicBezTo>
                    <a:pt x="64" y="10"/>
                    <a:pt x="64" y="10"/>
                    <a:pt x="64" y="10"/>
                  </a:cubicBezTo>
                  <a:cubicBezTo>
                    <a:pt x="59" y="9"/>
                    <a:pt x="55" y="8"/>
                    <a:pt x="50" y="8"/>
                  </a:cubicBezTo>
                  <a:cubicBezTo>
                    <a:pt x="49" y="8"/>
                    <a:pt x="48" y="8"/>
                    <a:pt x="47" y="8"/>
                  </a:cubicBezTo>
                  <a:cubicBezTo>
                    <a:pt x="47" y="0"/>
                    <a:pt x="47" y="0"/>
                    <a:pt x="47" y="0"/>
                  </a:cubicBezTo>
                </a:path>
              </a:pathLst>
            </a:custGeom>
            <a:grpFill/>
            <a:ln>
              <a:noFill/>
            </a:ln>
          </p:spPr>
          <p:txBody>
            <a:bodyPr vert="horz" wrap="square" lIns="91440" tIns="45720" rIns="91440" bIns="45720" numCol="1" anchor="t" anchorCtr="0" compatLnSpc="1"/>
            <a:lstStyle/>
            <a:p>
              <a:endParaRPr lang="en-GB"/>
            </a:p>
          </p:txBody>
        </p:sp>
        <p:sp>
          <p:nvSpPr>
            <p:cNvPr id="37" name="Freeform 34"/>
            <p:cNvSpPr>
              <a:spLocks noEditPoints="1"/>
            </p:cNvSpPr>
            <p:nvPr/>
          </p:nvSpPr>
          <p:spPr bwMode="auto">
            <a:xfrm>
              <a:off x="1937449" y="3623330"/>
              <a:ext cx="502922" cy="504941"/>
            </a:xfrm>
            <a:custGeom>
              <a:avLst/>
              <a:gdLst>
                <a:gd name="T0" fmla="*/ 158 w 316"/>
                <a:gd name="T1" fmla="*/ 259 h 317"/>
                <a:gd name="T2" fmla="*/ 57 w 316"/>
                <a:gd name="T3" fmla="*/ 160 h 317"/>
                <a:gd name="T4" fmla="*/ 156 w 316"/>
                <a:gd name="T5" fmla="*/ 58 h 317"/>
                <a:gd name="T6" fmla="*/ 156 w 316"/>
                <a:gd name="T7" fmla="*/ 58 h 317"/>
                <a:gd name="T8" fmla="*/ 158 w 316"/>
                <a:gd name="T9" fmla="*/ 58 h 317"/>
                <a:gd name="T10" fmla="*/ 258 w 316"/>
                <a:gd name="T11" fmla="*/ 157 h 317"/>
                <a:gd name="T12" fmla="*/ 159 w 316"/>
                <a:gd name="T13" fmla="*/ 259 h 317"/>
                <a:gd name="T14" fmla="*/ 159 w 316"/>
                <a:gd name="T15" fmla="*/ 259 h 317"/>
                <a:gd name="T16" fmla="*/ 158 w 316"/>
                <a:gd name="T17" fmla="*/ 259 h 317"/>
                <a:gd name="T18" fmla="*/ 181 w 316"/>
                <a:gd name="T19" fmla="*/ 0 h 317"/>
                <a:gd name="T20" fmla="*/ 156 w 316"/>
                <a:gd name="T21" fmla="*/ 1 h 317"/>
                <a:gd name="T22" fmla="*/ 131 w 316"/>
                <a:gd name="T23" fmla="*/ 1 h 317"/>
                <a:gd name="T24" fmla="*/ 131 w 316"/>
                <a:gd name="T25" fmla="*/ 25 h 317"/>
                <a:gd name="T26" fmla="*/ 79 w 316"/>
                <a:gd name="T27" fmla="*/ 47 h 317"/>
                <a:gd name="T28" fmla="*/ 62 w 316"/>
                <a:gd name="T29" fmla="*/ 31 h 317"/>
                <a:gd name="T30" fmla="*/ 27 w 316"/>
                <a:gd name="T31" fmla="*/ 66 h 317"/>
                <a:gd name="T32" fmla="*/ 44 w 316"/>
                <a:gd name="T33" fmla="*/ 83 h 317"/>
                <a:gd name="T34" fmla="*/ 23 w 316"/>
                <a:gd name="T35" fmla="*/ 135 h 317"/>
                <a:gd name="T36" fmla="*/ 0 w 316"/>
                <a:gd name="T37" fmla="*/ 136 h 317"/>
                <a:gd name="T38" fmla="*/ 0 w 316"/>
                <a:gd name="T39" fmla="*/ 186 h 317"/>
                <a:gd name="T40" fmla="*/ 24 w 316"/>
                <a:gd name="T41" fmla="*/ 185 h 317"/>
                <a:gd name="T42" fmla="*/ 46 w 316"/>
                <a:gd name="T43" fmla="*/ 237 h 317"/>
                <a:gd name="T44" fmla="*/ 30 w 316"/>
                <a:gd name="T45" fmla="*/ 254 h 317"/>
                <a:gd name="T46" fmla="*/ 65 w 316"/>
                <a:gd name="T47" fmla="*/ 289 h 317"/>
                <a:gd name="T48" fmla="*/ 82 w 316"/>
                <a:gd name="T49" fmla="*/ 272 h 317"/>
                <a:gd name="T50" fmla="*/ 135 w 316"/>
                <a:gd name="T51" fmla="*/ 293 h 317"/>
                <a:gd name="T52" fmla="*/ 135 w 316"/>
                <a:gd name="T53" fmla="*/ 317 h 317"/>
                <a:gd name="T54" fmla="*/ 160 w 316"/>
                <a:gd name="T55" fmla="*/ 316 h 317"/>
                <a:gd name="T56" fmla="*/ 185 w 316"/>
                <a:gd name="T57" fmla="*/ 316 h 317"/>
                <a:gd name="T58" fmla="*/ 184 w 316"/>
                <a:gd name="T59" fmla="*/ 292 h 317"/>
                <a:gd name="T60" fmla="*/ 236 w 316"/>
                <a:gd name="T61" fmla="*/ 270 h 317"/>
                <a:gd name="T62" fmla="*/ 253 w 316"/>
                <a:gd name="T63" fmla="*/ 287 h 317"/>
                <a:gd name="T64" fmla="*/ 288 w 316"/>
                <a:gd name="T65" fmla="*/ 251 h 317"/>
                <a:gd name="T66" fmla="*/ 271 w 316"/>
                <a:gd name="T67" fmla="*/ 234 h 317"/>
                <a:gd name="T68" fmla="*/ 292 w 316"/>
                <a:gd name="T69" fmla="*/ 182 h 317"/>
                <a:gd name="T70" fmla="*/ 316 w 316"/>
                <a:gd name="T71" fmla="*/ 181 h 317"/>
                <a:gd name="T72" fmla="*/ 315 w 316"/>
                <a:gd name="T73" fmla="*/ 132 h 317"/>
                <a:gd name="T74" fmla="*/ 292 w 316"/>
                <a:gd name="T75" fmla="*/ 132 h 317"/>
                <a:gd name="T76" fmla="*/ 269 w 316"/>
                <a:gd name="T77" fmla="*/ 80 h 317"/>
                <a:gd name="T78" fmla="*/ 286 w 316"/>
                <a:gd name="T79" fmla="*/ 63 h 317"/>
                <a:gd name="T80" fmla="*/ 250 w 316"/>
                <a:gd name="T81" fmla="*/ 28 h 317"/>
                <a:gd name="T82" fmla="*/ 234 w 316"/>
                <a:gd name="T83" fmla="*/ 45 h 317"/>
                <a:gd name="T84" fmla="*/ 181 w 316"/>
                <a:gd name="T85" fmla="*/ 24 h 317"/>
                <a:gd name="T86" fmla="*/ 181 w 316"/>
                <a:gd name="T8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6" h="317">
                  <a:moveTo>
                    <a:pt x="158" y="259"/>
                  </a:moveTo>
                  <a:cubicBezTo>
                    <a:pt x="103" y="259"/>
                    <a:pt x="58" y="215"/>
                    <a:pt x="57" y="160"/>
                  </a:cubicBezTo>
                  <a:cubicBezTo>
                    <a:pt x="56" y="104"/>
                    <a:pt x="101" y="59"/>
                    <a:pt x="156" y="58"/>
                  </a:cubicBezTo>
                  <a:cubicBezTo>
                    <a:pt x="156" y="58"/>
                    <a:pt x="156" y="58"/>
                    <a:pt x="156" y="58"/>
                  </a:cubicBezTo>
                  <a:cubicBezTo>
                    <a:pt x="157" y="58"/>
                    <a:pt x="157" y="58"/>
                    <a:pt x="158" y="58"/>
                  </a:cubicBezTo>
                  <a:cubicBezTo>
                    <a:pt x="213" y="58"/>
                    <a:pt x="258" y="102"/>
                    <a:pt x="258" y="157"/>
                  </a:cubicBezTo>
                  <a:cubicBezTo>
                    <a:pt x="259" y="213"/>
                    <a:pt x="215" y="259"/>
                    <a:pt x="159" y="259"/>
                  </a:cubicBezTo>
                  <a:cubicBezTo>
                    <a:pt x="159" y="259"/>
                    <a:pt x="159" y="259"/>
                    <a:pt x="159" y="259"/>
                  </a:cubicBezTo>
                  <a:cubicBezTo>
                    <a:pt x="159" y="259"/>
                    <a:pt x="158" y="259"/>
                    <a:pt x="158" y="259"/>
                  </a:cubicBezTo>
                  <a:moveTo>
                    <a:pt x="181" y="0"/>
                  </a:moveTo>
                  <a:cubicBezTo>
                    <a:pt x="156" y="1"/>
                    <a:pt x="156" y="1"/>
                    <a:pt x="156" y="1"/>
                  </a:cubicBezTo>
                  <a:cubicBezTo>
                    <a:pt x="131" y="1"/>
                    <a:pt x="131" y="1"/>
                    <a:pt x="131" y="1"/>
                  </a:cubicBezTo>
                  <a:cubicBezTo>
                    <a:pt x="131" y="25"/>
                    <a:pt x="131" y="25"/>
                    <a:pt x="131" y="25"/>
                  </a:cubicBezTo>
                  <a:cubicBezTo>
                    <a:pt x="112" y="29"/>
                    <a:pt x="94" y="36"/>
                    <a:pt x="79" y="47"/>
                  </a:cubicBezTo>
                  <a:cubicBezTo>
                    <a:pt x="62" y="31"/>
                    <a:pt x="62" y="31"/>
                    <a:pt x="62" y="31"/>
                  </a:cubicBezTo>
                  <a:cubicBezTo>
                    <a:pt x="27" y="66"/>
                    <a:pt x="27" y="66"/>
                    <a:pt x="27" y="66"/>
                  </a:cubicBezTo>
                  <a:cubicBezTo>
                    <a:pt x="44" y="83"/>
                    <a:pt x="44" y="83"/>
                    <a:pt x="44" y="83"/>
                  </a:cubicBezTo>
                  <a:cubicBezTo>
                    <a:pt x="34" y="98"/>
                    <a:pt x="27" y="116"/>
                    <a:pt x="23" y="135"/>
                  </a:cubicBezTo>
                  <a:cubicBezTo>
                    <a:pt x="0" y="136"/>
                    <a:pt x="0" y="136"/>
                    <a:pt x="0" y="136"/>
                  </a:cubicBezTo>
                  <a:cubicBezTo>
                    <a:pt x="0" y="186"/>
                    <a:pt x="0" y="186"/>
                    <a:pt x="0" y="186"/>
                  </a:cubicBezTo>
                  <a:cubicBezTo>
                    <a:pt x="24" y="185"/>
                    <a:pt x="24" y="185"/>
                    <a:pt x="24" y="185"/>
                  </a:cubicBezTo>
                  <a:cubicBezTo>
                    <a:pt x="28" y="204"/>
                    <a:pt x="35" y="222"/>
                    <a:pt x="46" y="237"/>
                  </a:cubicBezTo>
                  <a:cubicBezTo>
                    <a:pt x="30" y="254"/>
                    <a:pt x="30" y="254"/>
                    <a:pt x="30" y="254"/>
                  </a:cubicBezTo>
                  <a:cubicBezTo>
                    <a:pt x="65" y="289"/>
                    <a:pt x="65" y="289"/>
                    <a:pt x="65" y="289"/>
                  </a:cubicBezTo>
                  <a:cubicBezTo>
                    <a:pt x="82" y="272"/>
                    <a:pt x="82" y="272"/>
                    <a:pt x="82" y="272"/>
                  </a:cubicBezTo>
                  <a:cubicBezTo>
                    <a:pt x="98" y="283"/>
                    <a:pt x="115" y="290"/>
                    <a:pt x="135" y="293"/>
                  </a:cubicBezTo>
                  <a:cubicBezTo>
                    <a:pt x="135" y="317"/>
                    <a:pt x="135" y="317"/>
                    <a:pt x="135" y="317"/>
                  </a:cubicBezTo>
                  <a:cubicBezTo>
                    <a:pt x="160" y="316"/>
                    <a:pt x="160" y="316"/>
                    <a:pt x="160" y="316"/>
                  </a:cubicBezTo>
                  <a:cubicBezTo>
                    <a:pt x="185" y="316"/>
                    <a:pt x="185" y="316"/>
                    <a:pt x="185" y="316"/>
                  </a:cubicBezTo>
                  <a:cubicBezTo>
                    <a:pt x="184" y="292"/>
                    <a:pt x="184" y="292"/>
                    <a:pt x="184" y="292"/>
                  </a:cubicBezTo>
                  <a:cubicBezTo>
                    <a:pt x="203" y="289"/>
                    <a:pt x="221" y="281"/>
                    <a:pt x="236" y="270"/>
                  </a:cubicBezTo>
                  <a:cubicBezTo>
                    <a:pt x="253" y="287"/>
                    <a:pt x="253" y="287"/>
                    <a:pt x="253" y="287"/>
                  </a:cubicBezTo>
                  <a:cubicBezTo>
                    <a:pt x="288" y="251"/>
                    <a:pt x="288" y="251"/>
                    <a:pt x="288" y="251"/>
                  </a:cubicBezTo>
                  <a:cubicBezTo>
                    <a:pt x="271" y="234"/>
                    <a:pt x="271" y="234"/>
                    <a:pt x="271" y="234"/>
                  </a:cubicBezTo>
                  <a:cubicBezTo>
                    <a:pt x="282" y="219"/>
                    <a:pt x="289" y="201"/>
                    <a:pt x="292" y="182"/>
                  </a:cubicBezTo>
                  <a:cubicBezTo>
                    <a:pt x="316" y="181"/>
                    <a:pt x="316" y="181"/>
                    <a:pt x="316" y="181"/>
                  </a:cubicBezTo>
                  <a:cubicBezTo>
                    <a:pt x="315" y="132"/>
                    <a:pt x="315" y="132"/>
                    <a:pt x="315" y="132"/>
                  </a:cubicBezTo>
                  <a:cubicBezTo>
                    <a:pt x="292" y="132"/>
                    <a:pt x="292" y="132"/>
                    <a:pt x="292" y="132"/>
                  </a:cubicBezTo>
                  <a:cubicBezTo>
                    <a:pt x="288" y="113"/>
                    <a:pt x="280" y="95"/>
                    <a:pt x="269" y="80"/>
                  </a:cubicBezTo>
                  <a:cubicBezTo>
                    <a:pt x="286" y="63"/>
                    <a:pt x="286" y="63"/>
                    <a:pt x="286" y="63"/>
                  </a:cubicBezTo>
                  <a:cubicBezTo>
                    <a:pt x="250" y="28"/>
                    <a:pt x="250" y="28"/>
                    <a:pt x="250" y="28"/>
                  </a:cubicBezTo>
                  <a:cubicBezTo>
                    <a:pt x="234" y="45"/>
                    <a:pt x="234" y="45"/>
                    <a:pt x="234" y="45"/>
                  </a:cubicBezTo>
                  <a:cubicBezTo>
                    <a:pt x="218" y="35"/>
                    <a:pt x="200" y="27"/>
                    <a:pt x="181" y="24"/>
                  </a:cubicBezTo>
                  <a:cubicBezTo>
                    <a:pt x="181" y="0"/>
                    <a:pt x="181" y="0"/>
                    <a:pt x="181" y="0"/>
                  </a:cubicBezTo>
                </a:path>
              </a:pathLst>
            </a:custGeom>
            <a:grpFill/>
            <a:ln>
              <a:noFill/>
            </a:ln>
          </p:spPr>
          <p:txBody>
            <a:bodyPr vert="horz" wrap="square" lIns="91440" tIns="45720" rIns="91440" bIns="45720" numCol="1" anchor="t" anchorCtr="0" compatLnSpc="1"/>
            <a:lstStyle/>
            <a:p>
              <a:endParaRPr lang="en-GB"/>
            </a:p>
          </p:txBody>
        </p:sp>
        <p:sp>
          <p:nvSpPr>
            <p:cNvPr id="41" name="Freeform 35"/>
            <p:cNvSpPr/>
            <p:nvPr/>
          </p:nvSpPr>
          <p:spPr bwMode="auto">
            <a:xfrm>
              <a:off x="2080852" y="3768753"/>
              <a:ext cx="216788" cy="214768"/>
            </a:xfrm>
            <a:custGeom>
              <a:avLst/>
              <a:gdLst>
                <a:gd name="T0" fmla="*/ 68 w 136"/>
                <a:gd name="T1" fmla="*/ 0 h 135"/>
                <a:gd name="T2" fmla="*/ 67 w 136"/>
                <a:gd name="T3" fmla="*/ 0 h 135"/>
                <a:gd name="T4" fmla="*/ 67 w 136"/>
                <a:gd name="T5" fmla="*/ 0 h 135"/>
                <a:gd name="T6" fmla="*/ 0 w 136"/>
                <a:gd name="T7" fmla="*/ 68 h 135"/>
                <a:gd name="T8" fmla="*/ 68 w 136"/>
                <a:gd name="T9" fmla="*/ 135 h 135"/>
                <a:gd name="T10" fmla="*/ 69 w 136"/>
                <a:gd name="T11" fmla="*/ 135 h 135"/>
                <a:gd name="T12" fmla="*/ 69 w 136"/>
                <a:gd name="T13" fmla="*/ 135 h 135"/>
                <a:gd name="T14" fmla="*/ 135 w 136"/>
                <a:gd name="T15" fmla="*/ 67 h 135"/>
                <a:gd name="T16" fmla="*/ 68 w 13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5">
                  <a:moveTo>
                    <a:pt x="68" y="0"/>
                  </a:moveTo>
                  <a:cubicBezTo>
                    <a:pt x="67" y="0"/>
                    <a:pt x="67" y="0"/>
                    <a:pt x="67" y="0"/>
                  </a:cubicBezTo>
                  <a:cubicBezTo>
                    <a:pt x="67" y="0"/>
                    <a:pt x="67" y="0"/>
                    <a:pt x="67" y="0"/>
                  </a:cubicBezTo>
                  <a:cubicBezTo>
                    <a:pt x="29" y="0"/>
                    <a:pt x="0" y="31"/>
                    <a:pt x="0" y="68"/>
                  </a:cubicBezTo>
                  <a:cubicBezTo>
                    <a:pt x="1" y="106"/>
                    <a:pt x="31" y="135"/>
                    <a:pt x="68" y="135"/>
                  </a:cubicBezTo>
                  <a:cubicBezTo>
                    <a:pt x="68" y="135"/>
                    <a:pt x="68" y="135"/>
                    <a:pt x="69" y="135"/>
                  </a:cubicBezTo>
                  <a:cubicBezTo>
                    <a:pt x="69" y="135"/>
                    <a:pt x="69" y="135"/>
                    <a:pt x="69" y="135"/>
                  </a:cubicBezTo>
                  <a:cubicBezTo>
                    <a:pt x="106" y="135"/>
                    <a:pt x="136" y="104"/>
                    <a:pt x="135" y="67"/>
                  </a:cubicBezTo>
                  <a:cubicBezTo>
                    <a:pt x="135" y="30"/>
                    <a:pt x="105" y="0"/>
                    <a:pt x="68" y="0"/>
                  </a:cubicBezTo>
                </a:path>
              </a:pathLst>
            </a:custGeom>
            <a:grpFill/>
            <a:ln>
              <a:noFill/>
            </a:ln>
          </p:spPr>
          <p:txBody>
            <a:bodyPr vert="horz" wrap="square" lIns="91440" tIns="45720" rIns="91440" bIns="45720" numCol="1" anchor="t" anchorCtr="0" compatLnSpc="1"/>
            <a:lstStyle/>
            <a:p>
              <a:endParaRPr lang="en-GB"/>
            </a:p>
          </p:txBody>
        </p:sp>
        <p:sp>
          <p:nvSpPr>
            <p:cNvPr id="48" name="Freeform 36"/>
            <p:cNvSpPr/>
            <p:nvPr/>
          </p:nvSpPr>
          <p:spPr bwMode="auto">
            <a:xfrm>
              <a:off x="2708816" y="4625133"/>
              <a:ext cx="106374" cy="93582"/>
            </a:xfrm>
            <a:custGeom>
              <a:avLst/>
              <a:gdLst>
                <a:gd name="T0" fmla="*/ 34 w 67"/>
                <a:gd name="T1" fmla="*/ 0 h 59"/>
                <a:gd name="T2" fmla="*/ 5 w 67"/>
                <a:gd name="T3" fmla="*/ 20 h 59"/>
                <a:gd name="T4" fmla="*/ 24 w 67"/>
                <a:gd name="T5" fmla="*/ 58 h 59"/>
                <a:gd name="T6" fmla="*/ 34 w 67"/>
                <a:gd name="T7" fmla="*/ 59 h 59"/>
                <a:gd name="T8" fmla="*/ 62 w 67"/>
                <a:gd name="T9" fmla="*/ 39 h 59"/>
                <a:gd name="T10" fmla="*/ 43 w 67"/>
                <a:gd name="T11" fmla="*/ 1 h 59"/>
                <a:gd name="T12" fmla="*/ 34 w 6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34" y="0"/>
                  </a:moveTo>
                  <a:cubicBezTo>
                    <a:pt x="21" y="0"/>
                    <a:pt x="10" y="8"/>
                    <a:pt x="5" y="20"/>
                  </a:cubicBezTo>
                  <a:cubicBezTo>
                    <a:pt x="0" y="36"/>
                    <a:pt x="9" y="53"/>
                    <a:pt x="24" y="58"/>
                  </a:cubicBezTo>
                  <a:cubicBezTo>
                    <a:pt x="27" y="59"/>
                    <a:pt x="30" y="59"/>
                    <a:pt x="34" y="59"/>
                  </a:cubicBezTo>
                  <a:cubicBezTo>
                    <a:pt x="46" y="59"/>
                    <a:pt x="58" y="51"/>
                    <a:pt x="62" y="39"/>
                  </a:cubicBezTo>
                  <a:cubicBezTo>
                    <a:pt x="67" y="23"/>
                    <a:pt x="59" y="7"/>
                    <a:pt x="43" y="1"/>
                  </a:cubicBezTo>
                  <a:cubicBezTo>
                    <a:pt x="40" y="0"/>
                    <a:pt x="37" y="0"/>
                    <a:pt x="34" y="0"/>
                  </a:cubicBezTo>
                </a:path>
              </a:pathLst>
            </a:custGeom>
            <a:grpFill/>
            <a:ln>
              <a:noFill/>
            </a:ln>
          </p:spPr>
          <p:txBody>
            <a:bodyPr vert="horz" wrap="square" lIns="91440" tIns="45720" rIns="91440" bIns="45720" numCol="1" anchor="t" anchorCtr="0" compatLnSpc="1"/>
            <a:lstStyle/>
            <a:p>
              <a:endParaRPr lang="en-GB"/>
            </a:p>
          </p:txBody>
        </p:sp>
        <p:sp>
          <p:nvSpPr>
            <p:cNvPr id="49" name="Freeform 27"/>
            <p:cNvSpPr>
              <a:spLocks noEditPoints="1"/>
            </p:cNvSpPr>
            <p:nvPr/>
          </p:nvSpPr>
          <p:spPr bwMode="auto">
            <a:xfrm>
              <a:off x="2815215" y="3964670"/>
              <a:ext cx="445695" cy="440982"/>
            </a:xfrm>
            <a:custGeom>
              <a:avLst/>
              <a:gdLst>
                <a:gd name="T0" fmla="*/ 140 w 280"/>
                <a:gd name="T1" fmla="*/ 195 h 277"/>
                <a:gd name="T2" fmla="*/ 84 w 280"/>
                <a:gd name="T3" fmla="*/ 147 h 277"/>
                <a:gd name="T4" fmla="*/ 114 w 280"/>
                <a:gd name="T5" fmla="*/ 88 h 277"/>
                <a:gd name="T6" fmla="*/ 132 w 280"/>
                <a:gd name="T7" fmla="*/ 83 h 277"/>
                <a:gd name="T8" fmla="*/ 140 w 280"/>
                <a:gd name="T9" fmla="*/ 82 h 277"/>
                <a:gd name="T10" fmla="*/ 196 w 280"/>
                <a:gd name="T11" fmla="*/ 130 h 277"/>
                <a:gd name="T12" fmla="*/ 165 w 280"/>
                <a:gd name="T13" fmla="*/ 189 h 277"/>
                <a:gd name="T14" fmla="*/ 148 w 280"/>
                <a:gd name="T15" fmla="*/ 195 h 277"/>
                <a:gd name="T16" fmla="*/ 140 w 280"/>
                <a:gd name="T17" fmla="*/ 195 h 277"/>
                <a:gd name="T18" fmla="*/ 140 w 280"/>
                <a:gd name="T19" fmla="*/ 0 h 277"/>
                <a:gd name="T20" fmla="*/ 119 w 280"/>
                <a:gd name="T21" fmla="*/ 2 h 277"/>
                <a:gd name="T22" fmla="*/ 123 w 280"/>
                <a:gd name="T23" fmla="*/ 24 h 277"/>
                <a:gd name="T24" fmla="*/ 87 w 280"/>
                <a:gd name="T25" fmla="*/ 35 h 277"/>
                <a:gd name="T26" fmla="*/ 80 w 280"/>
                <a:gd name="T27" fmla="*/ 39 h 277"/>
                <a:gd name="T28" fmla="*/ 69 w 280"/>
                <a:gd name="T29" fmla="*/ 20 h 277"/>
                <a:gd name="T30" fmla="*/ 29 w 280"/>
                <a:gd name="T31" fmla="*/ 56 h 277"/>
                <a:gd name="T32" fmla="*/ 46 w 280"/>
                <a:gd name="T33" fmla="*/ 69 h 277"/>
                <a:gd name="T34" fmla="*/ 27 w 280"/>
                <a:gd name="T35" fmla="*/ 111 h 277"/>
                <a:gd name="T36" fmla="*/ 5 w 280"/>
                <a:gd name="T37" fmla="*/ 105 h 277"/>
                <a:gd name="T38" fmla="*/ 3 w 280"/>
                <a:gd name="T39" fmla="*/ 159 h 277"/>
                <a:gd name="T40" fmla="*/ 25 w 280"/>
                <a:gd name="T41" fmla="*/ 156 h 277"/>
                <a:gd name="T42" fmla="*/ 40 w 280"/>
                <a:gd name="T43" fmla="*/ 199 h 277"/>
                <a:gd name="T44" fmla="*/ 21 w 280"/>
                <a:gd name="T45" fmla="*/ 210 h 277"/>
                <a:gd name="T46" fmla="*/ 57 w 280"/>
                <a:gd name="T47" fmla="*/ 250 h 277"/>
                <a:gd name="T48" fmla="*/ 70 w 280"/>
                <a:gd name="T49" fmla="*/ 232 h 277"/>
                <a:gd name="T50" fmla="*/ 112 w 280"/>
                <a:gd name="T51" fmla="*/ 252 h 277"/>
                <a:gd name="T52" fmla="*/ 106 w 280"/>
                <a:gd name="T53" fmla="*/ 273 h 277"/>
                <a:gd name="T54" fmla="*/ 140 w 280"/>
                <a:gd name="T55" fmla="*/ 277 h 277"/>
                <a:gd name="T56" fmla="*/ 160 w 280"/>
                <a:gd name="T57" fmla="*/ 276 h 277"/>
                <a:gd name="T58" fmla="*/ 157 w 280"/>
                <a:gd name="T59" fmla="*/ 254 h 277"/>
                <a:gd name="T60" fmla="*/ 193 w 280"/>
                <a:gd name="T61" fmla="*/ 243 h 277"/>
                <a:gd name="T62" fmla="*/ 200 w 280"/>
                <a:gd name="T63" fmla="*/ 239 h 277"/>
                <a:gd name="T64" fmla="*/ 211 w 280"/>
                <a:gd name="T65" fmla="*/ 258 h 277"/>
                <a:gd name="T66" fmla="*/ 251 w 280"/>
                <a:gd name="T67" fmla="*/ 221 h 277"/>
                <a:gd name="T68" fmla="*/ 234 w 280"/>
                <a:gd name="T69" fmla="*/ 208 h 277"/>
                <a:gd name="T70" fmla="*/ 253 w 280"/>
                <a:gd name="T71" fmla="*/ 167 h 277"/>
                <a:gd name="T72" fmla="*/ 274 w 280"/>
                <a:gd name="T73" fmla="*/ 172 h 277"/>
                <a:gd name="T74" fmla="*/ 277 w 280"/>
                <a:gd name="T75" fmla="*/ 118 h 277"/>
                <a:gd name="T76" fmla="*/ 255 w 280"/>
                <a:gd name="T77" fmla="*/ 122 h 277"/>
                <a:gd name="T78" fmla="*/ 240 w 280"/>
                <a:gd name="T79" fmla="*/ 79 h 277"/>
                <a:gd name="T80" fmla="*/ 259 w 280"/>
                <a:gd name="T81" fmla="*/ 67 h 277"/>
                <a:gd name="T82" fmla="*/ 222 w 280"/>
                <a:gd name="T83" fmla="*/ 27 h 277"/>
                <a:gd name="T84" fmla="*/ 209 w 280"/>
                <a:gd name="T85" fmla="*/ 45 h 277"/>
                <a:gd name="T86" fmla="*/ 168 w 280"/>
                <a:gd name="T87" fmla="*/ 26 h 277"/>
                <a:gd name="T88" fmla="*/ 173 w 280"/>
                <a:gd name="T89" fmla="*/ 4 h 277"/>
                <a:gd name="T90" fmla="*/ 140 w 280"/>
                <a:gd name="T9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277">
                  <a:moveTo>
                    <a:pt x="140" y="195"/>
                  </a:moveTo>
                  <a:cubicBezTo>
                    <a:pt x="112" y="195"/>
                    <a:pt x="88" y="175"/>
                    <a:pt x="84" y="147"/>
                  </a:cubicBezTo>
                  <a:cubicBezTo>
                    <a:pt x="80" y="122"/>
                    <a:pt x="93" y="99"/>
                    <a:pt x="114" y="88"/>
                  </a:cubicBezTo>
                  <a:cubicBezTo>
                    <a:pt x="120" y="86"/>
                    <a:pt x="125" y="84"/>
                    <a:pt x="132" y="83"/>
                  </a:cubicBezTo>
                  <a:cubicBezTo>
                    <a:pt x="134" y="83"/>
                    <a:pt x="137" y="82"/>
                    <a:pt x="140" y="82"/>
                  </a:cubicBezTo>
                  <a:cubicBezTo>
                    <a:pt x="167" y="82"/>
                    <a:pt x="191" y="102"/>
                    <a:pt x="196" y="130"/>
                  </a:cubicBezTo>
                  <a:cubicBezTo>
                    <a:pt x="199" y="155"/>
                    <a:pt x="186" y="178"/>
                    <a:pt x="165" y="189"/>
                  </a:cubicBezTo>
                  <a:cubicBezTo>
                    <a:pt x="160" y="192"/>
                    <a:pt x="154" y="194"/>
                    <a:pt x="148" y="195"/>
                  </a:cubicBezTo>
                  <a:cubicBezTo>
                    <a:pt x="145" y="195"/>
                    <a:pt x="143" y="195"/>
                    <a:pt x="140" y="195"/>
                  </a:cubicBezTo>
                  <a:moveTo>
                    <a:pt x="140" y="0"/>
                  </a:moveTo>
                  <a:cubicBezTo>
                    <a:pt x="133" y="0"/>
                    <a:pt x="126" y="1"/>
                    <a:pt x="119" y="2"/>
                  </a:cubicBezTo>
                  <a:cubicBezTo>
                    <a:pt x="123" y="24"/>
                    <a:pt x="123" y="24"/>
                    <a:pt x="123" y="24"/>
                  </a:cubicBezTo>
                  <a:cubicBezTo>
                    <a:pt x="110" y="25"/>
                    <a:pt x="98" y="29"/>
                    <a:pt x="87" y="35"/>
                  </a:cubicBezTo>
                  <a:cubicBezTo>
                    <a:pt x="85" y="36"/>
                    <a:pt x="82" y="37"/>
                    <a:pt x="80" y="39"/>
                  </a:cubicBezTo>
                  <a:cubicBezTo>
                    <a:pt x="69" y="20"/>
                    <a:pt x="69" y="20"/>
                    <a:pt x="69" y="20"/>
                  </a:cubicBezTo>
                  <a:cubicBezTo>
                    <a:pt x="53" y="29"/>
                    <a:pt x="39" y="42"/>
                    <a:pt x="29" y="56"/>
                  </a:cubicBezTo>
                  <a:cubicBezTo>
                    <a:pt x="46" y="69"/>
                    <a:pt x="46" y="69"/>
                    <a:pt x="46" y="69"/>
                  </a:cubicBezTo>
                  <a:cubicBezTo>
                    <a:pt x="37" y="82"/>
                    <a:pt x="31" y="96"/>
                    <a:pt x="27" y="111"/>
                  </a:cubicBezTo>
                  <a:cubicBezTo>
                    <a:pt x="5" y="105"/>
                    <a:pt x="5" y="105"/>
                    <a:pt x="5" y="105"/>
                  </a:cubicBezTo>
                  <a:cubicBezTo>
                    <a:pt x="1" y="122"/>
                    <a:pt x="0" y="141"/>
                    <a:pt x="3" y="159"/>
                  </a:cubicBezTo>
                  <a:cubicBezTo>
                    <a:pt x="25" y="156"/>
                    <a:pt x="25" y="156"/>
                    <a:pt x="25" y="156"/>
                  </a:cubicBezTo>
                  <a:cubicBezTo>
                    <a:pt x="27" y="172"/>
                    <a:pt x="32" y="186"/>
                    <a:pt x="40" y="199"/>
                  </a:cubicBezTo>
                  <a:cubicBezTo>
                    <a:pt x="21" y="210"/>
                    <a:pt x="21" y="210"/>
                    <a:pt x="21" y="210"/>
                  </a:cubicBezTo>
                  <a:cubicBezTo>
                    <a:pt x="30" y="226"/>
                    <a:pt x="43" y="239"/>
                    <a:pt x="57" y="250"/>
                  </a:cubicBezTo>
                  <a:cubicBezTo>
                    <a:pt x="70" y="232"/>
                    <a:pt x="70" y="232"/>
                    <a:pt x="70" y="232"/>
                  </a:cubicBezTo>
                  <a:cubicBezTo>
                    <a:pt x="83" y="241"/>
                    <a:pt x="97" y="248"/>
                    <a:pt x="112" y="252"/>
                  </a:cubicBezTo>
                  <a:cubicBezTo>
                    <a:pt x="106" y="273"/>
                    <a:pt x="106" y="273"/>
                    <a:pt x="106" y="273"/>
                  </a:cubicBezTo>
                  <a:cubicBezTo>
                    <a:pt x="117" y="276"/>
                    <a:pt x="128" y="277"/>
                    <a:pt x="140" y="277"/>
                  </a:cubicBezTo>
                  <a:cubicBezTo>
                    <a:pt x="147" y="277"/>
                    <a:pt x="153" y="277"/>
                    <a:pt x="160" y="276"/>
                  </a:cubicBezTo>
                  <a:cubicBezTo>
                    <a:pt x="157" y="254"/>
                    <a:pt x="157" y="254"/>
                    <a:pt x="157" y="254"/>
                  </a:cubicBezTo>
                  <a:cubicBezTo>
                    <a:pt x="170" y="252"/>
                    <a:pt x="182" y="248"/>
                    <a:pt x="193" y="243"/>
                  </a:cubicBezTo>
                  <a:cubicBezTo>
                    <a:pt x="195" y="241"/>
                    <a:pt x="198" y="240"/>
                    <a:pt x="200" y="239"/>
                  </a:cubicBezTo>
                  <a:cubicBezTo>
                    <a:pt x="211" y="258"/>
                    <a:pt x="211" y="258"/>
                    <a:pt x="211" y="258"/>
                  </a:cubicBezTo>
                  <a:cubicBezTo>
                    <a:pt x="227" y="248"/>
                    <a:pt x="240" y="236"/>
                    <a:pt x="251" y="221"/>
                  </a:cubicBezTo>
                  <a:cubicBezTo>
                    <a:pt x="234" y="208"/>
                    <a:pt x="234" y="208"/>
                    <a:pt x="234" y="208"/>
                  </a:cubicBezTo>
                  <a:cubicBezTo>
                    <a:pt x="243" y="196"/>
                    <a:pt x="249" y="182"/>
                    <a:pt x="253" y="167"/>
                  </a:cubicBezTo>
                  <a:cubicBezTo>
                    <a:pt x="274" y="172"/>
                    <a:pt x="274" y="172"/>
                    <a:pt x="274" y="172"/>
                  </a:cubicBezTo>
                  <a:cubicBezTo>
                    <a:pt x="279" y="155"/>
                    <a:pt x="280" y="137"/>
                    <a:pt x="277" y="118"/>
                  </a:cubicBezTo>
                  <a:cubicBezTo>
                    <a:pt x="255" y="122"/>
                    <a:pt x="255" y="122"/>
                    <a:pt x="255" y="122"/>
                  </a:cubicBezTo>
                  <a:cubicBezTo>
                    <a:pt x="253" y="106"/>
                    <a:pt x="247" y="92"/>
                    <a:pt x="240" y="79"/>
                  </a:cubicBezTo>
                  <a:cubicBezTo>
                    <a:pt x="259" y="67"/>
                    <a:pt x="259" y="67"/>
                    <a:pt x="259" y="67"/>
                  </a:cubicBezTo>
                  <a:cubicBezTo>
                    <a:pt x="249" y="52"/>
                    <a:pt x="237" y="38"/>
                    <a:pt x="222" y="27"/>
                  </a:cubicBezTo>
                  <a:cubicBezTo>
                    <a:pt x="209" y="45"/>
                    <a:pt x="209" y="45"/>
                    <a:pt x="209" y="45"/>
                  </a:cubicBezTo>
                  <a:cubicBezTo>
                    <a:pt x="197" y="36"/>
                    <a:pt x="183" y="29"/>
                    <a:pt x="168" y="26"/>
                  </a:cubicBezTo>
                  <a:cubicBezTo>
                    <a:pt x="173" y="4"/>
                    <a:pt x="173" y="4"/>
                    <a:pt x="173" y="4"/>
                  </a:cubicBezTo>
                  <a:cubicBezTo>
                    <a:pt x="163" y="2"/>
                    <a:pt x="151" y="0"/>
                    <a:pt x="140" y="0"/>
                  </a:cubicBezTo>
                </a:path>
              </a:pathLst>
            </a:custGeom>
            <a:grpFill/>
            <a:ln>
              <a:noFill/>
            </a:ln>
          </p:spPr>
          <p:txBody>
            <a:bodyPr vert="horz" wrap="square" lIns="91440" tIns="45720" rIns="91440" bIns="45720" numCol="1" anchor="t" anchorCtr="0" compatLnSpc="1"/>
            <a:lstStyle/>
            <a:p>
              <a:endParaRPr lang="en-GB"/>
            </a:p>
          </p:txBody>
        </p:sp>
      </p:grpSp>
      <p:grpSp>
        <p:nvGrpSpPr>
          <p:cNvPr id="50" name="组合 49"/>
          <p:cNvGrpSpPr/>
          <p:nvPr/>
        </p:nvGrpSpPr>
        <p:grpSpPr>
          <a:xfrm>
            <a:off x="4971290" y="2089769"/>
            <a:ext cx="6262839" cy="681962"/>
            <a:chOff x="5422725" y="2090229"/>
            <a:chExt cx="6262839" cy="681962"/>
          </a:xfrm>
        </p:grpSpPr>
        <p:sp>
          <p:nvSpPr>
            <p:cNvPr id="51" name="椭圆 50"/>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01</a:t>
              </a:r>
              <a:endParaRPr lang="en-US" altLang="zh-CN" sz="2000" dirty="0">
                <a:solidFill>
                  <a:schemeClr val="bg1"/>
                </a:solidFill>
                <a:latin typeface="微软雅黑" panose="020B0503020204020204" charset="-122"/>
                <a:ea typeface="微软雅黑" panose="020B0503020204020204" charset="-122"/>
              </a:endParaRPr>
            </a:p>
          </p:txBody>
        </p:sp>
        <p:sp>
          <p:nvSpPr>
            <p:cNvPr id="52" name="矩形 51"/>
            <p:cNvSpPr/>
            <p:nvPr/>
          </p:nvSpPr>
          <p:spPr>
            <a:xfrm>
              <a:off x="6227298" y="2165307"/>
              <a:ext cx="5458266"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程序内部的文档</a:t>
              </a:r>
              <a:endParaRPr lang="zh-CN" altLang="en-US" sz="2800" b="1" dirty="0">
                <a:solidFill>
                  <a:schemeClr val="bg1"/>
                </a:solidFill>
                <a:latin typeface="华文细黑" panose="02010600040101010101" pitchFamily="2" charset="-122"/>
                <a:ea typeface="华文细黑" panose="02010600040101010101" pitchFamily="2" charset="-122"/>
                <a:sym typeface="+mn-ea"/>
              </a:endParaRPr>
            </a:p>
          </p:txBody>
        </p:sp>
      </p:grpSp>
      <p:sp>
        <p:nvSpPr>
          <p:cNvPr id="54" name="文本框 53"/>
          <p:cNvSpPr txBox="1"/>
          <p:nvPr/>
        </p:nvSpPr>
        <p:spPr>
          <a:xfrm>
            <a:off x="3236768" y="922380"/>
            <a:ext cx="7277384" cy="830997"/>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源程序代码的逻辑简明清晰、易读易懂是好程序的一个重要标准，为了做到这一点，应该遵循下述规则</a:t>
            </a:r>
            <a:endParaRPr lang="zh-CN" altLang="en-US" sz="2400" dirty="0">
              <a:solidFill>
                <a:schemeClr val="bg1"/>
              </a:solidFill>
              <a:latin typeface="微软雅黑" panose="020B0503020204020204" charset="-122"/>
              <a:ea typeface="微软雅黑" panose="020B0503020204020204" charset="-122"/>
            </a:endParaRPr>
          </a:p>
        </p:txBody>
      </p:sp>
      <p:grpSp>
        <p:nvGrpSpPr>
          <p:cNvPr id="55" name="组合 29"/>
          <p:cNvGrpSpPr/>
          <p:nvPr/>
        </p:nvGrpSpPr>
        <p:grpSpPr>
          <a:xfrm>
            <a:off x="1465906" y="1019820"/>
            <a:ext cx="1380490" cy="728980"/>
            <a:chOff x="7491807" y="3386069"/>
            <a:chExt cx="1745856" cy="971893"/>
          </a:xfrm>
          <a:solidFill>
            <a:schemeClr val="bg1"/>
          </a:solidFill>
        </p:grpSpPr>
        <p:sp>
          <p:nvSpPr>
            <p:cNvPr id="56" name="任意多边形 11"/>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bg1"/>
                </a:solidFill>
              </a:endParaRPr>
            </a:p>
          </p:txBody>
        </p:sp>
        <p:sp>
          <p:nvSpPr>
            <p:cNvPr id="57" name="文本框 56"/>
            <p:cNvSpPr txBox="1"/>
            <p:nvPr/>
          </p:nvSpPr>
          <p:spPr>
            <a:xfrm>
              <a:off x="7859911" y="3790993"/>
              <a:ext cx="1066959" cy="367423"/>
            </a:xfrm>
            <a:prstGeom prst="rect">
              <a:avLst/>
            </a:prstGeom>
            <a:grpFill/>
          </p:spPr>
          <p:txBody>
            <a:bodyPr wrap="square" rtlCol="0">
              <a:spAutoFit/>
            </a:bodyPr>
            <a:lstStyle/>
            <a:p>
              <a:r>
                <a:rPr lang="zh-CN" altLang="en-US" sz="1200" dirty="0">
                  <a:solidFill>
                    <a:schemeClr val="bg1"/>
                  </a:solidFill>
                  <a:latin typeface="微软雅黑" panose="020B0503020204020204" charset="-122"/>
                  <a:ea typeface="微软雅黑" panose="020B0503020204020204" charset="-122"/>
                </a:rPr>
                <a:t>输入标题</a:t>
              </a:r>
              <a:endParaRPr lang="zh-CN" altLang="en-US" sz="1200" b="1" dirty="0">
                <a:solidFill>
                  <a:schemeClr val="bg1"/>
                </a:solidFill>
                <a:latin typeface="微软雅黑" panose="020B0503020204020204" charset="-122"/>
                <a:ea typeface="微软雅黑" panose="020B0503020204020204" charset="-122"/>
              </a:endParaRPr>
            </a:p>
          </p:txBody>
        </p:sp>
      </p:grpSp>
      <p:pic>
        <p:nvPicPr>
          <p:cNvPr id="59" name="图形 5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208481" y="3203591"/>
            <a:ext cx="523220" cy="523220"/>
          </a:xfrm>
          <a:prstGeom prst="rect">
            <a:avLst/>
          </a:prstGeom>
        </p:spPr>
      </p:pic>
      <p:pic>
        <p:nvPicPr>
          <p:cNvPr id="60" name="图形 5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208481" y="4263032"/>
            <a:ext cx="523220" cy="523220"/>
          </a:xfrm>
          <a:prstGeom prst="rect">
            <a:avLst/>
          </a:prstGeom>
        </p:spPr>
      </p:pic>
      <p:pic>
        <p:nvPicPr>
          <p:cNvPr id="61" name="图形 6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208481" y="5412400"/>
            <a:ext cx="523220" cy="523220"/>
          </a:xfrm>
          <a:prstGeom prst="rect">
            <a:avLst/>
          </a:prstGeom>
        </p:spPr>
      </p:pic>
      <p:grpSp>
        <p:nvGrpSpPr>
          <p:cNvPr id="62" name="组合 61"/>
          <p:cNvGrpSpPr/>
          <p:nvPr/>
        </p:nvGrpSpPr>
        <p:grpSpPr>
          <a:xfrm>
            <a:off x="5979615" y="3056429"/>
            <a:ext cx="4571173" cy="1091403"/>
            <a:chOff x="3119840" y="1955856"/>
            <a:chExt cx="3179359" cy="1091403"/>
          </a:xfrm>
        </p:grpSpPr>
        <p:sp>
          <p:nvSpPr>
            <p:cNvPr id="63" name="文本框 62"/>
            <p:cNvSpPr txBox="1"/>
            <p:nvPr/>
          </p:nvSpPr>
          <p:spPr>
            <a:xfrm>
              <a:off x="3119841" y="1955856"/>
              <a:ext cx="92893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标识符</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119840" y="2462484"/>
              <a:ext cx="3179359" cy="584775"/>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含义鲜明的名字、缩写规则一致、为名字加注解</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66" name="组合 65"/>
          <p:cNvGrpSpPr/>
          <p:nvPr/>
        </p:nvGrpSpPr>
        <p:grpSpPr>
          <a:xfrm>
            <a:off x="5979615" y="4147832"/>
            <a:ext cx="4978413" cy="1337625"/>
            <a:chOff x="3091885" y="1955856"/>
            <a:chExt cx="3207314" cy="1337625"/>
          </a:xfrm>
        </p:grpSpPr>
        <p:sp>
          <p:nvSpPr>
            <p:cNvPr id="67" name="文本框 66"/>
            <p:cNvSpPr txBox="1"/>
            <p:nvPr/>
          </p:nvSpPr>
          <p:spPr>
            <a:xfrm>
              <a:off x="3091885" y="1955856"/>
              <a:ext cx="547460"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注解</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p:cNvCxnSpPr/>
            <p:nvPr/>
          </p:nvCxnSpPr>
          <p:spPr>
            <a:xfrm>
              <a:off x="3191975" y="2454993"/>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3119840" y="2462484"/>
              <a:ext cx="3179359" cy="830997"/>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正确性，简要描述模块的功能、主要算法、接口特点、重要数据以及开发简史或解释包含这段代码的必要性</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grpSp>
        <p:nvGrpSpPr>
          <p:cNvPr id="70" name="组合 69"/>
          <p:cNvGrpSpPr/>
          <p:nvPr/>
        </p:nvGrpSpPr>
        <p:grpSpPr>
          <a:xfrm>
            <a:off x="5979615" y="5385660"/>
            <a:ext cx="4090508" cy="845182"/>
            <a:chOff x="3119840" y="1955856"/>
            <a:chExt cx="2845045" cy="845182"/>
          </a:xfrm>
        </p:grpSpPr>
        <p:sp>
          <p:nvSpPr>
            <p:cNvPr id="71" name="文本框 70"/>
            <p:cNvSpPr txBox="1"/>
            <p:nvPr/>
          </p:nvSpPr>
          <p:spPr>
            <a:xfrm>
              <a:off x="3119840" y="1955856"/>
              <a:ext cx="1100158" cy="461665"/>
            </a:xfrm>
            <a:prstGeom prst="rect">
              <a:avLst/>
            </a:prstGeom>
            <a:noFill/>
          </p:spPr>
          <p:txBody>
            <a:bodyPr wrap="square" rtlCol="0">
              <a:spAutoFit/>
            </a:bodyPr>
            <a:lstStyle/>
            <a:p>
              <a:pPr algn="dist"/>
              <a:r>
                <a:rPr lang="zh-CN" altLang="en-US" sz="2400" dirty="0">
                  <a:solidFill>
                    <a:schemeClr val="bg1"/>
                  </a:solidFill>
                  <a:latin typeface="微软雅黑" panose="020B0503020204020204" charset="-122"/>
                  <a:ea typeface="微软雅黑" panose="020B0503020204020204" charset="-122"/>
                  <a:sym typeface="+mn-ea"/>
                </a:rPr>
                <a:t>视觉组织</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p:cNvCxnSpPr/>
            <p:nvPr/>
          </p:nvCxnSpPr>
          <p:spPr>
            <a:xfrm>
              <a:off x="3221912" y="2443898"/>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119840" y="2462484"/>
              <a:ext cx="2845045" cy="338554"/>
            </a:xfrm>
            <a:prstGeom prst="rect">
              <a:avLst/>
            </a:prstGeom>
          </p:spPr>
          <p:txBody>
            <a:bodyPr wrap="square">
              <a:spAutoFit/>
            </a:bodyPr>
            <a:lstStyle/>
            <a:p>
              <a:pPr algn="ctr"/>
              <a:r>
                <a:rPr lang="zh-CN" altLang="en-US" sz="1600" dirty="0">
                  <a:solidFill>
                    <a:schemeClr val="bg1"/>
                  </a:solidFill>
                  <a:latin typeface="华文细黑" panose="02010600040101010101" pitchFamily="2" charset="-122"/>
                  <a:ea typeface="华文细黑" panose="02010600040101010101" pitchFamily="2" charset="-122"/>
                  <a:sym typeface="+mn-ea"/>
                </a:rPr>
                <a:t>适当的阶梯形式使程序的层次结构清晰明显</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endParaRPr lang="zh-CN" altLang="en-US" dirty="0">
              <a:solidFill>
                <a:schemeClr val="bg1"/>
              </a:solidFill>
              <a:latin typeface="微软雅黑" panose="020B0503020204020204" charset="-122"/>
              <a:ea typeface="微软雅黑" panose="020B0503020204020204" charset="-122"/>
            </a:endParaRPr>
          </a:p>
        </p:txBody>
      </p:sp>
      <p:grpSp>
        <p:nvGrpSpPr>
          <p:cNvPr id="50" name="组合 49"/>
          <p:cNvGrpSpPr/>
          <p:nvPr/>
        </p:nvGrpSpPr>
        <p:grpSpPr>
          <a:xfrm>
            <a:off x="1562229" y="1289737"/>
            <a:ext cx="3996864" cy="681962"/>
            <a:chOff x="5422725" y="2090229"/>
            <a:chExt cx="3996864" cy="681962"/>
          </a:xfrm>
        </p:grpSpPr>
        <p:sp>
          <p:nvSpPr>
            <p:cNvPr id="51" name="椭圆 50"/>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02</a:t>
              </a:r>
              <a:endParaRPr lang="en-US" altLang="zh-CN" sz="2000" dirty="0">
                <a:solidFill>
                  <a:schemeClr val="bg1"/>
                </a:solidFill>
                <a:latin typeface="微软雅黑" panose="020B0503020204020204" charset="-122"/>
                <a:ea typeface="微软雅黑" panose="020B0503020204020204" charset="-122"/>
              </a:endParaRPr>
            </a:p>
          </p:txBody>
        </p:sp>
        <p:sp>
          <p:nvSpPr>
            <p:cNvPr id="52" name="矩形 51"/>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数据说明原则</a:t>
              </a:r>
              <a:endParaRPr lang="zh-CN" altLang="en-US" sz="2800" b="1" dirty="0">
                <a:solidFill>
                  <a:schemeClr val="bg1"/>
                </a:solidFill>
                <a:latin typeface="华文细黑" panose="02010600040101010101" pitchFamily="2" charset="-122"/>
                <a:ea typeface="华文细黑" panose="02010600040101010101" pitchFamily="2" charset="-122"/>
                <a:sym typeface="+mn-ea"/>
              </a:endParaRPr>
            </a:p>
          </p:txBody>
        </p:sp>
      </p:grpSp>
      <p:pic>
        <p:nvPicPr>
          <p:cNvPr id="59" name="图形 5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33641" y="2415841"/>
            <a:ext cx="523220" cy="523220"/>
          </a:xfrm>
          <a:prstGeom prst="rect">
            <a:avLst/>
          </a:prstGeom>
        </p:spPr>
      </p:pic>
      <p:pic>
        <p:nvPicPr>
          <p:cNvPr id="60" name="图形 5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33641" y="3475282"/>
            <a:ext cx="523220" cy="523220"/>
          </a:xfrm>
          <a:prstGeom prst="rect">
            <a:avLst/>
          </a:prstGeom>
        </p:spPr>
      </p:pic>
      <p:pic>
        <p:nvPicPr>
          <p:cNvPr id="61" name="图形 6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33641" y="4624650"/>
            <a:ext cx="523220" cy="523220"/>
          </a:xfrm>
          <a:prstGeom prst="rect">
            <a:avLst/>
          </a:prstGeom>
        </p:spPr>
      </p:pic>
      <p:grpSp>
        <p:nvGrpSpPr>
          <p:cNvPr id="62" name="组合 61"/>
          <p:cNvGrpSpPr/>
          <p:nvPr/>
        </p:nvGrpSpPr>
        <p:grpSpPr>
          <a:xfrm>
            <a:off x="2799827" y="2291120"/>
            <a:ext cx="4641489" cy="529626"/>
            <a:chOff x="3119841" y="1955856"/>
            <a:chExt cx="928930" cy="886626"/>
          </a:xfrm>
        </p:grpSpPr>
        <p:sp>
          <p:nvSpPr>
            <p:cNvPr id="63" name="文本框 62"/>
            <p:cNvSpPr txBox="1"/>
            <p:nvPr/>
          </p:nvSpPr>
          <p:spPr>
            <a:xfrm>
              <a:off x="3119841" y="1955856"/>
              <a:ext cx="928930" cy="77285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数据说明的次序应该标准化</a:t>
              </a:r>
              <a:endParaRPr lang="zh-CN" altLang="en-US" sz="2400" dirty="0">
                <a:solidFill>
                  <a:schemeClr val="bg1"/>
                </a:solidFill>
                <a:latin typeface="微软雅黑" panose="020B0503020204020204" charset="-122"/>
                <a:ea typeface="微软雅黑" panose="020B0503020204020204" charset="-122"/>
              </a:endParaRPr>
            </a:p>
          </p:txBody>
        </p:sp>
        <p:cxnSp>
          <p:nvCxnSpPr>
            <p:cNvPr id="64" name="直接连接符 63"/>
            <p:cNvCxnSpPr/>
            <p:nvPr/>
          </p:nvCxnSpPr>
          <p:spPr>
            <a:xfrm>
              <a:off x="3133098" y="2842482"/>
              <a:ext cx="519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804773" y="3283137"/>
            <a:ext cx="6468182" cy="874275"/>
            <a:chOff x="3091885" y="1955856"/>
            <a:chExt cx="502773" cy="874275"/>
          </a:xfrm>
        </p:grpSpPr>
        <p:sp>
          <p:nvSpPr>
            <p:cNvPr id="67" name="文本框 66"/>
            <p:cNvSpPr txBox="1"/>
            <p:nvPr/>
          </p:nvSpPr>
          <p:spPr>
            <a:xfrm>
              <a:off x="3091885" y="1955856"/>
              <a:ext cx="502773"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当多个变量名在一个语句中说明时，应该按字母顺序排列这些变量</a:t>
              </a:r>
              <a:endParaRPr lang="zh-CN" altLang="en-US" sz="2400" dirty="0">
                <a:solidFill>
                  <a:schemeClr val="bg1"/>
                </a:solidFill>
                <a:latin typeface="微软雅黑" panose="020B0503020204020204" charset="-122"/>
                <a:ea typeface="微软雅黑" panose="020B0503020204020204" charset="-122"/>
              </a:endParaRPr>
            </a:p>
          </p:txBody>
        </p:sp>
        <p:cxnSp>
          <p:nvCxnSpPr>
            <p:cNvPr id="68" name="直接连接符 67"/>
            <p:cNvCxnSpPr/>
            <p:nvPr/>
          </p:nvCxnSpPr>
          <p:spPr>
            <a:xfrm>
              <a:off x="3099911" y="2830131"/>
              <a:ext cx="408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2804773" y="4536139"/>
            <a:ext cx="8320428" cy="857386"/>
            <a:chOff x="3119840" y="1955856"/>
            <a:chExt cx="1783021" cy="857386"/>
          </a:xfrm>
        </p:grpSpPr>
        <p:sp>
          <p:nvSpPr>
            <p:cNvPr id="71" name="文本框 70"/>
            <p:cNvSpPr txBox="1"/>
            <p:nvPr/>
          </p:nvSpPr>
          <p:spPr>
            <a:xfrm>
              <a:off x="3119840" y="1955856"/>
              <a:ext cx="1783021" cy="830997"/>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如果设计时使用了一个复杂的数据结构，则应该用注解说明用程序设计语言实现这个数据结构的方法特点</a:t>
              </a:r>
              <a:endParaRPr lang="zh-CN" altLang="en-US" sz="2400" dirty="0">
                <a:solidFill>
                  <a:schemeClr val="bg1"/>
                </a:solidFill>
                <a:latin typeface="微软雅黑" panose="020B0503020204020204" charset="-122"/>
                <a:ea typeface="微软雅黑" panose="020B0503020204020204" charset="-122"/>
              </a:endParaRPr>
            </a:p>
          </p:txBody>
        </p:sp>
        <p:cxnSp>
          <p:nvCxnSpPr>
            <p:cNvPr id="72" name="直接连接符 71"/>
            <p:cNvCxnSpPr/>
            <p:nvPr/>
          </p:nvCxnSpPr>
          <p:spPr>
            <a:xfrm flipV="1">
              <a:off x="3132975" y="2786853"/>
              <a:ext cx="1558862" cy="26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7"/>
          <p:cNvSpPr/>
          <p:nvPr/>
        </p:nvSpPr>
        <p:spPr>
          <a:xfrm>
            <a:off x="19049" y="66040"/>
            <a:ext cx="1962151" cy="3746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ea typeface="微软雅黑" panose="020B0503020204020204" charset="-122"/>
              </a:rPr>
              <a:t>7.1.2 </a:t>
            </a:r>
            <a:r>
              <a:rPr lang="zh-CN" altLang="en-US" dirty="0">
                <a:solidFill>
                  <a:schemeClr val="bg1"/>
                </a:solidFill>
                <a:latin typeface="微软雅黑" panose="020B0503020204020204" charset="-122"/>
                <a:ea typeface="微软雅黑" panose="020B0503020204020204" charset="-122"/>
              </a:rPr>
              <a:t>编码风格</a:t>
            </a:r>
            <a:endParaRPr lang="zh-CN" altLang="en-US"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1142732" y="849000"/>
            <a:ext cx="3996864" cy="681962"/>
            <a:chOff x="5422725" y="2090229"/>
            <a:chExt cx="3996864" cy="681962"/>
          </a:xfrm>
        </p:grpSpPr>
        <p:sp>
          <p:nvSpPr>
            <p:cNvPr id="7" name="椭圆 6"/>
            <p:cNvSpPr/>
            <p:nvPr/>
          </p:nvSpPr>
          <p:spPr>
            <a:xfrm>
              <a:off x="5422725" y="2090229"/>
              <a:ext cx="681962" cy="6819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bg1"/>
                  </a:solidFill>
                  <a:latin typeface="微软雅黑" panose="020B0503020204020204" charset="-122"/>
                  <a:ea typeface="微软雅黑" panose="020B0503020204020204" charset="-122"/>
                </a:rPr>
                <a:t>03</a:t>
              </a:r>
              <a:endParaRPr lang="en-US" altLang="zh-CN" sz="2000"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6227298" y="2165307"/>
              <a:ext cx="3192291" cy="523220"/>
            </a:xfrm>
            <a:prstGeom prst="rect">
              <a:avLst/>
            </a:prstGeom>
          </p:spPr>
          <p:txBody>
            <a:bodyPr wrap="square">
              <a:spAutoFit/>
            </a:bodyPr>
            <a:lstStyle/>
            <a:p>
              <a:pPr algn="l"/>
              <a:r>
                <a:rPr lang="zh-CN" altLang="en-US" sz="2800" b="1" dirty="0">
                  <a:solidFill>
                    <a:schemeClr val="bg1"/>
                  </a:solidFill>
                  <a:latin typeface="华文细黑" panose="02010600040101010101" pitchFamily="2" charset="-122"/>
                  <a:ea typeface="华文细黑" panose="02010600040101010101" pitchFamily="2" charset="-122"/>
                  <a:sym typeface="+mn-ea"/>
                </a:rPr>
                <a:t>语句构造</a:t>
              </a:r>
              <a:endParaRPr lang="zh-CN" altLang="en-US" sz="2800" b="1" dirty="0">
                <a:solidFill>
                  <a:schemeClr val="bg1"/>
                </a:solidFill>
                <a:latin typeface="华文细黑" panose="02010600040101010101" pitchFamily="2" charset="-122"/>
                <a:ea typeface="华文细黑" panose="02010600040101010101" pitchFamily="2" charset="-122"/>
                <a:sym typeface="+mn-ea"/>
              </a:endParaRPr>
            </a:p>
          </p:txBody>
        </p:sp>
      </p:grpSp>
      <p:pic>
        <p:nvPicPr>
          <p:cNvPr id="38" name="图形 3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649554" y="1972916"/>
            <a:ext cx="523220" cy="523220"/>
          </a:xfrm>
          <a:prstGeom prst="rect">
            <a:avLst/>
          </a:prstGeom>
        </p:spPr>
      </p:pic>
      <p:pic>
        <p:nvPicPr>
          <p:cNvPr id="39" name="图形 3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615659" y="2844320"/>
            <a:ext cx="523220" cy="523220"/>
          </a:xfrm>
          <a:prstGeom prst="rect">
            <a:avLst/>
          </a:prstGeom>
        </p:spPr>
      </p:pic>
      <p:pic>
        <p:nvPicPr>
          <p:cNvPr id="40" name="图形 3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615659" y="3742959"/>
            <a:ext cx="523220" cy="523220"/>
          </a:xfrm>
          <a:prstGeom prst="rect">
            <a:avLst/>
          </a:prstGeom>
        </p:spPr>
      </p:pic>
      <p:sp>
        <p:nvSpPr>
          <p:cNvPr id="43" name="文本框 42"/>
          <p:cNvSpPr txBox="1"/>
          <p:nvPr/>
        </p:nvSpPr>
        <p:spPr>
          <a:xfrm>
            <a:off x="2250831" y="2014350"/>
            <a:ext cx="6395070"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不要为了节省空间而把多个语句写在同一行</a:t>
            </a:r>
            <a:endParaRPr lang="zh-CN" altLang="en-US" sz="2400" dirty="0">
              <a:solidFill>
                <a:schemeClr val="bg1"/>
              </a:solidFill>
              <a:latin typeface="微软雅黑" panose="020B0503020204020204" charset="-122"/>
              <a:ea typeface="微软雅黑" panose="020B0503020204020204" charset="-122"/>
            </a:endParaRPr>
          </a:p>
        </p:txBody>
      </p:sp>
      <p:sp>
        <p:nvSpPr>
          <p:cNvPr id="46" name="文本框 45"/>
          <p:cNvSpPr txBox="1"/>
          <p:nvPr/>
        </p:nvSpPr>
        <p:spPr>
          <a:xfrm>
            <a:off x="2216936" y="2856548"/>
            <a:ext cx="4923864"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尽量避免复杂的条件测试</a:t>
            </a:r>
            <a:endParaRPr lang="zh-CN" altLang="en-US" sz="2400" dirty="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2216936" y="3742959"/>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尽量减少对“非”条件的测试</a:t>
            </a:r>
            <a:endParaRPr lang="zh-CN" altLang="en-US" sz="2400" dirty="0">
              <a:solidFill>
                <a:schemeClr val="bg1"/>
              </a:solidFill>
              <a:latin typeface="微软雅黑" panose="020B0503020204020204" charset="-122"/>
              <a:ea typeface="微软雅黑" panose="020B0503020204020204" charset="-122"/>
            </a:endParaRPr>
          </a:p>
        </p:txBody>
      </p:sp>
      <p:pic>
        <p:nvPicPr>
          <p:cNvPr id="2" name="图形 1"/>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615659" y="4641598"/>
            <a:ext cx="523220" cy="523220"/>
          </a:xfrm>
          <a:prstGeom prst="rect">
            <a:avLst/>
          </a:prstGeom>
        </p:spPr>
      </p:pic>
      <p:sp>
        <p:nvSpPr>
          <p:cNvPr id="3" name="文本框 2"/>
          <p:cNvSpPr txBox="1"/>
          <p:nvPr/>
        </p:nvSpPr>
        <p:spPr>
          <a:xfrm>
            <a:off x="2216936" y="4641598"/>
            <a:ext cx="5133863"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避免大量使用循环嵌套和条件嵌套</a:t>
            </a:r>
            <a:endParaRPr lang="zh-CN" altLang="en-US" sz="2400" dirty="0">
              <a:solidFill>
                <a:schemeClr val="bg1"/>
              </a:solidFill>
              <a:latin typeface="微软雅黑" panose="020B0503020204020204" charset="-122"/>
              <a:ea typeface="微软雅黑" panose="020B0503020204020204" charset="-122"/>
            </a:endParaRPr>
          </a:p>
        </p:txBody>
      </p:sp>
      <p:pic>
        <p:nvPicPr>
          <p:cNvPr id="8" name="图形 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615659" y="5533123"/>
            <a:ext cx="523220" cy="523220"/>
          </a:xfrm>
          <a:prstGeom prst="rect">
            <a:avLst/>
          </a:prstGeom>
        </p:spPr>
      </p:pic>
      <p:sp>
        <p:nvSpPr>
          <p:cNvPr id="9" name="文本框 8"/>
          <p:cNvSpPr txBox="1"/>
          <p:nvPr/>
        </p:nvSpPr>
        <p:spPr>
          <a:xfrm>
            <a:off x="2216936" y="5533123"/>
            <a:ext cx="8628185"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sym typeface="+mn-ea"/>
              </a:rPr>
              <a:t>利用括号使逻辑表达式或算术表达式的运算次序清晰直观</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commondata" val="eyJjb3VudCI6MSwiaGRpZCI6IjljM2EwYzA5NDkxOTZmODY1OTIwODY1YjkxMWJkZTdiIiwidXNlckNvdW50Ijox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6101</Words>
  <Application>WPS 演示</Application>
  <PresentationFormat>宽屏</PresentationFormat>
  <Paragraphs>627</Paragraphs>
  <Slides>44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微软雅黑</vt:lpstr>
      <vt:lpstr>华文细黑</vt:lpstr>
      <vt:lpstr>Arial Unicode MS</vt:lpstr>
      <vt:lpstr>Times New Roman</vt:lpstr>
      <vt:lpstr>Calibri</vt:lpstr>
      <vt:lpstr>PT Sans</vt:lpstr>
      <vt:lpstr>Menk BudunTig</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p:lastModifiedBy>
  <cp:revision>11</cp:revision>
  <dcterms:created xsi:type="dcterms:W3CDTF">2019-04-22T01:04:00Z</dcterms:created>
  <dcterms:modified xsi:type="dcterms:W3CDTF">2023-12-17T06:13:04Z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TemplateUUID">
    <vt:lpwstr>v1.0_mb_m/x9ekZSJXMLpt73brKubQ==</vt:lpwstr>
  </property>
  <property fmtid="{D5CDD505-2E9C-101B-9397-08002B2CF9AE}" pid="4" name="ICV">
    <vt:lpwstr>C629CB71F27849A1BF32DE6C35A210F0_12</vt:lpwstr>
  </property>
</Properties>
</file>