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715" r:id="rId8"/>
    <p:sldId id="465" r:id="rId9"/>
    <p:sldId id="711" r:id="rId10"/>
    <p:sldId id="420" r:id="rId11"/>
    <p:sldId id="349" r:id="rId12"/>
    <p:sldId id="714" r:id="rId13"/>
    <p:sldId id="716" r:id="rId14"/>
    <p:sldId id="712" r:id="rId15"/>
    <p:sldId id="645" r:id="rId16"/>
    <p:sldId id="713" r:id="rId17"/>
    <p:sldId id="648" r:id="rId18"/>
    <p:sldId id="70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p:restoredTop sz="94674"/>
  </p:normalViewPr>
  <p:slideViewPr>
    <p:cSldViewPr snapToGrid="0">
      <p:cViewPr varScale="1">
        <p:scale>
          <a:sx n="72" d="100"/>
          <a:sy n="72" d="100"/>
        </p:scale>
        <p:origin x="17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38075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389892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pic>
        <p:nvPicPr>
          <p:cNvPr id="6" name="图片 5" descr="4 瀑布模型总结_瀑布模型举例说明_我是程序员小贱的博客-CSDN博客">
            <a:extLst>
              <a:ext uri="{FF2B5EF4-FFF2-40B4-BE49-F238E27FC236}">
                <a16:creationId xmlns:a16="http://schemas.microsoft.com/office/drawing/2014/main" id="{78470DE2-2158-8DDF-A853-D0BBB8F44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46" y="1024425"/>
            <a:ext cx="8623569" cy="5748700"/>
          </a:xfrm>
          <a:prstGeom prst="rect">
            <a:avLst/>
          </a:prstGeom>
          <a:noFill/>
          <a:ln>
            <a:noFill/>
          </a:ln>
        </p:spPr>
      </p:pic>
    </p:spTree>
    <p:extLst>
      <p:ext uri="{BB962C8B-B14F-4D97-AF65-F5344CB8AC3E}">
        <p14:creationId xmlns:p14="http://schemas.microsoft.com/office/powerpoint/2010/main" val="396736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风险评估及对策</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469911" y="1968930"/>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2472070" y="19689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数据方面：</a:t>
            </a:r>
          </a:p>
        </p:txBody>
      </p:sp>
      <p:sp>
        <p:nvSpPr>
          <p:cNvPr id="5" name="文本框 4">
            <a:extLst>
              <a:ext uri="{FF2B5EF4-FFF2-40B4-BE49-F238E27FC236}">
                <a16:creationId xmlns:a16="http://schemas.microsoft.com/office/drawing/2014/main" id="{011B57BA-B655-4AE1-B077-8E24A580C63B}"/>
              </a:ext>
            </a:extLst>
          </p:cNvPr>
          <p:cNvSpPr txBox="1"/>
          <p:nvPr/>
        </p:nvSpPr>
        <p:spPr>
          <a:xfrm>
            <a:off x="2472070" y="2323567"/>
            <a:ext cx="7495940" cy="1023742"/>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由于网上食物开源数据有限并且真实数据量巨大，无法做到全覆盖全方面，因此采用缩小数据量，只使用常见食物数据。其次，由于人工标注的工作量巨大，因此采用多人协同运作的方式，缩短标注时间</a:t>
            </a:r>
          </a:p>
        </p:txBody>
      </p:sp>
      <p:sp>
        <p:nvSpPr>
          <p:cNvPr id="7" name="文本框 6">
            <a:extLst>
              <a:ext uri="{FF2B5EF4-FFF2-40B4-BE49-F238E27FC236}">
                <a16:creationId xmlns:a16="http://schemas.microsoft.com/office/drawing/2014/main" id="{AFE91016-2FF8-4490-AF62-969099A4D4B2}"/>
              </a:ext>
            </a:extLst>
          </p:cNvPr>
          <p:cNvSpPr txBox="1"/>
          <p:nvPr/>
        </p:nvSpPr>
        <p:spPr>
          <a:xfrm>
            <a:off x="2472070" y="3347309"/>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后端程序方面：</a:t>
            </a:r>
          </a:p>
        </p:txBody>
      </p:sp>
      <p:sp>
        <p:nvSpPr>
          <p:cNvPr id="8" name="文本框 7">
            <a:extLst>
              <a:ext uri="{FF2B5EF4-FFF2-40B4-BE49-F238E27FC236}">
                <a16:creationId xmlns:a16="http://schemas.microsoft.com/office/drawing/2014/main" id="{CA315514-1215-437B-90A1-CFAE83E9088E}"/>
              </a:ext>
            </a:extLst>
          </p:cNvPr>
          <p:cNvSpPr txBox="1"/>
          <p:nvPr/>
        </p:nvSpPr>
        <p:spPr>
          <a:xfrm>
            <a:off x="2472070" y="3656671"/>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限于现有</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环境的局限性，容易出现运行环境无法搭建，代码执行报错，模型之间冲突等问题，因此，采用常用且成熟的模型，并且遇到问题时根据时间，是否选择更换模型</a:t>
            </a:r>
          </a:p>
        </p:txBody>
      </p:sp>
      <p:sp>
        <p:nvSpPr>
          <p:cNvPr id="10" name="文本框 9">
            <a:extLst>
              <a:ext uri="{FF2B5EF4-FFF2-40B4-BE49-F238E27FC236}">
                <a16:creationId xmlns:a16="http://schemas.microsoft.com/office/drawing/2014/main" id="{89F9AB65-2072-4510-BA3F-0B30623FCF6A}"/>
              </a:ext>
            </a:extLst>
          </p:cNvPr>
          <p:cNvSpPr txBox="1"/>
          <p:nvPr/>
        </p:nvSpPr>
        <p:spPr>
          <a:xfrm>
            <a:off x="2472070" y="4606325"/>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前端程序方面：</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2472070" y="4975657"/>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前后端程序接口无法兼容，采用搜集资料，更换接口编写方案</a:t>
            </a:r>
          </a:p>
          <a:p>
            <a:pPr>
              <a:lnSpc>
                <a:spcPct val="150000"/>
              </a:lnSpc>
            </a:pPr>
            <a:r>
              <a:rPr lang="zh-CN" altLang="en-US" sz="1400" dirty="0">
                <a:latin typeface="微软雅黑" panose="020B0503020204020204" pitchFamily="34" charset="-122"/>
                <a:ea typeface="微软雅黑" panose="020B0503020204020204" pitchFamily="34" charset="-122"/>
              </a:rPr>
              <a:t>延迟时间过长，采用优化接口方案的方式</a:t>
            </a:r>
          </a:p>
        </p:txBody>
      </p:sp>
      <p:sp>
        <p:nvSpPr>
          <p:cNvPr id="15" name="Shape 2629">
            <a:extLst>
              <a:ext uri="{FF2B5EF4-FFF2-40B4-BE49-F238E27FC236}">
                <a16:creationId xmlns:a16="http://schemas.microsoft.com/office/drawing/2014/main" id="{06763588-ECE1-4E09-ADEF-762129845265}"/>
              </a:ext>
            </a:extLst>
          </p:cNvPr>
          <p:cNvSpPr/>
          <p:nvPr/>
        </p:nvSpPr>
        <p:spPr>
          <a:xfrm>
            <a:off x="1557856" y="466994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557857" y="2042610"/>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558488" y="3405712"/>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81945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风险评估及对策</a:t>
              </a:r>
            </a:p>
          </p:txBody>
        </p:sp>
      </p:grpSp>
    </p:spTree>
    <p:extLst>
      <p:ext uri="{BB962C8B-B14F-4D97-AF65-F5344CB8AC3E}">
        <p14:creationId xmlns:p14="http://schemas.microsoft.com/office/powerpoint/2010/main" val="20012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391891"/>
            <a:ext cx="2431752" cy="212615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标签筛选功能，训练和测试多分类模型，其分类原则为食物标注的</a:t>
            </a:r>
            <a:r>
              <a:rPr lang="en-US" altLang="zh-CN" sz="1800" dirty="0">
                <a:effectLst/>
                <a:ea typeface="等线" panose="02010600030101010101" pitchFamily="2" charset="-122"/>
                <a:cs typeface="Times New Roman" panose="02020603050405020304" pitchFamily="18" charset="0"/>
              </a:rPr>
              <a:t>tag</a:t>
            </a:r>
            <a:r>
              <a:rPr lang="zh-CN" altLang="zh-CN" sz="1800" dirty="0">
                <a:effectLst/>
                <a:ea typeface="等线" panose="02010600030101010101" pitchFamily="2" charset="-122"/>
                <a:cs typeface="Times New Roman" panose="02020603050405020304" pitchFamily="18" charset="0"/>
              </a:rPr>
              <a:t>，如：麻辣、清淡、海鲜、菌类等；</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3985949"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2871536" y="3391890"/>
            <a:ext cx="3417902" cy="212615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推荐菜单功能，训练和测试推荐模型，其推荐原则为用户提前已输入的饮食习惯原则或者近期身体状况，如喜欢辣一点的食物、有胃炎需要清淡饮食等</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220107"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927964" y="3391890"/>
            <a:ext cx="1836391" cy="171066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用户端（前端），设计用户使用界面，包含上述两个模块</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574"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725" y="1426021"/>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476510" y="3391890"/>
            <a:ext cx="1836391" cy="129516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lumMod val="75000"/>
                    <a:lumOff val="25000"/>
                  </a:schemeClr>
                </a:solidFill>
                <a:uLnTx/>
                <a:uFillTx/>
                <a:latin typeface="等线" panose="02010600030101010101" pitchFamily="2" charset="-122"/>
                <a:ea typeface="等线" panose="02010600030101010101" pitchFamily="2" charset="-122"/>
                <a:cs typeface="Times New Roman" panose="02020603050405020304" pitchFamily="18" charset="0"/>
                <a:sym typeface="+mn-lt"/>
              </a:rPr>
              <a:t>数据预处理，得到标准的、干净的、连续的数据</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小组评价：在项目讨论过程中，每位小组成员都充分发表了自己的见解和建议。在经过讨论后，我们初步决定了该项目的大致走向。</a:t>
            </a:r>
          </a:p>
        </p:txBody>
      </p:sp>
    </p:spTree>
    <p:extLst>
      <p:ext uri="{BB962C8B-B14F-4D97-AF65-F5344CB8AC3E}">
        <p14:creationId xmlns:p14="http://schemas.microsoft.com/office/powerpoint/2010/main" val="111025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
        <p:nvSpPr>
          <p:cNvPr id="9" name="Text box0">
            <a:extLst>
              <a:ext uri="{FF2B5EF4-FFF2-40B4-BE49-F238E27FC236}">
                <a16:creationId xmlns:a16="http://schemas.microsoft.com/office/drawing/2014/main" id="{9696CD7F-5335-D2AC-99D1-8D47B0CC5C82}"/>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Tree>
    <p:extLst>
      <p:ext uri="{BB962C8B-B14F-4D97-AF65-F5344CB8AC3E}">
        <p14:creationId xmlns:p14="http://schemas.microsoft.com/office/powerpoint/2010/main" val="44709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907682" y="3504325"/>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项目背景</a:t>
              </a: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Background of the project</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8025333" y="3485425"/>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3903925" y="3476227"/>
            <a:ext cx="4190985" cy="830997"/>
            <a:chOff x="7717943" y="1707592"/>
            <a:chExt cx="3673880" cy="728464"/>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3045385" cy="72846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项目功能及工作流程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functions and workflow</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95997" y="4577218"/>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893912" y="4584660"/>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2505782"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风险评估及对策</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Risk assessment and countermeasures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907682" y="4612153"/>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042060"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目的和意义</a:t>
              </a: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Purpose and significance</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项目背景</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846356"/>
            <a:ext cx="1979003" cy="584775"/>
          </a:xfrm>
          <a:prstGeom prst="rect">
            <a:avLst/>
          </a:prstGeom>
          <a:noFill/>
        </p:spPr>
        <p:txBody>
          <a:bodyPr wrap="none" rtlCol="0">
            <a:spAutoFit/>
          </a:bodyPr>
          <a:lstStyle/>
          <a:p>
            <a:pPr algn="r"/>
            <a:r>
              <a:rPr lang="zh-CN" altLang="en-US" sz="3200" b="1" spc="298" dirty="0">
                <a:latin typeface="微软雅黑" panose="020B0503020204020204" pitchFamily="34" charset="-122"/>
                <a:ea typeface="微软雅黑" panose="020B0503020204020204" pitchFamily="34" charset="-122"/>
              </a:rPr>
              <a:t>信息过载</a:t>
            </a:r>
            <a:endParaRPr lang="en-US" altLang="zh-CN" sz="32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2710650" cy="461665"/>
            <a:chOff x="760660" y="360040"/>
            <a:chExt cx="2710650"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目的与意义</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77E5976A-A77E-4E4B-AED1-D2EA96D7C64F}"/>
              </a:ext>
            </a:extLst>
          </p:cNvPr>
          <p:cNvSpPr>
            <a:spLocks/>
          </p:cNvSpPr>
          <p:nvPr/>
        </p:nvSpPr>
        <p:spPr bwMode="auto">
          <a:xfrm>
            <a:off x="1406525" y="3321050"/>
            <a:ext cx="2584450"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3" name="Freeform 7">
            <a:extLst>
              <a:ext uri="{FF2B5EF4-FFF2-40B4-BE49-F238E27FC236}">
                <a16:creationId xmlns:a16="http://schemas.microsoft.com/office/drawing/2014/main" id="{1DA0092A-A193-43AD-B616-BE265452BA8C}"/>
              </a:ext>
            </a:extLst>
          </p:cNvPr>
          <p:cNvSpPr>
            <a:spLocks/>
          </p:cNvSpPr>
          <p:nvPr/>
        </p:nvSpPr>
        <p:spPr bwMode="auto">
          <a:xfrm>
            <a:off x="3673475" y="2024063"/>
            <a:ext cx="2582863"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4" name="Freeform 10">
            <a:extLst>
              <a:ext uri="{FF2B5EF4-FFF2-40B4-BE49-F238E27FC236}">
                <a16:creationId xmlns:a16="http://schemas.microsoft.com/office/drawing/2014/main" id="{DD21BA4E-B4C9-4F50-9550-AFB4050A56DA}"/>
              </a:ext>
            </a:extLst>
          </p:cNvPr>
          <p:cNvSpPr>
            <a:spLocks/>
          </p:cNvSpPr>
          <p:nvPr/>
        </p:nvSpPr>
        <p:spPr bwMode="auto">
          <a:xfrm>
            <a:off x="593883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5" name="Freeform 11">
            <a:extLst>
              <a:ext uri="{FF2B5EF4-FFF2-40B4-BE49-F238E27FC236}">
                <a16:creationId xmlns:a16="http://schemas.microsoft.com/office/drawing/2014/main" id="{3FB67B40-AAB6-4909-96CA-220C73DDC9FB}"/>
              </a:ext>
            </a:extLst>
          </p:cNvPr>
          <p:cNvSpPr>
            <a:spLocks/>
          </p:cNvSpPr>
          <p:nvPr/>
        </p:nvSpPr>
        <p:spPr bwMode="auto">
          <a:xfrm>
            <a:off x="8205788" y="2024063"/>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6" name="그룹 2">
            <a:extLst>
              <a:ext uri="{FF2B5EF4-FFF2-40B4-BE49-F238E27FC236}">
                <a16:creationId xmlns:a16="http://schemas.microsoft.com/office/drawing/2014/main" id="{E7A0F8C4-8E26-48E6-92A2-958830E143CE}"/>
              </a:ext>
            </a:extLst>
          </p:cNvPr>
          <p:cNvGrpSpPr/>
          <p:nvPr/>
        </p:nvGrpSpPr>
        <p:grpSpPr>
          <a:xfrm>
            <a:off x="1268413" y="2040321"/>
            <a:ext cx="2722562" cy="1633537"/>
            <a:chOff x="1268413" y="2024063"/>
            <a:chExt cx="2722562" cy="1633537"/>
          </a:xfrm>
          <a:solidFill>
            <a:schemeClr val="accent1"/>
          </a:solidFill>
          <a:effectLst/>
        </p:grpSpPr>
        <p:sp>
          <p:nvSpPr>
            <p:cNvPr id="7" name="Freeform 5">
              <a:extLst>
                <a:ext uri="{FF2B5EF4-FFF2-40B4-BE49-F238E27FC236}">
                  <a16:creationId xmlns:a16="http://schemas.microsoft.com/office/drawing/2014/main" id="{9F242A1C-738F-4C35-9427-F3470A4F6240}"/>
                </a:ext>
              </a:extLst>
            </p:cNvPr>
            <p:cNvSpPr>
              <a:spLocks/>
            </p:cNvSpPr>
            <p:nvPr/>
          </p:nvSpPr>
          <p:spPr bwMode="auto">
            <a:xfrm>
              <a:off x="1406525" y="2024063"/>
              <a:ext cx="2584450"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8" name="Isosceles Triangle 45">
              <a:extLst>
                <a:ext uri="{FF2B5EF4-FFF2-40B4-BE49-F238E27FC236}">
                  <a16:creationId xmlns:a16="http://schemas.microsoft.com/office/drawing/2014/main" id="{4714B29C-970F-44AA-9D21-9DD113FE6602}"/>
                </a:ext>
              </a:extLst>
            </p:cNvPr>
            <p:cNvSpPr/>
            <p:nvPr/>
          </p:nvSpPr>
          <p:spPr>
            <a:xfrm rot="10800000">
              <a:off x="1268413" y="3321050"/>
              <a:ext cx="595312"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9" name="Freeform 8">
            <a:extLst>
              <a:ext uri="{FF2B5EF4-FFF2-40B4-BE49-F238E27FC236}">
                <a16:creationId xmlns:a16="http://schemas.microsoft.com/office/drawing/2014/main" id="{79F9D5AA-836C-406E-8D2D-493503396CAC}"/>
              </a:ext>
            </a:extLst>
          </p:cNvPr>
          <p:cNvSpPr>
            <a:spLocks/>
          </p:cNvSpPr>
          <p:nvPr/>
        </p:nvSpPr>
        <p:spPr bwMode="auto">
          <a:xfrm>
            <a:off x="3673475" y="3337308"/>
            <a:ext cx="2582863"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0" name="Freeform 9">
            <a:extLst>
              <a:ext uri="{FF2B5EF4-FFF2-40B4-BE49-F238E27FC236}">
                <a16:creationId xmlns:a16="http://schemas.microsoft.com/office/drawing/2014/main" id="{A9245DA9-A566-4131-A31E-043C0E850952}"/>
              </a:ext>
            </a:extLst>
          </p:cNvPr>
          <p:cNvSpPr>
            <a:spLocks/>
          </p:cNvSpPr>
          <p:nvPr/>
        </p:nvSpPr>
        <p:spPr bwMode="auto">
          <a:xfrm>
            <a:off x="5938838" y="2040321"/>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11" name="그룹 3">
            <a:extLst>
              <a:ext uri="{FF2B5EF4-FFF2-40B4-BE49-F238E27FC236}">
                <a16:creationId xmlns:a16="http://schemas.microsoft.com/office/drawing/2014/main" id="{91EABAA7-088E-4DF7-979B-B2F801F46DCA}"/>
              </a:ext>
            </a:extLst>
          </p:cNvPr>
          <p:cNvGrpSpPr/>
          <p:nvPr/>
        </p:nvGrpSpPr>
        <p:grpSpPr>
          <a:xfrm>
            <a:off x="8205788" y="3000758"/>
            <a:ext cx="2722562" cy="1633538"/>
            <a:chOff x="8205788" y="2984500"/>
            <a:chExt cx="2722562" cy="1633538"/>
          </a:xfrm>
          <a:solidFill>
            <a:schemeClr val="accent1"/>
          </a:solidFill>
          <a:effectLst/>
        </p:grpSpPr>
        <p:sp>
          <p:nvSpPr>
            <p:cNvPr id="12" name="Freeform 12">
              <a:extLst>
                <a:ext uri="{FF2B5EF4-FFF2-40B4-BE49-F238E27FC236}">
                  <a16:creationId xmlns:a16="http://schemas.microsoft.com/office/drawing/2014/main" id="{A1289F4B-EE9E-4D8C-9D42-0349279F33CF}"/>
                </a:ext>
              </a:extLst>
            </p:cNvPr>
            <p:cNvSpPr>
              <a:spLocks/>
            </p:cNvSpPr>
            <p:nvPr/>
          </p:nvSpPr>
          <p:spPr bwMode="auto">
            <a:xfrm>
              <a:off x="820578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3" name="Isosceles Triangle 46">
              <a:extLst>
                <a:ext uri="{FF2B5EF4-FFF2-40B4-BE49-F238E27FC236}">
                  <a16:creationId xmlns:a16="http://schemas.microsoft.com/office/drawing/2014/main" id="{B8D9FA56-F430-44A9-BFC4-3F21CF48F7E1}"/>
                </a:ext>
              </a:extLst>
            </p:cNvPr>
            <p:cNvSpPr/>
            <p:nvPr/>
          </p:nvSpPr>
          <p:spPr>
            <a:xfrm>
              <a:off x="10331450" y="2984500"/>
              <a:ext cx="596900"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21" name="TextBox 4">
            <a:extLst>
              <a:ext uri="{FF2B5EF4-FFF2-40B4-BE49-F238E27FC236}">
                <a16:creationId xmlns:a16="http://schemas.microsoft.com/office/drawing/2014/main" id="{D7CE5083-5747-4795-9024-6C9378952A13}"/>
              </a:ext>
            </a:extLst>
          </p:cNvPr>
          <p:cNvSpPr txBox="1"/>
          <p:nvPr/>
        </p:nvSpPr>
        <p:spPr>
          <a:xfrm>
            <a:off x="1410065" y="4826496"/>
            <a:ext cx="260609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提高便利性与个性化</a:t>
            </a:r>
            <a:endParaRPr lang="en-US" altLang="zh-CN" b="1" spc="298" dirty="0">
              <a:latin typeface="微软雅黑" panose="020B0503020204020204" pitchFamily="34" charset="-122"/>
              <a:ea typeface="微软雅黑" panose="020B0503020204020204" pitchFamily="34" charset="-122"/>
            </a:endParaRPr>
          </a:p>
        </p:txBody>
      </p:sp>
      <p:sp>
        <p:nvSpPr>
          <p:cNvPr id="22" name="TextBox 5">
            <a:extLst>
              <a:ext uri="{FF2B5EF4-FFF2-40B4-BE49-F238E27FC236}">
                <a16:creationId xmlns:a16="http://schemas.microsoft.com/office/drawing/2014/main" id="{8846E5DA-5AD8-424E-8216-D27BD20877AB}"/>
              </a:ext>
            </a:extLst>
          </p:cNvPr>
          <p:cNvSpPr txBox="1"/>
          <p:nvPr/>
        </p:nvSpPr>
        <p:spPr>
          <a:xfrm>
            <a:off x="1053358" y="5195828"/>
            <a:ext cx="3292600" cy="890693"/>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菜单推荐系统帮助用户找到他们喜欢的食物，提供个性化的用餐建议，增加用户的满意度和忠诚度</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3" name="TextBox 4">
            <a:extLst>
              <a:ext uri="{FF2B5EF4-FFF2-40B4-BE49-F238E27FC236}">
                <a16:creationId xmlns:a16="http://schemas.microsoft.com/office/drawing/2014/main" id="{8AB1AE3F-A586-4A86-BE6A-32588CD3CFCF}"/>
              </a:ext>
            </a:extLst>
          </p:cNvPr>
          <p:cNvSpPr txBox="1"/>
          <p:nvPr/>
        </p:nvSpPr>
        <p:spPr>
          <a:xfrm>
            <a:off x="8970401" y="4826496"/>
            <a:ext cx="126085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商业价值</a:t>
            </a:r>
            <a:endParaRPr lang="en-US" altLang="zh-CN" b="1" spc="298" dirty="0">
              <a:latin typeface="微软雅黑" panose="020B0503020204020204" pitchFamily="34" charset="-122"/>
              <a:ea typeface="微软雅黑" panose="020B0503020204020204" pitchFamily="34" charset="-122"/>
            </a:endParaRPr>
          </a:p>
        </p:txBody>
      </p:sp>
      <p:sp>
        <p:nvSpPr>
          <p:cNvPr id="24" name="TextBox 5">
            <a:extLst>
              <a:ext uri="{FF2B5EF4-FFF2-40B4-BE49-F238E27FC236}">
                <a16:creationId xmlns:a16="http://schemas.microsoft.com/office/drawing/2014/main" id="{071B035D-2D38-440A-AEA4-E9776E522081}"/>
              </a:ext>
            </a:extLst>
          </p:cNvPr>
          <p:cNvSpPr txBox="1"/>
          <p:nvPr/>
        </p:nvSpPr>
        <p:spPr>
          <a:xfrm>
            <a:off x="8026517" y="5212086"/>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菜单推荐系统可以增加餐饮业务的销售额，因为它们有助于提高用户的订购频率和订单价值。此外，它们还可以增加用户忠诚度，因为提供了个性化的体验</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5" name="TextBox 4">
            <a:extLst>
              <a:ext uri="{FF2B5EF4-FFF2-40B4-BE49-F238E27FC236}">
                <a16:creationId xmlns:a16="http://schemas.microsoft.com/office/drawing/2014/main" id="{D87A4E8B-39C3-4C0F-8802-904F8589D01A}"/>
              </a:ext>
            </a:extLst>
          </p:cNvPr>
          <p:cNvSpPr txBox="1"/>
          <p:nvPr/>
        </p:nvSpPr>
        <p:spPr>
          <a:xfrm>
            <a:off x="5196522" y="4842754"/>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减少选择困难</a:t>
            </a:r>
            <a:endParaRPr lang="en-US" altLang="zh-CN" b="1" spc="298" dirty="0">
              <a:latin typeface="微软雅黑" panose="020B0503020204020204" pitchFamily="34" charset="-122"/>
              <a:ea typeface="微软雅黑" panose="020B0503020204020204" pitchFamily="34" charset="-122"/>
            </a:endParaRPr>
          </a:p>
        </p:txBody>
      </p:sp>
      <p:sp>
        <p:nvSpPr>
          <p:cNvPr id="26" name="TextBox 5">
            <a:extLst>
              <a:ext uri="{FF2B5EF4-FFF2-40B4-BE49-F238E27FC236}">
                <a16:creationId xmlns:a16="http://schemas.microsoft.com/office/drawing/2014/main" id="{D4E8260A-A642-47DE-AC11-9199A02C89BF}"/>
              </a:ext>
            </a:extLst>
          </p:cNvPr>
          <p:cNvSpPr txBox="1"/>
          <p:nvPr/>
        </p:nvSpPr>
        <p:spPr>
          <a:xfrm>
            <a:off x="4449699" y="5195828"/>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对于拥有大量菜单选项的餐厅来说，用户可能会感到选择困难。菜单推荐系统简化了选择过程，提供了有针对性的建议，减轻了用户的选择负担</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目的与意义</a:t>
              </a:r>
            </a:p>
          </p:txBody>
        </p:sp>
      </p:grpSp>
      <p:grpSp>
        <p:nvGrpSpPr>
          <p:cNvPr id="33" name="Group 34">
            <a:extLst>
              <a:ext uri="{FF2B5EF4-FFF2-40B4-BE49-F238E27FC236}">
                <a16:creationId xmlns:a16="http://schemas.microsoft.com/office/drawing/2014/main" id="{CA79B171-7AD5-7043-A362-78601222129D}"/>
              </a:ext>
            </a:extLst>
          </p:cNvPr>
          <p:cNvGrpSpPr/>
          <p:nvPr/>
        </p:nvGrpSpPr>
        <p:grpSpPr>
          <a:xfrm>
            <a:off x="6780354" y="3108033"/>
            <a:ext cx="899829" cy="486001"/>
            <a:chOff x="7166383" y="2666161"/>
            <a:chExt cx="900000" cy="486001"/>
          </a:xfrm>
          <a:solidFill>
            <a:schemeClr val="accent2"/>
          </a:solidFill>
        </p:grpSpPr>
        <p:sp>
          <p:nvSpPr>
            <p:cNvPr id="34" name="Freeform 95">
              <a:extLst>
                <a:ext uri="{FF2B5EF4-FFF2-40B4-BE49-F238E27FC236}">
                  <a16:creationId xmlns:a16="http://schemas.microsoft.com/office/drawing/2014/main" id="{020FC694-31AD-BE42-B3D2-19392084319C}"/>
                </a:ext>
              </a:extLst>
            </p:cNvPr>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5" name="Rectangle 96">
              <a:extLst>
                <a:ext uri="{FF2B5EF4-FFF2-40B4-BE49-F238E27FC236}">
                  <a16:creationId xmlns:a16="http://schemas.microsoft.com/office/drawing/2014/main" id="{8196B0A5-E779-D64E-82A4-E2E1212FBF93}"/>
                </a:ext>
              </a:extLst>
            </p:cNvPr>
            <p:cNvSpPr>
              <a:spLocks noChangeArrowheads="1"/>
            </p:cNvSpPr>
            <p:nvPr/>
          </p:nvSpPr>
          <p:spPr bwMode="auto">
            <a:xfrm>
              <a:off x="72613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6" name="Rectangle 96">
              <a:extLst>
                <a:ext uri="{FF2B5EF4-FFF2-40B4-BE49-F238E27FC236}">
                  <a16:creationId xmlns:a16="http://schemas.microsoft.com/office/drawing/2014/main" id="{CA9925A4-687D-6C4C-9636-A0FB232DE883}"/>
                </a:ext>
              </a:extLst>
            </p:cNvPr>
            <p:cNvSpPr>
              <a:spLocks noChangeArrowheads="1"/>
            </p:cNvSpPr>
            <p:nvPr/>
          </p:nvSpPr>
          <p:spPr bwMode="auto">
            <a:xfrm>
              <a:off x="74205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7" name="Rectangle 96">
              <a:extLst>
                <a:ext uri="{FF2B5EF4-FFF2-40B4-BE49-F238E27FC236}">
                  <a16:creationId xmlns:a16="http://schemas.microsoft.com/office/drawing/2014/main" id="{2527BC77-4CDE-EB40-B752-23BF04F4DA4A}"/>
                </a:ext>
              </a:extLst>
            </p:cNvPr>
            <p:cNvSpPr>
              <a:spLocks noChangeArrowheads="1"/>
            </p:cNvSpPr>
            <p:nvPr/>
          </p:nvSpPr>
          <p:spPr bwMode="auto">
            <a:xfrm>
              <a:off x="75864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38" name="Group 39">
            <a:extLst>
              <a:ext uri="{FF2B5EF4-FFF2-40B4-BE49-F238E27FC236}">
                <a16:creationId xmlns:a16="http://schemas.microsoft.com/office/drawing/2014/main" id="{685726DE-E2D5-D842-BEBF-7C64AD09B897}"/>
              </a:ext>
            </a:extLst>
          </p:cNvPr>
          <p:cNvGrpSpPr/>
          <p:nvPr/>
        </p:nvGrpSpPr>
        <p:grpSpPr>
          <a:xfrm>
            <a:off x="4512720" y="3109148"/>
            <a:ext cx="899829" cy="486001"/>
            <a:chOff x="4605752" y="2667275"/>
            <a:chExt cx="900000" cy="486001"/>
          </a:xfrm>
          <a:solidFill>
            <a:schemeClr val="accent2"/>
          </a:solidFill>
        </p:grpSpPr>
        <p:sp>
          <p:nvSpPr>
            <p:cNvPr id="39" name="Freeform 95">
              <a:extLst>
                <a:ext uri="{FF2B5EF4-FFF2-40B4-BE49-F238E27FC236}">
                  <a16:creationId xmlns:a16="http://schemas.microsoft.com/office/drawing/2014/main" id="{C5A29610-F391-6A42-8447-159212056FCA}"/>
                </a:ext>
              </a:extLst>
            </p:cNvPr>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0" name="Rectangle 96">
              <a:extLst>
                <a:ext uri="{FF2B5EF4-FFF2-40B4-BE49-F238E27FC236}">
                  <a16:creationId xmlns:a16="http://schemas.microsoft.com/office/drawing/2014/main" id="{8367E8F2-0991-7A43-9A0A-0557E3ECC0E2}"/>
                </a:ext>
              </a:extLst>
            </p:cNvPr>
            <p:cNvSpPr>
              <a:spLocks noChangeArrowheads="1"/>
            </p:cNvSpPr>
            <p:nvPr/>
          </p:nvSpPr>
          <p:spPr bwMode="auto">
            <a:xfrm>
              <a:off x="4699080"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1" name="Rectangle 96">
              <a:extLst>
                <a:ext uri="{FF2B5EF4-FFF2-40B4-BE49-F238E27FC236}">
                  <a16:creationId xmlns:a16="http://schemas.microsoft.com/office/drawing/2014/main" id="{05D5B7CB-60FA-DE41-A6BC-7E4CED3A8C07}"/>
                </a:ext>
              </a:extLst>
            </p:cNvPr>
            <p:cNvSpPr>
              <a:spLocks noChangeArrowheads="1"/>
            </p:cNvSpPr>
            <p:nvPr/>
          </p:nvSpPr>
          <p:spPr bwMode="auto">
            <a:xfrm>
              <a:off x="4858367"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2" name="Group 44">
            <a:extLst>
              <a:ext uri="{FF2B5EF4-FFF2-40B4-BE49-F238E27FC236}">
                <a16:creationId xmlns:a16="http://schemas.microsoft.com/office/drawing/2014/main" id="{7091A419-30DE-3140-BAD7-ADCA65DDFC59}"/>
              </a:ext>
            </a:extLst>
          </p:cNvPr>
          <p:cNvGrpSpPr/>
          <p:nvPr/>
        </p:nvGrpSpPr>
        <p:grpSpPr>
          <a:xfrm>
            <a:off x="2176705" y="3108033"/>
            <a:ext cx="899829" cy="486001"/>
            <a:chOff x="2006307" y="2666161"/>
            <a:chExt cx="900000" cy="486001"/>
          </a:xfrm>
          <a:solidFill>
            <a:schemeClr val="accent2"/>
          </a:solidFill>
        </p:grpSpPr>
        <p:sp>
          <p:nvSpPr>
            <p:cNvPr id="43" name="Freeform 95">
              <a:extLst>
                <a:ext uri="{FF2B5EF4-FFF2-40B4-BE49-F238E27FC236}">
                  <a16:creationId xmlns:a16="http://schemas.microsoft.com/office/drawing/2014/main" id="{D6A813E4-DC5C-B24B-974A-0A34BEC565D2}"/>
                </a:ext>
              </a:extLst>
            </p:cNvPr>
            <p:cNvSpPr>
              <a:spLocks noEditPoints="1"/>
            </p:cNvSpPr>
            <p:nvPr/>
          </p:nvSpPr>
          <p:spPr bwMode="auto">
            <a:xfrm>
              <a:off x="200630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4" name="Rectangle 96">
              <a:extLst>
                <a:ext uri="{FF2B5EF4-FFF2-40B4-BE49-F238E27FC236}">
                  <a16:creationId xmlns:a16="http://schemas.microsoft.com/office/drawing/2014/main" id="{D79A646C-D5D8-0445-A8ED-8FD7479AC179}"/>
                </a:ext>
              </a:extLst>
            </p:cNvPr>
            <p:cNvSpPr>
              <a:spLocks noChangeArrowheads="1"/>
            </p:cNvSpPr>
            <p:nvPr/>
          </p:nvSpPr>
          <p:spPr bwMode="auto">
            <a:xfrm>
              <a:off x="209875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5" name="Group 49">
            <a:extLst>
              <a:ext uri="{FF2B5EF4-FFF2-40B4-BE49-F238E27FC236}">
                <a16:creationId xmlns:a16="http://schemas.microsoft.com/office/drawing/2014/main" id="{B72A2A84-9920-0146-AB47-A8E57052AB1E}"/>
              </a:ext>
            </a:extLst>
          </p:cNvPr>
          <p:cNvGrpSpPr/>
          <p:nvPr/>
        </p:nvGrpSpPr>
        <p:grpSpPr>
          <a:xfrm>
            <a:off x="9112898" y="3108033"/>
            <a:ext cx="899829" cy="486001"/>
            <a:chOff x="9913617" y="2666161"/>
            <a:chExt cx="900000" cy="486001"/>
          </a:xfrm>
          <a:solidFill>
            <a:schemeClr val="accent2"/>
          </a:solidFill>
        </p:grpSpPr>
        <p:sp>
          <p:nvSpPr>
            <p:cNvPr id="46" name="Freeform 95">
              <a:extLst>
                <a:ext uri="{FF2B5EF4-FFF2-40B4-BE49-F238E27FC236}">
                  <a16:creationId xmlns:a16="http://schemas.microsoft.com/office/drawing/2014/main" id="{2C0EBAC8-1E43-A547-83C2-240E798E4F07}"/>
                </a:ext>
              </a:extLst>
            </p:cNvPr>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7" name="Rectangle 96">
              <a:extLst>
                <a:ext uri="{FF2B5EF4-FFF2-40B4-BE49-F238E27FC236}">
                  <a16:creationId xmlns:a16="http://schemas.microsoft.com/office/drawing/2014/main" id="{FA806F77-3D44-184C-A8DF-E0C100A4F959}"/>
                </a:ext>
              </a:extLst>
            </p:cNvPr>
            <p:cNvSpPr>
              <a:spLocks noChangeArrowheads="1"/>
            </p:cNvSpPr>
            <p:nvPr/>
          </p:nvSpPr>
          <p:spPr bwMode="auto">
            <a:xfrm>
              <a:off x="100045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8" name="Rectangle 96">
              <a:extLst>
                <a:ext uri="{FF2B5EF4-FFF2-40B4-BE49-F238E27FC236}">
                  <a16:creationId xmlns:a16="http://schemas.microsoft.com/office/drawing/2014/main" id="{5850E7D2-F99E-CA43-86EF-F5775E037585}"/>
                </a:ext>
              </a:extLst>
            </p:cNvPr>
            <p:cNvSpPr>
              <a:spLocks noChangeArrowheads="1"/>
            </p:cNvSpPr>
            <p:nvPr/>
          </p:nvSpPr>
          <p:spPr bwMode="auto">
            <a:xfrm>
              <a:off x="101637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9" name="Rectangle 96">
              <a:extLst>
                <a:ext uri="{FF2B5EF4-FFF2-40B4-BE49-F238E27FC236}">
                  <a16:creationId xmlns:a16="http://schemas.microsoft.com/office/drawing/2014/main" id="{AC7A6690-2CD3-474E-B4FD-EAB64CA3B9D5}"/>
                </a:ext>
              </a:extLst>
            </p:cNvPr>
            <p:cNvSpPr>
              <a:spLocks noChangeArrowheads="1"/>
            </p:cNvSpPr>
            <p:nvPr/>
          </p:nvSpPr>
          <p:spPr bwMode="auto">
            <a:xfrm>
              <a:off x="103296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50" name="Rectangle 96">
              <a:extLst>
                <a:ext uri="{FF2B5EF4-FFF2-40B4-BE49-F238E27FC236}">
                  <a16:creationId xmlns:a16="http://schemas.microsoft.com/office/drawing/2014/main" id="{3B5CD6BF-06E7-6142-8BAB-F9FD2C7651E4}"/>
                </a:ext>
              </a:extLst>
            </p:cNvPr>
            <p:cNvSpPr>
              <a:spLocks noChangeArrowheads="1"/>
            </p:cNvSpPr>
            <p:nvPr/>
          </p:nvSpPr>
          <p:spPr bwMode="auto">
            <a:xfrm>
              <a:off x="1049621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3315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2" fill="hold" grpId="0" nodeType="withEffect">
                                  <p:stCondLst>
                                    <p:cond delay="18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22" presetClass="entr" presetSubtype="2" fill="hold" grpId="0" nodeType="withEffect">
                                  <p:stCondLst>
                                    <p:cond delay="210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par>
                          <p:cTn id="17" fill="hold">
                            <p:stCondLst>
                              <p:cond delay="2600"/>
                            </p:stCondLst>
                            <p:childTnLst>
                              <p:par>
                                <p:cTn id="18" presetID="22" presetClass="entr" presetSubtype="8"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1000"/>
                                        <p:tgtEl>
                                          <p:spTgt spid="42"/>
                                        </p:tgtEl>
                                      </p:cBhvr>
                                    </p:animEffect>
                                  </p:childTnLst>
                                </p:cTn>
                              </p:par>
                            </p:childTnLst>
                          </p:cTn>
                        </p:par>
                        <p:par>
                          <p:cTn id="21" fill="hold">
                            <p:stCondLst>
                              <p:cond delay="36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000"/>
                                        <p:tgtEl>
                                          <p:spTgt spid="38"/>
                                        </p:tgtEl>
                                      </p:cBhvr>
                                    </p:animEffect>
                                  </p:childTnLst>
                                </p:cTn>
                              </p:par>
                            </p:childTnLst>
                          </p:cTn>
                        </p:par>
                        <p:par>
                          <p:cTn id="25" fill="hold">
                            <p:stCondLst>
                              <p:cond delay="4600"/>
                            </p:stCondLst>
                            <p:childTnLst>
                              <p:par>
                                <p:cTn id="26" presetID="2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childTnLst>
                          </p:cTn>
                        </p:par>
                        <p:par>
                          <p:cTn id="29" fill="hold">
                            <p:stCondLst>
                              <p:cond delay="5600"/>
                            </p:stCondLst>
                            <p:childTnLst>
                              <p:par>
                                <p:cTn id="30" presetID="22" presetClass="entr" presetSubtype="8"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647664" y="266596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项目功能及工作流程</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3647664" y="3468388"/>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1095</Words>
  <Application>Microsoft Office PowerPoint</Application>
  <PresentationFormat>宽屏</PresentationFormat>
  <Paragraphs>115</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等线 Light</vt:lpstr>
      <vt:lpstr>思源黑体 CN Bold</vt:lpstr>
      <vt:lpstr>Microsoft YaHei</vt:lpstr>
      <vt:lpstr>Microsoft YaHei</vt:lpstr>
      <vt:lpstr>Arial</vt:lpstr>
      <vt:lpstr>Century Gothic</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Jaker Hou</cp:lastModifiedBy>
  <cp:revision>13</cp:revision>
  <dcterms:created xsi:type="dcterms:W3CDTF">2020-03-11T10:44:21Z</dcterms:created>
  <dcterms:modified xsi:type="dcterms:W3CDTF">2023-10-24T05:39:36Z</dcterms:modified>
</cp:coreProperties>
</file>