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388" r:id="rId3"/>
    <p:sldId id="389" r:id="rId4"/>
    <p:sldId id="391" r:id="rId5"/>
    <p:sldId id="392" r:id="rId6"/>
    <p:sldId id="393" r:id="rId7"/>
    <p:sldId id="394" r:id="rId8"/>
    <p:sldId id="395" r:id="rId9"/>
    <p:sldId id="390" r:id="rId10"/>
    <p:sldId id="396" r:id="rId11"/>
    <p:sldId id="397" r:id="rId12"/>
    <p:sldId id="398" r:id="rId13"/>
    <p:sldId id="399" r:id="rId14"/>
    <p:sldId id="401" r:id="rId15"/>
    <p:sldId id="4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8F8C-34D8-42BD-9FB1-2357038810AB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3D57-EE24-4953-B08B-321FB126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B8DE5-38CE-4A8E-A2D0-38874309301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1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" y="2286000"/>
            <a:ext cx="8432800" cy="4238625"/>
          </a:xfrm>
          <a:prstGeom prst="rect">
            <a:avLst/>
          </a:prstGeom>
          <a:solidFill>
            <a:srgbClr val="625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BU WE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600" y="6500813"/>
            <a:ext cx="8431213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1470025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149725"/>
            <a:ext cx="8032750" cy="1871663"/>
          </a:xfrm>
        </p:spPr>
        <p:txBody>
          <a:bodyPr/>
          <a:lstStyle>
            <a:lvl1pPr marL="180975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404813"/>
            <a:ext cx="2066925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04813"/>
            <a:ext cx="6049963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5600" y="404813"/>
            <a:ext cx="8269288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844675"/>
            <a:ext cx="4052888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4243388"/>
            <a:ext cx="405288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7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5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9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716713" cy="10080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844675"/>
            <a:ext cx="82597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8" name="Picture 4" descr="BU WEB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5600" y="6500813"/>
            <a:ext cx="8269288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648700" y="6483350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08E7033-7C44-49C8-ABE1-41D4721BBC73}" type="slidenum">
              <a:rPr lang="en-GB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6381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10953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5525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20097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2335212"/>
          </a:xfrm>
          <a:noFill/>
        </p:spPr>
        <p:txBody>
          <a:bodyPr/>
          <a:lstStyle/>
          <a:p>
            <a:pPr marL="0" indent="180975" algn="ctr"/>
            <a:r>
              <a:rPr lang="en-GB" sz="4000" dirty="0" smtClean="0"/>
              <a:t>CGG</a:t>
            </a:r>
            <a:br>
              <a:rPr lang="en-GB" sz="4000" dirty="0" smtClean="0"/>
            </a:br>
            <a:r>
              <a:rPr lang="en-GB" sz="4000" dirty="0" smtClean="0"/>
              <a:t>Ray Tracer – part 1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55600" y="5334000"/>
            <a:ext cx="8032750" cy="83820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Leigh </a:t>
            </a:r>
            <a:r>
              <a:rPr lang="en-US" dirty="0" err="1" smtClean="0"/>
              <a:t>McLoughlin</a:t>
            </a:r>
            <a:endParaRPr lang="en-US" dirty="0" smtClean="0"/>
          </a:p>
          <a:p>
            <a:r>
              <a:rPr lang="en-US" i="1" dirty="0" smtClean="0"/>
              <a:t>lmcloughlin@bournemouth.ac.uk</a:t>
            </a:r>
          </a:p>
        </p:txBody>
      </p:sp>
    </p:spTree>
    <p:extLst>
      <p:ext uri="{BB962C8B-B14F-4D97-AF65-F5344CB8AC3E}">
        <p14:creationId xmlns:p14="http://schemas.microsoft.com/office/powerpoint/2010/main" val="3407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Today: Ray Tracer First Steps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i="1" dirty="0" smtClean="0"/>
              <a:t>First step: storing / drawing each pixel on the screen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Two approaches:</a:t>
            </a:r>
          </a:p>
          <a:p>
            <a:pPr lvl="1" algn="just">
              <a:lnSpc>
                <a:spcPct val="90000"/>
              </a:lnSpc>
            </a:pPr>
            <a:r>
              <a:rPr lang="en-GB" sz="2000" i="1" dirty="0" smtClean="0">
                <a:solidFill>
                  <a:srgbClr val="FF0000"/>
                </a:solidFill>
              </a:rPr>
              <a:t>Use the CGG Framework from assignment 2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 smtClean="0">
                <a:solidFill>
                  <a:srgbClr val="FF0000"/>
                </a:solidFill>
              </a:rPr>
              <a:t>You should be familiar with this so we’ll concentrate on this method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Create a frame buffer system to store and save the image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 smtClean="0"/>
              <a:t>I suggest you create a frame buffer class </a:t>
            </a:r>
          </a:p>
          <a:p>
            <a:pPr lvl="2" algn="just">
              <a:lnSpc>
                <a:spcPct val="90000"/>
              </a:lnSpc>
            </a:pPr>
            <a:r>
              <a:rPr lang="en-GB" sz="1600" i="1" dirty="0" smtClean="0"/>
              <a:t>Use the </a:t>
            </a:r>
            <a:r>
              <a:rPr lang="en-GB" sz="1600" i="1" dirty="0" err="1" smtClean="0"/>
              <a:t>lodepng</a:t>
            </a:r>
            <a:r>
              <a:rPr lang="en-GB" sz="1600" i="1" dirty="0" smtClean="0"/>
              <a:t> library to save the data</a:t>
            </a:r>
          </a:p>
          <a:p>
            <a:pPr lvl="2" algn="just">
              <a:lnSpc>
                <a:spcPct val="90000"/>
              </a:lnSpc>
            </a:pPr>
            <a:endParaRPr lang="en-GB" sz="16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(can also do both of course!)</a:t>
            </a: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405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Today: Ray Tracer First Steps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Using the CGG Framework from assignment 2: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Create a loop that goes through every pixel on the screen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You need a point where you have an x and a y coordinate for the pixel you are dealing with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676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 Class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Create a class for your ray!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Needs to contain an origin and direction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These should be vectors</a:t>
            </a:r>
            <a:endParaRPr lang="en-GB" sz="2000" i="1" dirty="0"/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(Use the </a:t>
            </a:r>
            <a:r>
              <a:rPr lang="en-GB" sz="2000" i="1" dirty="0" err="1" smtClean="0"/>
              <a:t>glm</a:t>
            </a:r>
            <a:r>
              <a:rPr lang="en-GB" sz="2000" i="1" dirty="0" smtClean="0"/>
              <a:t> maths library)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5232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Camera Class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Create a class for your camera!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For now, this should have one function: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This takes a pixel coordinate pair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It returns a ray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We will fill in this function later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8064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Tracer Class</a:t>
            </a:r>
            <a:endParaRPr lang="en-GB" sz="2000" b="1" dirty="0" smtClean="0"/>
          </a:p>
          <a:p>
            <a:pPr lvl="1" algn="just">
              <a:lnSpc>
                <a:spcPct val="90000"/>
              </a:lnSpc>
            </a:pPr>
            <a:endParaRPr lang="en-GB" sz="2000" i="1" dirty="0" smtClean="0"/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Create a class for your ray tracer!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For now, this should have one function to trace a ray: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This function takes a ray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It returns a colour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 smtClean="0"/>
              <a:t>We will fill in this function later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1307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Putting it together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 smtClean="0"/>
          </a:p>
          <a:p>
            <a:pPr marL="57150" indent="0" algn="just">
              <a:lnSpc>
                <a:spcPct val="90000"/>
              </a:lnSpc>
              <a:buNone/>
            </a:pPr>
            <a:r>
              <a:rPr lang="en-GB" sz="2400" i="1" dirty="0" smtClean="0"/>
              <a:t>In your main function:</a:t>
            </a:r>
          </a:p>
          <a:p>
            <a:pPr marL="57150" indent="0" algn="just">
              <a:lnSpc>
                <a:spcPct val="90000"/>
              </a:lnSpc>
              <a:buNone/>
            </a:pPr>
            <a:endParaRPr lang="en-GB" sz="1600" i="1" dirty="0" smtClean="0"/>
          </a:p>
          <a:p>
            <a:pPr lvl="2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i="1" dirty="0" smtClean="0"/>
              <a:t>Create a camera object</a:t>
            </a:r>
          </a:p>
          <a:p>
            <a:pPr lvl="2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i="1" dirty="0" smtClean="0"/>
              <a:t>Where you cycle through each pixel on the screen, use your camera’s function to create a ray for the pixel</a:t>
            </a:r>
          </a:p>
          <a:p>
            <a:pPr lvl="2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i="1" dirty="0" smtClean="0"/>
              <a:t>Send this ray to your tracer’s trace function, which will return a pixel colour</a:t>
            </a:r>
          </a:p>
          <a:p>
            <a:pPr lvl="2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i="1" dirty="0" smtClean="0"/>
              <a:t>Draw this pixel colour to the screen!</a:t>
            </a:r>
          </a:p>
          <a:p>
            <a:pPr lvl="2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i="1" dirty="0" smtClean="0">
                <a:solidFill>
                  <a:srgbClr val="FF0000"/>
                </a:solidFill>
              </a:rPr>
              <a:t>(nothing will happen yet, we’re just setting up the high-level steps)</a:t>
            </a:r>
            <a:endParaRPr lang="en-GB" sz="1600" i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911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Introduction to ray tracing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First steps</a:t>
            </a: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538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 Tracing Intro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1400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There are two main approaches to rendering:</a:t>
            </a:r>
          </a:p>
          <a:p>
            <a:pPr algn="just">
              <a:lnSpc>
                <a:spcPct val="90000"/>
              </a:lnSpc>
            </a:pPr>
            <a:endParaRPr lang="en-GB" sz="1100" i="1" dirty="0"/>
          </a:p>
          <a:p>
            <a:pPr algn="just">
              <a:lnSpc>
                <a:spcPct val="90000"/>
              </a:lnSpc>
            </a:pPr>
            <a:r>
              <a:rPr lang="en-GB" sz="2000" i="1" dirty="0" err="1" smtClean="0"/>
              <a:t>Rasterisation</a:t>
            </a:r>
            <a:endParaRPr lang="en-GB" sz="2000" i="1" dirty="0" smtClean="0"/>
          </a:p>
          <a:p>
            <a:pPr lvl="1" algn="just">
              <a:lnSpc>
                <a:spcPct val="90000"/>
              </a:lnSpc>
            </a:pPr>
            <a:r>
              <a:rPr lang="en-GB" sz="1800" i="1" dirty="0" smtClean="0"/>
              <a:t>Polygons are defined, transformed, converted to pixels, drawn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 smtClean="0"/>
              <a:t>This is how the graphics card works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 smtClean="0"/>
              <a:t>We will look at this in the second year</a:t>
            </a:r>
          </a:p>
          <a:p>
            <a:pPr algn="just">
              <a:lnSpc>
                <a:spcPct val="90000"/>
              </a:lnSpc>
            </a:pPr>
            <a:endParaRPr lang="en-GB" sz="1100" i="1" dirty="0"/>
          </a:p>
          <a:p>
            <a:pPr algn="just">
              <a:lnSpc>
                <a:spcPct val="90000"/>
              </a:lnSpc>
            </a:pPr>
            <a:r>
              <a:rPr lang="en-GB" sz="2000" i="1" dirty="0"/>
              <a:t>Ray Tracing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/>
              <a:t>Viewing rays shot from camera into scene, each represents a pixel, find if they intersect with geometry, work out each pixel’s colour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/>
              <a:t>Can be used to learn rendering, shading, lighting, shadows, reflections </a:t>
            </a:r>
            <a:r>
              <a:rPr lang="en-GB" sz="1800" i="1" dirty="0" err="1"/>
              <a:t>etc</a:t>
            </a:r>
            <a:endParaRPr lang="en-GB" sz="1800" i="1" dirty="0"/>
          </a:p>
          <a:p>
            <a:pPr lvl="1" algn="just">
              <a:lnSpc>
                <a:spcPct val="90000"/>
              </a:lnSpc>
            </a:pPr>
            <a:r>
              <a:rPr lang="en-GB" sz="1800" i="1" dirty="0"/>
              <a:t>Easier to get things like shadows, reflections than </a:t>
            </a:r>
            <a:r>
              <a:rPr lang="en-GB" sz="1800" i="1" dirty="0" err="1"/>
              <a:t>rasterisation</a:t>
            </a:r>
            <a:endParaRPr lang="en-GB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1610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Ray-Casting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2" name="AutoShape 2" descr="http://www.greatkrypton.com/wordpress/wp-content/uploads/2011/08/xrayvis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62200"/>
            <a:ext cx="476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Ray-Casting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i="1" dirty="0" smtClean="0"/>
              <a:t>Ray casting is like the first step towards ray tracing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Fire </a:t>
            </a:r>
            <a:r>
              <a:rPr lang="en-GB" sz="2400" dirty="0"/>
              <a:t>lines, called ‘rays’, from the camera into our scene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Each ray corresponds to a single pixel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1027" name="Picture 3" descr="F:\Teaching\CGforGames\Lectures\Images\RayTraci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591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Ray-Casting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/>
              <a:t>Work out </a:t>
            </a:r>
            <a:r>
              <a:rPr lang="en-GB" sz="2400" dirty="0" smtClean="0"/>
              <a:t>if the </a:t>
            </a:r>
            <a:r>
              <a:rPr lang="en-GB" sz="2400" dirty="0"/>
              <a:t>rays intersect the geometry of the scene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Working </a:t>
            </a:r>
            <a:r>
              <a:rPr lang="en-GB" sz="2400" dirty="0"/>
              <a:t>out the colour for the pixel is normally done in a </a:t>
            </a:r>
            <a:r>
              <a:rPr lang="en-GB" sz="2400" i="1" dirty="0"/>
              <a:t>very</a:t>
            </a:r>
            <a:r>
              <a:rPr lang="en-GB" sz="2400" dirty="0"/>
              <a:t> basic way with </a:t>
            </a:r>
            <a:r>
              <a:rPr lang="en-GB" sz="2400" dirty="0" smtClean="0"/>
              <a:t>ray-casting</a:t>
            </a: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pic>
        <p:nvPicPr>
          <p:cNvPr id="1026" name="Picture 2" descr="F:\Teaching\ProgGfx\Lectures\Images\RayTrac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181600" cy="25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Ray-Tracing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12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 smtClean="0"/>
              <a:t>Basically </a:t>
            </a:r>
            <a:r>
              <a:rPr lang="en-GB" sz="2400" i="1" dirty="0" smtClean="0"/>
              <a:t>extends</a:t>
            </a:r>
            <a:r>
              <a:rPr lang="en-GB" sz="2400" dirty="0" smtClean="0"/>
              <a:t> the ideas of ray-casting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GB" sz="14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GB" sz="2400" dirty="0" smtClean="0"/>
              <a:t>Once we hit an object, we can then create more rays!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 smtClean="0"/>
              <a:t>Can trace rays towards light sources to see if we are receiving light or if we’re in shadow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 smtClean="0"/>
              <a:t>Can trace new rays based on the incoming ray to simulate reflection or refraction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 smtClean="0"/>
              <a:t>Can trace other rays to consider light bouncing off from other surfaces and objects in the scene</a:t>
            </a:r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318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Introduction To Ray Tracing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Overview of How to Build a Ray Tracer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i="1" dirty="0" smtClean="0"/>
              <a:t>General concept: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We have some way to store / draw every pixel on the screen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We have a virtual camera and virtual objects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/>
              <a:t>For every pixel, we shoot a ray from the camera into the scene</a:t>
            </a:r>
          </a:p>
          <a:p>
            <a:pPr lvl="1" algn="just">
              <a:lnSpc>
                <a:spcPct val="150000"/>
              </a:lnSpc>
            </a:pPr>
            <a:r>
              <a:rPr lang="en-GB" sz="2000" i="1" dirty="0" smtClean="0"/>
              <a:t>Where this ray hits an object, we work out the colour</a:t>
            </a:r>
          </a:p>
          <a:p>
            <a:pPr lvl="1" algn="just">
              <a:lnSpc>
                <a:spcPct val="150000"/>
              </a:lnSpc>
            </a:pPr>
            <a:r>
              <a:rPr lang="en-GB" sz="2000" i="1" dirty="0" smtClean="0"/>
              <a:t>We store this as the pixel’s colour in the framebuffer</a:t>
            </a: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3315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Today: Ray Tracer First Steps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i="1" dirty="0" smtClean="0"/>
              <a:t>First step: storing / drawing each pixel on the screen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Two approaches:</a:t>
            </a:r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Use the CGG Framework from assignment 2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Create a frame buffer system to store and save the image</a:t>
            </a:r>
          </a:p>
          <a:p>
            <a:pPr lvl="1"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(can also do both of course!)</a:t>
            </a: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723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Arial Academ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Academ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rial Academ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690</Words>
  <Application>Microsoft Office PowerPoint</Application>
  <PresentationFormat>On-screen Show (4:3)</PresentationFormat>
  <Paragraphs>161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 template</vt:lpstr>
      <vt:lpstr>CGG Ray Tracer – part 1</vt:lpstr>
      <vt:lpstr>Lab Introduction</vt:lpstr>
      <vt:lpstr>Lab Introduction</vt:lpstr>
      <vt:lpstr>Introduction to Rendering</vt:lpstr>
      <vt:lpstr>Introduction to Rendering</vt:lpstr>
      <vt:lpstr>Introduction to Rendering</vt:lpstr>
      <vt:lpstr>Introduction to Rendering</vt:lpstr>
      <vt:lpstr>Introduction To Ray Tracing</vt:lpstr>
      <vt:lpstr>Lab Introduction</vt:lpstr>
      <vt:lpstr>Lab Introduction</vt:lpstr>
      <vt:lpstr>Lab Introduction</vt:lpstr>
      <vt:lpstr>Lab Introduction</vt:lpstr>
      <vt:lpstr>Lab Introduction</vt:lpstr>
      <vt:lpstr>Lab Introduction</vt:lpstr>
      <vt:lpstr>Lab 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McLoughlin</dc:creator>
  <cp:lastModifiedBy>Leigh,McLoughlin</cp:lastModifiedBy>
  <cp:revision>231</cp:revision>
  <dcterms:created xsi:type="dcterms:W3CDTF">2006-08-16T00:00:00Z</dcterms:created>
  <dcterms:modified xsi:type="dcterms:W3CDTF">2017-01-27T10:54:18Z</dcterms:modified>
</cp:coreProperties>
</file>