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7" r:id="rId2"/>
    <p:sldId id="388" r:id="rId3"/>
    <p:sldId id="391" r:id="rId4"/>
    <p:sldId id="403" r:id="rId5"/>
    <p:sldId id="402" r:id="rId6"/>
    <p:sldId id="40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B8F8C-34D8-42BD-9FB1-2357038810AB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43D57-EE24-4953-B08B-321FB1265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34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6B8DE5-38CE-4A8E-A2D0-38874309301C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80517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6809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6809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5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6809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6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5600" y="2286000"/>
            <a:ext cx="8432800" cy="4238625"/>
          </a:xfrm>
          <a:prstGeom prst="rect">
            <a:avLst/>
          </a:prstGeom>
          <a:solidFill>
            <a:srgbClr val="625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000000"/>
              </a:solidFill>
            </a:endParaRPr>
          </a:p>
        </p:txBody>
      </p:sp>
      <p:pic>
        <p:nvPicPr>
          <p:cNvPr id="5" name="Picture 5" descr="BU WEB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775" y="358775"/>
            <a:ext cx="1306513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55600" y="6500813"/>
            <a:ext cx="8431213" cy="2746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200">
                <a:solidFill>
                  <a:srgbClr val="FFFFFF"/>
                </a:solidFill>
              </a:rPr>
              <a:t>www.bournemouth.ac.uk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5600" y="2693988"/>
            <a:ext cx="8032750" cy="1470025"/>
          </a:xfrm>
          <a:noFill/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5600" y="4149725"/>
            <a:ext cx="8032750" cy="1871663"/>
          </a:xfrm>
        </p:spPr>
        <p:txBody>
          <a:bodyPr/>
          <a:lstStyle>
            <a:lvl1pPr marL="180975" indent="0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73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89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404813"/>
            <a:ext cx="2066925" cy="6086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04813"/>
            <a:ext cx="6049963" cy="6086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547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55600" y="404813"/>
            <a:ext cx="8269288" cy="6086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981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908175" y="404813"/>
            <a:ext cx="6716713" cy="10080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5600" y="1844675"/>
            <a:ext cx="4052888" cy="2246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60888" y="1844675"/>
            <a:ext cx="4054475" cy="2246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5600" y="4243388"/>
            <a:ext cx="4052888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0888" y="4243388"/>
            <a:ext cx="4054475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300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404813"/>
            <a:ext cx="6716713" cy="10080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5600" y="1844675"/>
            <a:ext cx="4052888" cy="4646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0888" y="1844675"/>
            <a:ext cx="4054475" cy="4646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509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404813"/>
            <a:ext cx="6716713" cy="10080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844675"/>
            <a:ext cx="4052888" cy="4646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60888" y="1844675"/>
            <a:ext cx="4054475" cy="2246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60888" y="4243388"/>
            <a:ext cx="4054475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473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404813"/>
            <a:ext cx="6716713" cy="10080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5600" y="1844675"/>
            <a:ext cx="4052888" cy="4646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60888" y="1844675"/>
            <a:ext cx="4054475" cy="2246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60888" y="4243388"/>
            <a:ext cx="4054475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82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21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450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844675"/>
            <a:ext cx="4052888" cy="4646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0888" y="1844675"/>
            <a:ext cx="4054475" cy="4646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40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47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15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58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634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292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404813"/>
            <a:ext cx="6716713" cy="1008062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1844675"/>
            <a:ext cx="8259763" cy="464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pic>
        <p:nvPicPr>
          <p:cNvPr id="1028" name="Picture 4" descr="BU WEB logo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58775" y="358775"/>
            <a:ext cx="1306513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55600" y="6500813"/>
            <a:ext cx="8269288" cy="2746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200">
                <a:solidFill>
                  <a:srgbClr val="FFFFFF"/>
                </a:solidFill>
              </a:rPr>
              <a:t>www.bournemouth.ac.uk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8648700" y="6483350"/>
            <a:ext cx="419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08E7033-7C44-49C8-ABE1-41D4721BBC73}" type="slidenum">
              <a:rPr lang="en-GB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90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marL="180975" indent="-1809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marL="180975" indent="-1809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2pPr>
      <a:lvl3pPr marL="180975" indent="-1809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3pPr>
      <a:lvl4pPr marL="180975" indent="-1809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4pPr>
      <a:lvl5pPr marL="180975" indent="-1809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5pPr>
      <a:lvl6pPr marL="6381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6pPr>
      <a:lvl7pPr marL="10953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7pPr>
      <a:lvl8pPr marL="15525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8pPr>
      <a:lvl9pPr marL="20097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5600" y="2693988"/>
            <a:ext cx="8032750" cy="2335212"/>
          </a:xfrm>
          <a:noFill/>
        </p:spPr>
        <p:txBody>
          <a:bodyPr/>
          <a:lstStyle/>
          <a:p>
            <a:pPr marL="0" indent="180975" algn="ctr"/>
            <a:r>
              <a:rPr lang="en-GB" sz="4000" dirty="0" smtClean="0"/>
              <a:t>CGG</a:t>
            </a:r>
            <a:br>
              <a:rPr lang="en-GB" sz="4000" dirty="0" smtClean="0"/>
            </a:br>
            <a:r>
              <a:rPr lang="en-GB" sz="4000" dirty="0" smtClean="0"/>
              <a:t>Ray Tracer – </a:t>
            </a:r>
            <a:r>
              <a:rPr lang="en-GB" sz="4000" smtClean="0"/>
              <a:t>part 2</a:t>
            </a:r>
            <a:endParaRPr lang="en-GB" sz="4000" dirty="0" smtClean="0"/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355600" y="5334000"/>
            <a:ext cx="8032750" cy="838200"/>
          </a:xfrm>
        </p:spPr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 Leigh </a:t>
            </a:r>
            <a:r>
              <a:rPr lang="en-US" dirty="0" err="1" smtClean="0"/>
              <a:t>McLoughlin</a:t>
            </a:r>
            <a:endParaRPr lang="en-US" dirty="0" smtClean="0"/>
          </a:p>
          <a:p>
            <a:r>
              <a:rPr lang="en-US" i="1" dirty="0" smtClean="0"/>
              <a:t>lmcloughlin@bournemouth.ac.uk</a:t>
            </a:r>
          </a:p>
        </p:txBody>
      </p:sp>
    </p:spTree>
    <p:extLst>
      <p:ext uri="{BB962C8B-B14F-4D97-AF65-F5344CB8AC3E}">
        <p14:creationId xmlns:p14="http://schemas.microsoft.com/office/powerpoint/2010/main" val="340736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 smtClean="0"/>
              <a:t>Lab Introduction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numCol="1"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Tasks Today</a:t>
            </a:r>
            <a:endParaRPr lang="en-GB" sz="2000" b="1" dirty="0" smtClean="0"/>
          </a:p>
          <a:p>
            <a:pPr marL="0" indent="0" algn="ctr">
              <a:lnSpc>
                <a:spcPct val="90000"/>
              </a:lnSpc>
              <a:buNone/>
            </a:pPr>
            <a:endParaRPr lang="en-GB" sz="2000" dirty="0"/>
          </a:p>
          <a:p>
            <a:pPr algn="just">
              <a:lnSpc>
                <a:spcPct val="90000"/>
              </a:lnSpc>
            </a:pPr>
            <a:r>
              <a:rPr lang="en-GB" sz="2000" i="1" dirty="0" smtClean="0"/>
              <a:t>Create a sphere class</a:t>
            </a:r>
          </a:p>
          <a:p>
            <a:pPr algn="just">
              <a:lnSpc>
                <a:spcPct val="90000"/>
              </a:lnSpc>
            </a:pPr>
            <a:endParaRPr lang="en-GB" sz="2000" i="1" dirty="0"/>
          </a:p>
          <a:p>
            <a:pPr algn="just">
              <a:lnSpc>
                <a:spcPct val="90000"/>
              </a:lnSpc>
            </a:pPr>
            <a:r>
              <a:rPr lang="en-GB" sz="2000" i="1" dirty="0" smtClean="0"/>
              <a:t>Start writing geometry intersection functions</a:t>
            </a:r>
          </a:p>
          <a:p>
            <a:pPr algn="just">
              <a:lnSpc>
                <a:spcPct val="90000"/>
              </a:lnSpc>
            </a:pPr>
            <a:endParaRPr lang="en-GB" sz="2000" i="1" dirty="0" smtClean="0"/>
          </a:p>
          <a:p>
            <a:pPr lvl="1" algn="just">
              <a:lnSpc>
                <a:spcPct val="90000"/>
              </a:lnSpc>
            </a:pPr>
            <a:r>
              <a:rPr lang="en-GB" sz="1600" i="1" dirty="0" smtClean="0"/>
              <a:t>We need to know whether our rays intersect with our objects</a:t>
            </a:r>
            <a:endParaRPr lang="en-GB" sz="1600" i="1" dirty="0"/>
          </a:p>
          <a:p>
            <a:pPr algn="just">
              <a:lnSpc>
                <a:spcPct val="90000"/>
              </a:lnSpc>
            </a:pPr>
            <a:endParaRPr lang="en-GB" sz="2000" i="1" dirty="0"/>
          </a:p>
          <a:p>
            <a:pPr algn="just">
              <a:lnSpc>
                <a:spcPct val="90000"/>
              </a:lnSpc>
            </a:pPr>
            <a:endParaRPr lang="en-GB" sz="2000" i="1" dirty="0" smtClean="0"/>
          </a:p>
        </p:txBody>
      </p:sp>
      <p:pic>
        <p:nvPicPr>
          <p:cNvPr id="4" name="Picture 2" descr="F:\Teaching\ProgGfx\Lectures\Images\RayTrac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495800"/>
            <a:ext cx="2971800" cy="145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46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/>
              <a:t>Introduction to Rendering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Ray-Casting</a:t>
            </a:r>
          </a:p>
          <a:p>
            <a:pPr marL="0" indent="0">
              <a:lnSpc>
                <a:spcPct val="90000"/>
              </a:lnSpc>
              <a:buNone/>
            </a:pPr>
            <a:endParaRPr lang="en-GB" sz="2400" dirty="0" smtClean="0"/>
          </a:p>
          <a:p>
            <a:pPr>
              <a:lnSpc>
                <a:spcPct val="90000"/>
              </a:lnSpc>
            </a:pPr>
            <a:endParaRPr lang="en-GB" sz="2400" dirty="0"/>
          </a:p>
          <a:p>
            <a:pPr lvl="1">
              <a:lnSpc>
                <a:spcPct val="90000"/>
              </a:lnSpc>
            </a:pPr>
            <a:endParaRPr lang="en-GB" sz="2000" dirty="0" smtClean="0"/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endParaRPr lang="en-GB" sz="2400" dirty="0" smtClean="0"/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endParaRPr lang="en-GB" sz="2400" dirty="0" smtClean="0"/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endParaRPr lang="en-GB" sz="2400" dirty="0" smtClean="0"/>
          </a:p>
        </p:txBody>
      </p:sp>
      <p:sp>
        <p:nvSpPr>
          <p:cNvPr id="2" name="AutoShape 2" descr="http://www.greatkrypton.com/wordpress/wp-content/uploads/2011/08/xrayvis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362200"/>
            <a:ext cx="47625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3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 smtClean="0"/>
              <a:t>Lab Introduction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numCol="1"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Sphere Class</a:t>
            </a:r>
            <a:endParaRPr lang="en-GB" sz="2000" b="1" dirty="0" smtClean="0"/>
          </a:p>
          <a:p>
            <a:pPr marL="457200" lvl="1" indent="0" algn="just">
              <a:lnSpc>
                <a:spcPct val="90000"/>
              </a:lnSpc>
              <a:buNone/>
            </a:pPr>
            <a:endParaRPr lang="en-GB" sz="2000" dirty="0"/>
          </a:p>
          <a:p>
            <a:pPr marL="57150" indent="0" algn="just">
              <a:lnSpc>
                <a:spcPct val="90000"/>
              </a:lnSpc>
              <a:buNone/>
            </a:pPr>
            <a:r>
              <a:rPr lang="en-GB" sz="2400" i="1" dirty="0" smtClean="0"/>
              <a:t>Create a class for your object!</a:t>
            </a:r>
          </a:p>
          <a:p>
            <a:pPr lvl="1" algn="just">
              <a:lnSpc>
                <a:spcPct val="90000"/>
              </a:lnSpc>
            </a:pPr>
            <a:endParaRPr lang="en-GB" sz="1100" i="1" dirty="0"/>
          </a:p>
          <a:p>
            <a:pPr lvl="1" algn="just">
              <a:lnSpc>
                <a:spcPct val="90000"/>
              </a:lnSpc>
            </a:pPr>
            <a:r>
              <a:rPr lang="en-GB" sz="2000" i="1" dirty="0" smtClean="0"/>
              <a:t>This should have a function to shade a pixel:</a:t>
            </a:r>
          </a:p>
          <a:p>
            <a:pPr lvl="2" algn="just">
              <a:lnSpc>
                <a:spcPct val="90000"/>
              </a:lnSpc>
            </a:pPr>
            <a:r>
              <a:rPr lang="en-GB" sz="2000" i="1" dirty="0" smtClean="0"/>
              <a:t>This function takes a </a:t>
            </a:r>
            <a:r>
              <a:rPr lang="en-GB" sz="2000" i="1" dirty="0" smtClean="0"/>
              <a:t>ray and a vec3 </a:t>
            </a:r>
            <a:r>
              <a:rPr lang="en-GB" sz="2000" i="1" smtClean="0"/>
              <a:t>intersection point</a:t>
            </a:r>
            <a:endParaRPr lang="en-GB" sz="2000" i="1" dirty="0" smtClean="0"/>
          </a:p>
          <a:p>
            <a:pPr lvl="2" algn="just">
              <a:lnSpc>
                <a:spcPct val="90000"/>
              </a:lnSpc>
            </a:pPr>
            <a:r>
              <a:rPr lang="en-GB" sz="2000" i="1" dirty="0" smtClean="0"/>
              <a:t>It returns a colour</a:t>
            </a:r>
          </a:p>
          <a:p>
            <a:pPr lvl="2" algn="just">
              <a:lnSpc>
                <a:spcPct val="90000"/>
              </a:lnSpc>
            </a:pPr>
            <a:r>
              <a:rPr lang="en-GB" sz="2000" i="1" dirty="0" smtClean="0"/>
              <a:t>Set this function to return a specific value (e.g. red)</a:t>
            </a:r>
          </a:p>
          <a:p>
            <a:pPr lvl="3" algn="just">
              <a:lnSpc>
                <a:spcPct val="90000"/>
              </a:lnSpc>
            </a:pPr>
            <a:r>
              <a:rPr lang="en-GB" sz="1600" i="1" dirty="0" smtClean="0">
                <a:solidFill>
                  <a:srgbClr val="7030A0"/>
                </a:solidFill>
              </a:rPr>
              <a:t>I would suggest you handle colours as between 0-1 in this function and convert to between 0-255 as needed when writing your final pixel colour to screen. It just makes the maths easier when we get to proper </a:t>
            </a:r>
            <a:r>
              <a:rPr lang="en-GB" sz="1600" i="1" dirty="0" smtClean="0">
                <a:solidFill>
                  <a:srgbClr val="7030A0"/>
                </a:solidFill>
              </a:rPr>
              <a:t>shading</a:t>
            </a:r>
          </a:p>
          <a:p>
            <a:pPr lvl="3" algn="just">
              <a:lnSpc>
                <a:spcPct val="90000"/>
              </a:lnSpc>
            </a:pPr>
            <a:r>
              <a:rPr lang="en-GB" sz="1600" i="1" dirty="0" smtClean="0">
                <a:solidFill>
                  <a:srgbClr val="7030A0"/>
                </a:solidFill>
              </a:rPr>
              <a:t>We will change this function eventually to perform actual shading</a:t>
            </a:r>
            <a:endParaRPr lang="en-GB" sz="1600" i="1" dirty="0" smtClean="0">
              <a:solidFill>
                <a:srgbClr val="7030A0"/>
              </a:solidFill>
            </a:endParaRPr>
          </a:p>
          <a:p>
            <a:pPr lvl="1" algn="just">
              <a:lnSpc>
                <a:spcPct val="90000"/>
              </a:lnSpc>
            </a:pPr>
            <a:endParaRPr lang="en-GB" sz="2000" i="1" dirty="0"/>
          </a:p>
          <a:p>
            <a:pPr lvl="1" algn="just">
              <a:lnSpc>
                <a:spcPct val="90000"/>
              </a:lnSpc>
            </a:pPr>
            <a:endParaRPr lang="en-GB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24171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 smtClean="0"/>
              <a:t>Ray Tracer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numCol="1"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Geometry Intersections</a:t>
            </a:r>
            <a:endParaRPr lang="en-GB" sz="2000" b="1" dirty="0" smtClean="0"/>
          </a:p>
          <a:p>
            <a:pPr lvl="1" algn="just">
              <a:lnSpc>
                <a:spcPct val="90000"/>
              </a:lnSpc>
            </a:pPr>
            <a:endParaRPr lang="en-GB" sz="1050" i="1" dirty="0" smtClean="0"/>
          </a:p>
          <a:p>
            <a:pPr algn="just">
              <a:lnSpc>
                <a:spcPct val="90000"/>
              </a:lnSpc>
            </a:pPr>
            <a:endParaRPr lang="en-GB" sz="2000" i="1" dirty="0" smtClean="0"/>
          </a:p>
          <a:p>
            <a:pPr algn="just">
              <a:lnSpc>
                <a:spcPct val="90000"/>
              </a:lnSpc>
            </a:pPr>
            <a:r>
              <a:rPr lang="en-GB" sz="2000" i="1" dirty="0" smtClean="0"/>
              <a:t>You need three functions:</a:t>
            </a:r>
            <a:endParaRPr lang="en-GB" sz="2400" i="1" dirty="0" smtClean="0"/>
          </a:p>
          <a:p>
            <a:pPr lvl="1" algn="just">
              <a:lnSpc>
                <a:spcPct val="90000"/>
              </a:lnSpc>
            </a:pPr>
            <a:endParaRPr lang="en-GB" sz="1400" i="1" dirty="0">
              <a:solidFill>
                <a:srgbClr val="FF0000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GB" sz="2000" i="1" dirty="0">
                <a:solidFill>
                  <a:srgbClr val="FF0000"/>
                </a:solidFill>
              </a:rPr>
              <a:t>One to get the closest point on a line</a:t>
            </a:r>
          </a:p>
          <a:p>
            <a:pPr lvl="2" algn="just">
              <a:lnSpc>
                <a:spcPct val="90000"/>
              </a:lnSpc>
            </a:pPr>
            <a:r>
              <a:rPr lang="en-GB" sz="1600" i="1" dirty="0">
                <a:solidFill>
                  <a:srgbClr val="FF0000"/>
                </a:solidFill>
              </a:rPr>
              <a:t>Takes a ray, a 3d query point, returns a 3d point</a:t>
            </a:r>
          </a:p>
          <a:p>
            <a:pPr lvl="1" algn="just">
              <a:lnSpc>
                <a:spcPct val="90000"/>
              </a:lnSpc>
            </a:pPr>
            <a:endParaRPr lang="en-GB" sz="1400" i="1" dirty="0">
              <a:solidFill>
                <a:srgbClr val="FF0000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GB" sz="2000" i="1" dirty="0" smtClean="0"/>
              <a:t>Ray-sphere intersection</a:t>
            </a:r>
          </a:p>
          <a:p>
            <a:pPr lvl="2" algn="just">
              <a:lnSpc>
                <a:spcPct val="90000"/>
              </a:lnSpc>
            </a:pPr>
            <a:r>
              <a:rPr lang="en-GB" sz="1600" i="1" dirty="0" smtClean="0"/>
              <a:t>Takes a ray, sphere centre and radius, returns whether it hit or not and distance to hit (use a structure or class to combine these if you wish)</a:t>
            </a:r>
          </a:p>
          <a:p>
            <a:pPr lvl="1" algn="just">
              <a:lnSpc>
                <a:spcPct val="90000"/>
              </a:lnSpc>
            </a:pPr>
            <a:endParaRPr lang="en-GB" sz="1400" i="1" dirty="0"/>
          </a:p>
          <a:p>
            <a:pPr lvl="1" algn="just">
              <a:lnSpc>
                <a:spcPct val="90000"/>
              </a:lnSpc>
            </a:pPr>
            <a:r>
              <a:rPr lang="en-GB" sz="2000" i="1" dirty="0"/>
              <a:t>One to get the normal of a sphere</a:t>
            </a:r>
          </a:p>
          <a:p>
            <a:pPr lvl="2" algn="just">
              <a:lnSpc>
                <a:spcPct val="90000"/>
              </a:lnSpc>
            </a:pPr>
            <a:r>
              <a:rPr lang="en-GB" sz="1600" i="1" dirty="0"/>
              <a:t>Takes a sphere centre and 3d sample point, returns a 3d direction vector</a:t>
            </a:r>
          </a:p>
          <a:p>
            <a:pPr lvl="1" algn="just">
              <a:lnSpc>
                <a:spcPct val="90000"/>
              </a:lnSpc>
            </a:pPr>
            <a:endParaRPr lang="en-GB" sz="2000" i="1" dirty="0"/>
          </a:p>
          <a:p>
            <a:pPr lvl="1" algn="just">
              <a:lnSpc>
                <a:spcPct val="90000"/>
              </a:lnSpc>
            </a:pPr>
            <a:endParaRPr lang="en-GB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428269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 smtClean="0"/>
              <a:t>Ray Tracer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 numCol="1"/>
              <a:lstStyle/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GB" sz="2400" b="1" dirty="0" smtClean="0"/>
                  <a:t>Shortest Distance from Point to Line</a:t>
                </a:r>
              </a:p>
              <a:p>
                <a:pPr marL="0" indent="0" algn="just">
                  <a:lnSpc>
                    <a:spcPct val="90000"/>
                  </a:lnSpc>
                  <a:buNone/>
                </a:pPr>
                <a:endParaRPr lang="en-GB" sz="800" i="1" dirty="0" smtClean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GB" sz="2000" dirty="0" smtClean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GB" sz="2000" i="1" dirty="0" smtClean="0"/>
                  <a:t>Remember from the lecture: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GB" sz="2000" dirty="0" smtClean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GB" sz="2000" dirty="0" smtClean="0"/>
                  <a:t>We can express the </a:t>
                </a:r>
                <a:br>
                  <a:rPr lang="en-GB" sz="2000" dirty="0" smtClean="0"/>
                </a:br>
                <a:r>
                  <a:rPr lang="en-GB" sz="2000" dirty="0" smtClean="0"/>
                  <a:t>closest point </a:t>
                </a:r>
                <a:r>
                  <a:rPr lang="en-GB" sz="2000" b="1" i="1" dirty="0" smtClean="0"/>
                  <a:t>X</a:t>
                </a:r>
                <a:r>
                  <a:rPr lang="en-GB" sz="2000" dirty="0" smtClean="0"/>
                  <a:t> on the line to a</a:t>
                </a:r>
                <a:br>
                  <a:rPr lang="en-GB" sz="2000" dirty="0" smtClean="0"/>
                </a:br>
                <a:r>
                  <a:rPr lang="en-GB" sz="2000" dirty="0" smtClean="0"/>
                  <a:t>query point </a:t>
                </a:r>
                <a:r>
                  <a:rPr lang="en-GB" sz="2000" b="1" i="1" dirty="0" smtClean="0"/>
                  <a:t>P</a:t>
                </a:r>
                <a:r>
                  <a:rPr lang="en-GB" sz="2000" dirty="0" smtClean="0"/>
                  <a:t> as:</a:t>
                </a:r>
                <a:endParaRPr lang="en-GB" sz="2000" b="1" i="1" dirty="0" smtClean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GB" sz="2000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GB" sz="2000" b="1" dirty="0" smtClean="0"/>
                  <a:t>	</a:t>
                </a:r>
                <a14:m>
                  <m:oMath xmlns:m="http://schemas.openxmlformats.org/officeDocument/2006/math">
                    <m:r>
                      <a:rPr lang="en-GB" sz="2000" b="1" i="1">
                        <a:latin typeface="Cambria Math"/>
                      </a:rPr>
                      <m:t>𝑿</m:t>
                    </m:r>
                    <m:r>
                      <a:rPr lang="en-GB" sz="2000" b="1" i="0" smtClean="0">
                        <a:latin typeface="Cambria Math"/>
                      </a:rPr>
                      <m:t>=</m:t>
                    </m:r>
                    <m:r>
                      <a:rPr lang="en-GB" sz="2000" b="1" i="1" smtClean="0">
                        <a:latin typeface="Cambria Math"/>
                      </a:rPr>
                      <m:t>𝒂</m:t>
                    </m:r>
                    <m:r>
                      <a:rPr lang="en-GB" sz="2000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GB" sz="2000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2000" b="1" i="1" smtClean="0">
                                <a:latin typeface="Cambria Math"/>
                              </a:rPr>
                              <m:t>𝑷</m:t>
                            </m:r>
                            <m:r>
                              <a:rPr lang="en-GB" sz="20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GB" sz="2000" b="1" i="1" smtClean="0">
                                <a:latin typeface="Cambria Math"/>
                              </a:rPr>
                              <m:t>𝒂</m:t>
                            </m:r>
                          </m:e>
                        </m:d>
                        <m:r>
                          <a:rPr lang="en-GB" sz="2000" b="1" i="1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a:rPr lang="en-GB" sz="2000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</m:d>
                    <m:r>
                      <a:rPr lang="en-GB" sz="2000" b="1" i="1" smtClean="0"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endParaRPr lang="en-GB" sz="2000" dirty="0" smtClean="0"/>
              </a:p>
              <a:p>
                <a:pPr marL="0" indent="0" algn="just">
                  <a:lnSpc>
                    <a:spcPct val="90000"/>
                  </a:lnSpc>
                  <a:buNone/>
                </a:pPr>
                <a:endParaRPr lang="en-GB" sz="2000" i="1" dirty="0" smtClean="0"/>
              </a:p>
              <a:p>
                <a:pPr marL="0" indent="0" algn="just">
                  <a:lnSpc>
                    <a:spcPct val="90000"/>
                  </a:lnSpc>
                  <a:buNone/>
                </a:pPr>
                <a:endParaRPr lang="en-GB" sz="2000" i="1" dirty="0" smtClean="0"/>
              </a:p>
              <a:p>
                <a:pPr marL="0" indent="0" algn="just">
                  <a:lnSpc>
                    <a:spcPct val="90000"/>
                  </a:lnSpc>
                  <a:buNone/>
                </a:pPr>
                <a:r>
                  <a:rPr lang="en-GB" sz="2000" b="1" i="1" dirty="0" smtClean="0">
                    <a:solidFill>
                      <a:srgbClr val="FF0000"/>
                    </a:solidFill>
                  </a:rPr>
                  <a:t>Your ‘</a:t>
                </a:r>
                <a:r>
                  <a:rPr lang="en-GB" sz="2000" b="1" i="1" dirty="0">
                    <a:solidFill>
                      <a:srgbClr val="FF0000"/>
                    </a:solidFill>
                  </a:rPr>
                  <a:t>get the closest point on a </a:t>
                </a:r>
                <a:r>
                  <a:rPr lang="en-GB" sz="2000" b="1" i="1" dirty="0" smtClean="0">
                    <a:solidFill>
                      <a:srgbClr val="FF0000"/>
                    </a:solidFill>
                  </a:rPr>
                  <a:t>line’ </a:t>
                </a:r>
              </a:p>
              <a:p>
                <a:pPr marL="0" indent="0" algn="just">
                  <a:lnSpc>
                    <a:spcPct val="90000"/>
                  </a:lnSpc>
                  <a:buNone/>
                </a:pPr>
                <a:r>
                  <a:rPr lang="en-GB" sz="2000" b="1" i="1" dirty="0" smtClean="0">
                    <a:solidFill>
                      <a:srgbClr val="FF0000"/>
                    </a:solidFill>
                  </a:rPr>
                  <a:t>function must implement this</a:t>
                </a:r>
                <a:endParaRPr lang="en-GB" sz="20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738" t="-1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F:\Teaching\CGforGames\Lectures\Images\LinePointDist0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333624"/>
            <a:ext cx="3941762" cy="393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81800" y="2590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 smtClean="0"/>
              <a:t>X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16246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Arial Academi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 Academic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rial Academi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ial Academi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ial Academi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ial Academi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ial Academi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ial Academi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ial Academi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ial Academi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ial Academi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ial Academi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ial Academi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ial Academi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2380</TotalTime>
  <Words>242</Words>
  <Application>Microsoft Office PowerPoint</Application>
  <PresentationFormat>On-screen Show (4:3)</PresentationFormat>
  <Paragraphs>65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powerpoint template</vt:lpstr>
      <vt:lpstr>CGG Ray Tracer – part 2</vt:lpstr>
      <vt:lpstr>Lab Introduction</vt:lpstr>
      <vt:lpstr>Introduction to Rendering</vt:lpstr>
      <vt:lpstr>Lab Introduction</vt:lpstr>
      <vt:lpstr>Ray Tracer</vt:lpstr>
      <vt:lpstr>Ray Tracer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Leigh McLoughlin</dc:creator>
  <cp:lastModifiedBy>Leigh,McLoughlin</cp:lastModifiedBy>
  <cp:revision>235</cp:revision>
  <dcterms:created xsi:type="dcterms:W3CDTF">2006-08-16T00:00:00Z</dcterms:created>
  <dcterms:modified xsi:type="dcterms:W3CDTF">2017-01-27T16:04:41Z</dcterms:modified>
</cp:coreProperties>
</file>