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388" r:id="rId3"/>
    <p:sldId id="391" r:id="rId4"/>
    <p:sldId id="402" r:id="rId5"/>
    <p:sldId id="406" r:id="rId6"/>
    <p:sldId id="407" r:id="rId7"/>
    <p:sldId id="408" r:id="rId8"/>
    <p:sldId id="405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8F8C-34D8-42BD-9FB1-2357038810AB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3D57-EE24-4953-B08B-321FB126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B8DE5-38CE-4A8E-A2D0-38874309301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1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536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65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29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994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703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233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" y="2286000"/>
            <a:ext cx="8432800" cy="4238625"/>
          </a:xfrm>
          <a:prstGeom prst="rect">
            <a:avLst/>
          </a:prstGeom>
          <a:solidFill>
            <a:srgbClr val="625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BU WE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600" y="6500813"/>
            <a:ext cx="8431213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1470025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149725"/>
            <a:ext cx="8032750" cy="1871663"/>
          </a:xfrm>
        </p:spPr>
        <p:txBody>
          <a:bodyPr/>
          <a:lstStyle>
            <a:lvl1pPr marL="180975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404813"/>
            <a:ext cx="2066925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04813"/>
            <a:ext cx="6049963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5600" y="404813"/>
            <a:ext cx="8269288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844675"/>
            <a:ext cx="4052888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4243388"/>
            <a:ext cx="405288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7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5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9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716713" cy="10080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844675"/>
            <a:ext cx="82597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8" name="Picture 4" descr="BU WEB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5600" y="6500813"/>
            <a:ext cx="8269288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648700" y="6483350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08E7033-7C44-49C8-ABE1-41D4721BBC73}" type="slidenum">
              <a:rPr lang="en-GB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6381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10953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5525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20097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2335212"/>
          </a:xfrm>
          <a:noFill/>
        </p:spPr>
        <p:txBody>
          <a:bodyPr/>
          <a:lstStyle/>
          <a:p>
            <a:pPr marL="0" indent="180975" algn="ctr"/>
            <a:r>
              <a:rPr lang="en-GB" sz="4000" dirty="0" smtClean="0"/>
              <a:t>CGG</a:t>
            </a:r>
            <a:br>
              <a:rPr lang="en-GB" sz="4000" dirty="0" smtClean="0"/>
            </a:br>
            <a:r>
              <a:rPr lang="en-GB" sz="4000" dirty="0" smtClean="0"/>
              <a:t>Ray Tracer – </a:t>
            </a:r>
            <a:r>
              <a:rPr lang="en-GB" sz="4000" smtClean="0"/>
              <a:t>part 3</a:t>
            </a:r>
            <a:endParaRPr lang="en-GB" sz="40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55600" y="5334000"/>
            <a:ext cx="8032750" cy="83820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Leigh </a:t>
            </a:r>
            <a:r>
              <a:rPr lang="en-US" dirty="0" err="1" smtClean="0"/>
              <a:t>McLoughlin</a:t>
            </a:r>
            <a:endParaRPr lang="en-US" dirty="0" smtClean="0"/>
          </a:p>
          <a:p>
            <a:r>
              <a:rPr lang="en-US" i="1" dirty="0" smtClean="0"/>
              <a:t>lmcloughlin@bournemouth.ac.uk</a:t>
            </a:r>
          </a:p>
        </p:txBody>
      </p:sp>
    </p:spTree>
    <p:extLst>
      <p:ext uri="{BB962C8B-B14F-4D97-AF65-F5344CB8AC3E}">
        <p14:creationId xmlns:p14="http://schemas.microsoft.com/office/powerpoint/2010/main" val="3407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Introduction to ray tracing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First steps</a:t>
            </a: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538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Ray-Casting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2" name="AutoShape 2" descr="http://www.greatkrypton.com/wordpress/wp-content/uploads/2011/08/xrayvis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62200"/>
            <a:ext cx="476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Tracer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Geometry Intersections</a:t>
            </a:r>
            <a:endParaRPr lang="en-GB" sz="2000" b="1" dirty="0" smtClean="0"/>
          </a:p>
          <a:p>
            <a:pPr lvl="1" algn="just">
              <a:lnSpc>
                <a:spcPct val="90000"/>
              </a:lnSpc>
            </a:pPr>
            <a:endParaRPr lang="en-GB" sz="1050" i="1" dirty="0" smtClean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You need three functions:</a:t>
            </a:r>
            <a:endParaRPr lang="en-GB" sz="2400" i="1" dirty="0" smtClean="0"/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strike="sngStrike" dirty="0"/>
              <a:t>One to get the closest point on a </a:t>
            </a:r>
            <a:r>
              <a:rPr lang="en-GB" sz="2000" i="1" strike="sngStrike" dirty="0" smtClean="0"/>
              <a:t>line  </a:t>
            </a:r>
            <a:r>
              <a:rPr lang="en-GB" sz="2000" i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 We did this last week</a:t>
            </a:r>
            <a:endParaRPr lang="en-GB" sz="2000" i="1" dirty="0">
              <a:solidFill>
                <a:srgbClr val="7030A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1600" i="1" strike="sngStrike" dirty="0"/>
              <a:t>Takes a ray, a 3d query point, returns a 3d point</a:t>
            </a:r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dirty="0" smtClean="0">
                <a:solidFill>
                  <a:srgbClr val="FF0000"/>
                </a:solidFill>
              </a:rPr>
              <a:t>Ray-sphere intersection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 smtClean="0">
                <a:solidFill>
                  <a:srgbClr val="FF0000"/>
                </a:solidFill>
              </a:rPr>
              <a:t>Takes a ray, sphere centre and radius, returns whether it hit or not and distance to hit (use a structure or class to combine these if you wish)</a:t>
            </a:r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dirty="0"/>
              <a:t>One to get the normal of a sphere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/>
              <a:t>Takes a sphere centre and 3d sample point, returns a 3d direction vector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2826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Ray-Sphere Intersection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Geometry!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sz="1100" dirty="0" smtClean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r>
              <a:rPr lang="en-GB" sz="2000" dirty="0" smtClean="0"/>
              <a:t>Today we will build on last week’s code</a:t>
            </a:r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dirty="0" smtClean="0"/>
              <a:t>Your task:</a:t>
            </a: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000" dirty="0" smtClean="0"/>
              <a:t>Develop a simple function to test for ray-sphere intersections</a:t>
            </a:r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  <p:pic>
        <p:nvPicPr>
          <p:cNvPr id="4" name="Picture 2" descr="E:\Teaching\CGforGames\Lectures\Images\RaySphereCollision01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7" y="2438400"/>
            <a:ext cx="4267200" cy="18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Ray-Sphere Intersection Test</a:t>
            </a: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Shortest Distance from Point to Line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800" i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i="1" dirty="0" smtClean="0"/>
                  <a:t>Last week we worked on this: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dirty="0" smtClean="0"/>
                  <a:t>We can express the </a:t>
                </a:r>
                <a:br>
                  <a:rPr lang="en-GB" sz="2000" dirty="0" smtClean="0"/>
                </a:br>
                <a:r>
                  <a:rPr lang="en-GB" sz="2000" dirty="0" smtClean="0"/>
                  <a:t>closest point </a:t>
                </a:r>
                <a:r>
                  <a:rPr lang="en-GB" sz="2000" b="1" i="1" dirty="0" smtClean="0"/>
                  <a:t>X</a:t>
                </a:r>
                <a:r>
                  <a:rPr lang="en-GB" sz="2000" dirty="0" smtClean="0"/>
                  <a:t> on the line to a</a:t>
                </a:r>
                <a:br>
                  <a:rPr lang="en-GB" sz="2000" dirty="0" smtClean="0"/>
                </a:br>
                <a:r>
                  <a:rPr lang="en-GB" sz="2000" dirty="0" smtClean="0"/>
                  <a:t>query point </a:t>
                </a:r>
                <a:r>
                  <a:rPr lang="en-GB" sz="2000" b="1" i="1" dirty="0" smtClean="0"/>
                  <a:t>P</a:t>
                </a:r>
                <a:r>
                  <a:rPr lang="en-GB" sz="2000" dirty="0" smtClean="0"/>
                  <a:t> as:</a:t>
                </a:r>
                <a:endParaRPr lang="en-GB" sz="2000" b="1" i="1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sz="2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𝑿</m:t>
                    </m:r>
                    <m:r>
                      <a:rPr lang="en-GB" sz="2000" b="1" i="0" smtClean="0">
                        <a:latin typeface="Cambria Math"/>
                      </a:rPr>
                      <m:t>=</m:t>
                    </m:r>
                    <m:r>
                      <a:rPr lang="en-GB" sz="2000" b="1" i="1" smtClean="0">
                        <a:latin typeface="Cambria Math"/>
                      </a:rPr>
                      <m:t>𝒂</m:t>
                    </m:r>
                    <m:r>
                      <a:rPr lang="en-GB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/>
                              </a:rPr>
                              <m:t>𝑷</m:t>
                            </m:r>
                            <m:r>
                              <a:rPr lang="en-GB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GB" sz="2000" b="1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GB" sz="20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GB" sz="20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i="1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738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:\Teaching\CGforGames\Lectures\Images\LinePointDist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33624"/>
            <a:ext cx="3941762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818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X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561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Teaching\CGforGames\Lectures\Images\RaySphereCollision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62200"/>
            <a:ext cx="444851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Ray-Sphere Intersection Test</a:t>
            </a: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Shortest Distance from Point to Line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800" i="1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i="1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 smtClean="0"/>
                  <a:t>The vector from </a:t>
                </a:r>
                <a:r>
                  <a:rPr lang="en-GB" sz="2000" b="1" i="1" dirty="0" smtClean="0"/>
                  <a:t>X</a:t>
                </a:r>
                <a:r>
                  <a:rPr lang="en-GB" sz="2000" dirty="0" smtClean="0"/>
                  <a:t> to </a:t>
                </a:r>
                <a:r>
                  <a:rPr lang="en-GB" sz="2000" b="1" i="1" dirty="0" smtClean="0"/>
                  <a:t>P</a:t>
                </a:r>
                <a:r>
                  <a:rPr lang="en-GB" sz="2000" dirty="0" smtClean="0"/>
                  <a:t> is: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b="1" dirty="0" smtClean="0"/>
                  <a:t>	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/>
                      </a:rPr>
                      <m:t>𝑷</m:t>
                    </m:r>
                    <m:r>
                      <a:rPr lang="en-GB" sz="2000" b="1" i="1" smtClean="0">
                        <a:latin typeface="Cambria Math"/>
                      </a:rPr>
                      <m:t>−</m:t>
                    </m:r>
                    <m:r>
                      <a:rPr lang="en-GB" sz="2000" b="1" i="1" smtClean="0">
                        <a:latin typeface="Cambria Math"/>
                      </a:rPr>
                      <m:t>𝑿</m:t>
                    </m:r>
                  </m:oMath>
                </a14:m>
                <a:endParaRPr lang="en-GB" sz="2000" b="1" dirty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 smtClean="0"/>
                  <a:t>We have the radius </a:t>
                </a:r>
                <a:r>
                  <a:rPr lang="en-GB" sz="2000" i="1" dirty="0" smtClean="0"/>
                  <a:t>R</a:t>
                </a:r>
                <a:r>
                  <a:rPr lang="en-GB" sz="2000" dirty="0" smtClean="0"/>
                  <a:t> of the sphere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 smtClean="0"/>
                  <a:t>If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/>
                          </a:rPr>
                          <m:t>𝑷</m:t>
                        </m:r>
                        <m:r>
                          <a:rPr lang="en-GB" sz="2000" b="1" i="1">
                            <a:latin typeface="Cambria Math"/>
                          </a:rPr>
                          <m:t>−</m:t>
                        </m:r>
                        <m:r>
                          <a:rPr lang="en-GB" sz="20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GB" sz="2000" b="1" i="1" smtClean="0">
                        <a:latin typeface="Cambria Math"/>
                      </a:rPr>
                      <m:t>≤</m:t>
                    </m:r>
                    <m:r>
                      <a:rPr lang="en-GB" sz="2000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GB" sz="2000" b="1" dirty="0" smtClean="0"/>
                  <a:t>  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/>
                  <a:t>	</a:t>
                </a:r>
                <a:r>
                  <a:rPr lang="en-GB" sz="2000" dirty="0" smtClean="0"/>
                  <a:t>Ray intersects sphere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 smtClean="0"/>
                  <a:t>Else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/>
                  <a:t>	</a:t>
                </a:r>
                <a:r>
                  <a:rPr lang="en-GB" sz="2000" dirty="0" smtClean="0"/>
                  <a:t>Ray does not intersect sphere</a:t>
                </a:r>
                <a:endParaRPr lang="en-GB" sz="2000" dirty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4"/>
                <a:stretch>
                  <a:fillRect l="-738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643859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X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081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Ray-Sphere Intersection Test</a:t>
            </a: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Closest Intersection Point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GB" sz="1100" dirty="0" smtClean="0"/>
              </a:p>
              <a:p>
                <a:pPr marL="0" lvl="1" indent="0" algn="just">
                  <a:lnSpc>
                    <a:spcPct val="90000"/>
                  </a:lnSpc>
                  <a:buNone/>
                </a:pPr>
                <a:r>
                  <a:rPr lang="en-GB" sz="2000" b="1" i="1" dirty="0">
                    <a:solidFill>
                      <a:srgbClr val="FF0000"/>
                    </a:solidFill>
                  </a:rPr>
                  <a:t>Your </a:t>
                </a:r>
                <a:r>
                  <a:rPr lang="en-GB" sz="2000" b="1" i="1" dirty="0" smtClean="0">
                    <a:solidFill>
                      <a:srgbClr val="FF0000"/>
                    </a:solidFill>
                  </a:rPr>
                  <a:t>‘</a:t>
                </a:r>
                <a:r>
                  <a:rPr lang="en-GB" sz="2000" b="1" i="1" dirty="0">
                    <a:solidFill>
                      <a:srgbClr val="FF0000"/>
                    </a:solidFill>
                  </a:rPr>
                  <a:t>Ray-sphere </a:t>
                </a:r>
                <a:r>
                  <a:rPr lang="en-GB" sz="2000" b="1" i="1" dirty="0" smtClean="0">
                    <a:solidFill>
                      <a:srgbClr val="FF0000"/>
                    </a:solidFill>
                  </a:rPr>
                  <a:t>intersection’ </a:t>
                </a:r>
                <a:endParaRPr lang="en-GB" sz="2000" b="1" i="1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b="1" i="1" dirty="0">
                    <a:solidFill>
                      <a:srgbClr val="FF0000"/>
                    </a:solidFill>
                  </a:rPr>
                  <a:t>function must implement </a:t>
                </a:r>
                <a:r>
                  <a:rPr lang="en-GB" sz="2000" b="1" i="1" dirty="0" smtClean="0">
                    <a:solidFill>
                      <a:srgbClr val="FF0000"/>
                    </a:solidFill>
                  </a:rPr>
                  <a:t>this:</a:t>
                </a:r>
                <a:endParaRPr lang="en-GB" sz="2000" b="1" i="1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90000"/>
                  </a:lnSpc>
                </a:pPr>
                <a:endParaRPr lang="en-GB" sz="16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dirty="0" smtClean="0"/>
                  <a:t>First intersection should be:</a:t>
                </a:r>
                <a:endParaRPr lang="en-GB" sz="2000" dirty="0"/>
              </a:p>
              <a:p>
                <a:pPr marL="0" indent="0" algn="just">
                  <a:lnSpc>
                    <a:spcPct val="90000"/>
                  </a:lnSpc>
                  <a:buNone/>
                </a:pPr>
                <a:r>
                  <a:rPr lang="en-GB" sz="2000" b="1" dirty="0" smtClean="0"/>
                  <a:t>  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/>
                      </a:rPr>
                      <m:t>𝒂</m:t>
                    </m:r>
                    <m:r>
                      <a:rPr lang="en-GB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 i="1">
                                    <a:latin typeface="Cambria Math"/>
                                  </a:rPr>
                                  <m:t>𝑷</m:t>
                                </m:r>
                                <m:r>
                                  <a:rPr lang="en-GB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GB" sz="20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sz="20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GB" sz="2000" dirty="0"/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</a:pPr>
                <a:r>
                  <a:rPr lang="en-GB" sz="2000" dirty="0" smtClean="0"/>
                  <a:t>Where</a:t>
                </a:r>
                <a:r>
                  <a:rPr lang="en-GB" sz="2000" dirty="0"/>
                  <a:t>:  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𝑥</m:t>
                    </m:r>
                    <m:r>
                      <a:rPr lang="en-GB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2000" dirty="0"/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</a:pPr>
                <a:r>
                  <a:rPr lang="en-GB" sz="2000" dirty="0"/>
                  <a:t>And: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buNone/>
                </a:pPr>
                <a:r>
                  <a:rPr lang="en-GB" sz="2000" b="1" dirty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𝑑</m:t>
                    </m:r>
                    <m:r>
                      <a:rPr lang="en-GB" sz="2000" b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/>
                          </a:rPr>
                          <m:t>𝑷</m:t>
                        </m:r>
                        <m:r>
                          <a:rPr lang="en-GB" sz="2000" b="1" i="1">
                            <a:latin typeface="Cambria Math"/>
                          </a:rPr>
                          <m:t>−</m:t>
                        </m:r>
                        <m:r>
                          <a:rPr lang="en-GB" sz="2000" b="1" i="1">
                            <a:latin typeface="Cambria Math"/>
                          </a:rPr>
                          <m:t>𝒂</m:t>
                        </m:r>
                        <m:r>
                          <a:rPr lang="en-GB" sz="2000" b="1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 i="1">
                                    <a:latin typeface="Cambria Math"/>
                                  </a:rPr>
                                  <m:t>𝑷</m:t>
                                </m:r>
                                <m:r>
                                  <a:rPr lang="en-GB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z="20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en-GB" sz="2000" b="1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GB" sz="20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GB" sz="2400" dirty="0"/>
                  <a:t> </a:t>
                </a:r>
              </a:p>
              <a:p>
                <a:pPr algn="just">
                  <a:lnSpc>
                    <a:spcPct val="90000"/>
                  </a:lnSpc>
                </a:pP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738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E:\Teaching\CGforGames\Lectures\Images\RaySphereCollision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9800"/>
            <a:ext cx="4246562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Ray-Sphere Intersection Test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What your function needs to do:</a:t>
            </a:r>
          </a:p>
          <a:p>
            <a:pPr algn="just">
              <a:lnSpc>
                <a:spcPct val="90000"/>
              </a:lnSpc>
            </a:pPr>
            <a:endParaRPr lang="en-GB" sz="1100" dirty="0" smtClean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First, check if </a:t>
            </a:r>
            <a:r>
              <a:rPr lang="en-GB" sz="1800" dirty="0" smtClean="0"/>
              <a:t>ray origin is </a:t>
            </a:r>
            <a:r>
              <a:rPr lang="en-GB" sz="1800" dirty="0" smtClean="0"/>
              <a:t>inside sphere</a:t>
            </a:r>
          </a:p>
          <a:p>
            <a:pPr lvl="1" algn="just">
              <a:lnSpc>
                <a:spcPct val="90000"/>
              </a:lnSpc>
            </a:pPr>
            <a:r>
              <a:rPr lang="en-GB" sz="1600" i="1" dirty="0" smtClean="0"/>
              <a:t>If it is, we treat this as an error and will say there is no intersection</a:t>
            </a:r>
          </a:p>
          <a:p>
            <a:pPr algn="just">
              <a:lnSpc>
                <a:spcPct val="90000"/>
              </a:lnSpc>
            </a:pPr>
            <a:endParaRPr lang="en-GB" sz="1000" i="1" dirty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Then, find the closest point on the ray to the centre of the sphere</a:t>
            </a:r>
          </a:p>
          <a:p>
            <a:pPr lvl="1" algn="just">
              <a:lnSpc>
                <a:spcPct val="90000"/>
              </a:lnSpc>
            </a:pPr>
            <a:r>
              <a:rPr lang="en-GB" sz="1600" i="1" dirty="0" smtClean="0"/>
              <a:t>Use your function from last week</a:t>
            </a:r>
          </a:p>
          <a:p>
            <a:pPr algn="just">
              <a:lnSpc>
                <a:spcPct val="90000"/>
              </a:lnSpc>
            </a:pPr>
            <a:endParaRPr lang="en-GB" sz="1100" i="1" dirty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Check if the closest point is in front of or </a:t>
            </a:r>
            <a:r>
              <a:rPr lang="en-GB" sz="1800" i="1" dirty="0" smtClean="0"/>
              <a:t>behind</a:t>
            </a:r>
            <a:r>
              <a:rPr lang="en-GB" sz="1800" dirty="0" smtClean="0"/>
              <a:t> the ray’s origin / direction</a:t>
            </a:r>
          </a:p>
          <a:p>
            <a:pPr lvl="1" algn="just">
              <a:lnSpc>
                <a:spcPct val="90000"/>
              </a:lnSpc>
            </a:pPr>
            <a:r>
              <a:rPr lang="en-GB" sz="1600" i="1" dirty="0" smtClean="0"/>
              <a:t>Reject if intersection is behind the ray’s origin and direction points away from it</a:t>
            </a:r>
          </a:p>
          <a:p>
            <a:pPr lvl="1" algn="just">
              <a:lnSpc>
                <a:spcPct val="90000"/>
              </a:lnSpc>
            </a:pPr>
            <a:r>
              <a:rPr lang="en-GB" sz="1600" i="1" dirty="0" smtClean="0"/>
              <a:t>This prevents us from drawing objects that are behind the camera!</a:t>
            </a:r>
          </a:p>
          <a:p>
            <a:pPr lvl="1" algn="just">
              <a:lnSpc>
                <a:spcPct val="90000"/>
              </a:lnSpc>
            </a:pPr>
            <a:endParaRPr lang="en-GB" sz="1000" i="1" dirty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Work out the distance from the closest point on the line to the sphere’s centre</a:t>
            </a:r>
          </a:p>
          <a:p>
            <a:pPr algn="just">
              <a:lnSpc>
                <a:spcPct val="90000"/>
              </a:lnSpc>
            </a:pPr>
            <a:endParaRPr lang="en-GB" sz="1000" i="1" dirty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Perform the three checks</a:t>
            </a:r>
          </a:p>
          <a:p>
            <a:pPr lvl="1" algn="just">
              <a:lnSpc>
                <a:spcPct val="90000"/>
              </a:lnSpc>
            </a:pPr>
            <a:r>
              <a:rPr lang="en-GB" sz="1600" i="1" dirty="0" smtClean="0"/>
              <a:t>Work out and return actual intersection point</a:t>
            </a:r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  <p:pic>
        <p:nvPicPr>
          <p:cNvPr id="4" name="Picture 2" descr="E:\Teaching\CGforGames\Lectures\Images\RaySphereCollision01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74617"/>
            <a:ext cx="2362200" cy="103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Arial Academ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Academ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rial Academ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335</Words>
  <Application>Microsoft Office PowerPoint</Application>
  <PresentationFormat>On-screen Show (4:3)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powerpoint template</vt:lpstr>
      <vt:lpstr>CGG Ray Tracer – part 3</vt:lpstr>
      <vt:lpstr>Lab Introduction</vt:lpstr>
      <vt:lpstr>Introduction to Rendering</vt:lpstr>
      <vt:lpstr>Ray Tracer</vt:lpstr>
      <vt:lpstr>Ray-Sphere Intersection Test</vt:lpstr>
      <vt:lpstr>Ray-Sphere Intersection Test</vt:lpstr>
      <vt:lpstr>Ray-Sphere Intersection Test</vt:lpstr>
      <vt:lpstr>Ray-Sphere Intersection Test</vt:lpstr>
      <vt:lpstr>Ray-Sphere Intersection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McLoughlin</dc:creator>
  <cp:lastModifiedBy>Leigh McLoughlin</cp:lastModifiedBy>
  <cp:revision>234</cp:revision>
  <dcterms:created xsi:type="dcterms:W3CDTF">2006-08-16T00:00:00Z</dcterms:created>
  <dcterms:modified xsi:type="dcterms:W3CDTF">2017-02-17T14:37:39Z</dcterms:modified>
</cp:coreProperties>
</file>