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388" r:id="rId3"/>
    <p:sldId id="396" r:id="rId4"/>
    <p:sldId id="397" r:id="rId5"/>
    <p:sldId id="398" r:id="rId6"/>
    <p:sldId id="390" r:id="rId7"/>
    <p:sldId id="391" r:id="rId8"/>
    <p:sldId id="399" r:id="rId9"/>
    <p:sldId id="392" r:id="rId10"/>
    <p:sldId id="393" r:id="rId11"/>
    <p:sldId id="394" r:id="rId12"/>
    <p:sldId id="3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8F8C-34D8-42BD-9FB1-2357038810AB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3D57-EE24-4953-B08B-321FB126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B8DE5-38CE-4A8E-A2D0-38874309301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1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" y="2286000"/>
            <a:ext cx="8432800" cy="4238625"/>
          </a:xfrm>
          <a:prstGeom prst="rect">
            <a:avLst/>
          </a:prstGeom>
          <a:solidFill>
            <a:srgbClr val="625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BU WE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600" y="6500813"/>
            <a:ext cx="8431213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1470025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149725"/>
            <a:ext cx="8032750" cy="1871663"/>
          </a:xfrm>
        </p:spPr>
        <p:txBody>
          <a:bodyPr/>
          <a:lstStyle>
            <a:lvl1pPr marL="180975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404813"/>
            <a:ext cx="2066925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04813"/>
            <a:ext cx="6049963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5600" y="404813"/>
            <a:ext cx="8269288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844675"/>
            <a:ext cx="4052888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4243388"/>
            <a:ext cx="405288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7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5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9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716713" cy="10080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844675"/>
            <a:ext cx="82597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8" name="Picture 4" descr="BU WEB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5600" y="6500813"/>
            <a:ext cx="8269288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648700" y="6483350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08E7033-7C44-49C8-ABE1-41D4721BBC73}" type="slidenum">
              <a:rPr lang="en-GB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6381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10953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5525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20097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2335212"/>
          </a:xfrm>
          <a:noFill/>
        </p:spPr>
        <p:txBody>
          <a:bodyPr/>
          <a:lstStyle/>
          <a:p>
            <a:pPr marL="0" indent="180975" algn="ctr"/>
            <a:r>
              <a:rPr lang="en-GB" sz="4000" dirty="0" smtClean="0"/>
              <a:t>CGG</a:t>
            </a:r>
            <a:br>
              <a:rPr lang="en-GB" sz="4000" dirty="0" smtClean="0"/>
            </a:br>
            <a:r>
              <a:rPr lang="en-GB" sz="4000" dirty="0" smtClean="0"/>
              <a:t>Ray Tracer – part 4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55600" y="5334000"/>
            <a:ext cx="8032750" cy="83820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Leigh </a:t>
            </a:r>
            <a:r>
              <a:rPr lang="en-US" dirty="0" err="1" smtClean="0"/>
              <a:t>McLoughlin</a:t>
            </a:r>
            <a:endParaRPr lang="en-US" dirty="0" smtClean="0"/>
          </a:p>
          <a:p>
            <a:r>
              <a:rPr lang="en-US" i="1" dirty="0" smtClean="0"/>
              <a:t>lmcloughlin@bournemouth.ac.uk</a:t>
            </a:r>
          </a:p>
        </p:txBody>
      </p:sp>
    </p:spTree>
    <p:extLst>
      <p:ext uri="{BB962C8B-B14F-4D97-AF65-F5344CB8AC3E}">
        <p14:creationId xmlns:p14="http://schemas.microsoft.com/office/powerpoint/2010/main" val="3407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</a:t>
            </a:r>
            <a:r>
              <a:rPr lang="en-GB" sz="2400" b="1" dirty="0" smtClean="0"/>
              <a:t>Rays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 smtClean="0"/>
              <a:t>Step </a:t>
            </a:r>
            <a:r>
              <a:rPr lang="en-GB" sz="2800" b="1" dirty="0" smtClean="0"/>
              <a:t>3: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Convert from Left-Handed to Right-Handed coordinate system: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Multiplying by projection matrix gives non-zero w values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Need to divide coordinates by w</a:t>
            </a: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48" y="2590800"/>
            <a:ext cx="2200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65759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  <a:p>
            <a:pPr algn="ctr"/>
            <a:r>
              <a:rPr lang="en-GB" dirty="0" smtClean="0"/>
              <a:t>(z = +</a:t>
            </a:r>
            <a:r>
              <a:rPr lang="en-GB" dirty="0" err="1" smtClean="0"/>
              <a:t>ve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764134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  <a:p>
            <a:pPr algn="ctr"/>
            <a:r>
              <a:rPr lang="en-GB" dirty="0" smtClean="0"/>
              <a:t>(z = -</a:t>
            </a:r>
            <a:r>
              <a:rPr lang="en-GB" dirty="0" err="1" smtClean="0"/>
              <a:t>ve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0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</a:t>
            </a:r>
            <a:r>
              <a:rPr lang="en-GB" sz="2400" b="1" dirty="0" smtClean="0"/>
              <a:t>Rays</a:t>
            </a:r>
            <a:endParaRPr lang="en-GB" sz="2400" b="1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</a:t>
            </a:r>
            <a:r>
              <a:rPr lang="en-GB" sz="2800" b="1" dirty="0" smtClean="0"/>
              <a:t>4: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Convert from Eye Space to World Space: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Takes into account camera’s position in the world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Need to multiply coordinates by inverse view matrix</a:t>
            </a: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76600" y="3266016"/>
            <a:ext cx="1219200" cy="86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35" y="2488070"/>
            <a:ext cx="2133600" cy="164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</a:t>
            </a:r>
            <a:r>
              <a:rPr lang="en-GB" sz="2400" b="1" dirty="0" smtClean="0"/>
              <a:t>Rays</a:t>
            </a:r>
            <a:endParaRPr lang="en-GB" sz="2400" b="1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You should then have two coordinates </a:t>
            </a:r>
            <a:br>
              <a:rPr lang="en-GB" sz="2000" dirty="0" smtClean="0"/>
            </a:br>
            <a:r>
              <a:rPr lang="en-GB" sz="2000" dirty="0" smtClean="0"/>
              <a:t>in world space</a:t>
            </a:r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Use these to define your ray</a:t>
            </a:r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This is what you return from your function </a:t>
            </a:r>
            <a:r>
              <a:rPr lang="en-GB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i="1" dirty="0" smtClean="0">
                <a:solidFill>
                  <a:srgbClr val="7030A0"/>
                </a:solidFill>
              </a:rPr>
              <a:t>Note: we will define our sphere objects in world-space to make life easy. If you define other objects and you wish to move them, you will need </a:t>
            </a:r>
            <a:r>
              <a:rPr lang="en-GB" sz="2000" i="1" dirty="0">
                <a:solidFill>
                  <a:srgbClr val="7030A0"/>
                </a:solidFill>
              </a:rPr>
              <a:t>to multiply any object coordinates defined in a local space by the object’s model matrix to get them into world space</a:t>
            </a:r>
            <a:endParaRPr lang="en-GB" sz="2000" i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88069"/>
            <a:ext cx="2133600" cy="164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1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i="1" dirty="0" smtClean="0"/>
              <a:t>Viewport </a:t>
            </a:r>
            <a:r>
              <a:rPr lang="en-GB" sz="2000" i="1" dirty="0" smtClean="0"/>
              <a:t>transformations</a:t>
            </a:r>
          </a:p>
          <a:p>
            <a:pPr>
              <a:lnSpc>
                <a:spcPct val="90000"/>
              </a:lnSpc>
            </a:pPr>
            <a:endParaRPr lang="en-GB" sz="2000" i="1" dirty="0"/>
          </a:p>
          <a:p>
            <a:pPr>
              <a:lnSpc>
                <a:spcPct val="90000"/>
              </a:lnSpc>
            </a:pPr>
            <a:r>
              <a:rPr lang="en-GB" sz="2000" i="1" dirty="0" smtClean="0"/>
              <a:t>Writing the camera’s ‘create ray’ function</a:t>
            </a:r>
            <a:endParaRPr lang="en-GB" sz="2000" i="1" dirty="0"/>
          </a:p>
          <a:p>
            <a:pPr>
              <a:lnSpc>
                <a:spcPct val="90000"/>
              </a:lnSpc>
            </a:pPr>
            <a:endParaRPr lang="en-GB" sz="2000" i="1" dirty="0"/>
          </a:p>
          <a:p>
            <a:pPr>
              <a:lnSpc>
                <a:spcPct val="90000"/>
              </a:lnSpc>
            </a:pPr>
            <a:r>
              <a:rPr lang="en-GB" sz="2000" i="1" dirty="0" smtClean="0"/>
              <a:t>Look back at the viewing </a:t>
            </a:r>
            <a:br>
              <a:rPr lang="en-GB" sz="2000" i="1" dirty="0" smtClean="0"/>
            </a:br>
            <a:r>
              <a:rPr lang="en-GB" sz="2000" i="1" dirty="0" smtClean="0"/>
              <a:t>transformations lecture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We will be going ‘backwards’ </a:t>
            </a:r>
            <a:br>
              <a:rPr lang="en-GB" sz="2000" i="1" dirty="0" smtClean="0"/>
            </a:br>
            <a:r>
              <a:rPr lang="en-GB" sz="2000" i="1" dirty="0" smtClean="0"/>
              <a:t>through this process</a:t>
            </a:r>
            <a:endParaRPr lang="en-GB" sz="2000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25994"/>
            <a:ext cx="2638425" cy="19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Camera Class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Recall your camera class:</a:t>
            </a:r>
            <a:endParaRPr lang="en-GB" sz="2400" i="1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For now, this should have one function: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This takes a pixel coordinate pair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It returns a ray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We will fill in this function </a:t>
            </a:r>
            <a:r>
              <a:rPr lang="en-GB" sz="2000" i="1" dirty="0" smtClean="0"/>
              <a:t>today</a:t>
            </a:r>
            <a:endParaRPr lang="en-GB" sz="2000" i="1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6765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Camera Class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Let’s also give the camera class:</a:t>
            </a:r>
            <a:endParaRPr lang="en-GB" sz="2400" i="1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A viewing matrix</a:t>
            </a:r>
          </a:p>
          <a:p>
            <a:pPr lvl="2" algn="just">
              <a:lnSpc>
                <a:spcPct val="90000"/>
              </a:lnSpc>
            </a:pPr>
            <a:r>
              <a:rPr lang="en-GB" sz="1800" i="1" dirty="0" smtClean="0"/>
              <a:t>To represent the camera’s position and orientation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A projection matrix</a:t>
            </a:r>
          </a:p>
          <a:p>
            <a:pPr lvl="2" algn="just">
              <a:lnSpc>
                <a:spcPct val="90000"/>
              </a:lnSpc>
            </a:pPr>
            <a:r>
              <a:rPr lang="en-GB" sz="1800" i="1" dirty="0" smtClean="0"/>
              <a:t>To act like the camera’s lens</a:t>
            </a:r>
            <a:endParaRPr lang="en-GB" sz="1800" i="1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5020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Camera’s Create Ray Function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marL="457200" lvl="1" indent="0" algn="just">
              <a:lnSpc>
                <a:spcPct val="90000"/>
              </a:lnSpc>
              <a:buNone/>
            </a:pPr>
            <a:endParaRPr lang="en-GB" sz="2000" i="1" dirty="0" smtClean="0"/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GB" sz="2000" i="1" dirty="0" smtClean="0"/>
              <a:t>The function:</a:t>
            </a: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Takes a pixel coordinate pair</a:t>
            </a:r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It returns a ray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We must go through a number of steps to create a ray from the input pixel coordinates</a:t>
            </a: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5335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</a:t>
            </a:r>
            <a:r>
              <a:rPr lang="en-GB" sz="2400" b="1" dirty="0" smtClean="0"/>
              <a:t>Rays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 smtClean="0"/>
              <a:t>Step 1:</a:t>
            </a: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Our journey starts in </a:t>
            </a:r>
            <a:r>
              <a:rPr lang="en-GB" sz="2000" dirty="0" smtClean="0"/>
              <a:t>Normalised Device Coordinates: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Our viewing volume is a cube, from -1 to +1 in each dimension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NDC space is left-handed (a projection matrix converts from right to left handed)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16323"/>
            <a:ext cx="186127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365759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  <a:p>
            <a:pPr algn="ctr"/>
            <a:r>
              <a:rPr lang="en-GB" dirty="0" smtClean="0"/>
              <a:t>(z = -1)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63267" y="2667000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  <a:p>
            <a:pPr algn="ctr"/>
            <a:r>
              <a:rPr lang="en-GB" dirty="0" smtClean="0"/>
              <a:t>(z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</a:t>
            </a:r>
            <a:r>
              <a:rPr lang="en-GB" sz="2400" b="1" dirty="0" smtClean="0"/>
              <a:t>Rays</a:t>
            </a:r>
            <a:endParaRPr lang="en-GB" sz="2400" b="1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1: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We start in Normalised Device Coordinates: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Our viewing volume is a cube, from -1 to +1 in each dimension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NDC are left-handed (a projection converts from right to left handed)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Generate coordinates for the start and end points of </a:t>
            </a:r>
            <a:r>
              <a:rPr lang="en-GB" sz="2000" b="1" dirty="0" smtClean="0">
                <a:solidFill>
                  <a:srgbClr val="FF0000"/>
                </a:solidFill>
              </a:rPr>
              <a:t>the ray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These go from the near plane (z = -1) to the far plane (z = +1)</a:t>
            </a: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23927"/>
            <a:ext cx="1894296" cy="201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65759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  <a:p>
            <a:pPr algn="ctr"/>
            <a:r>
              <a:rPr lang="en-GB" dirty="0" smtClean="0"/>
              <a:t>(z = -1)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63267" y="2667000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  <a:p>
            <a:pPr algn="ctr"/>
            <a:r>
              <a:rPr lang="en-GB" dirty="0" smtClean="0"/>
              <a:t>(z = 1)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288849" y="2290273"/>
            <a:ext cx="759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Pixel </a:t>
            </a:r>
            <a:r>
              <a:rPr lang="en-GB" sz="1400" dirty="0" err="1" smtClean="0"/>
              <a:t>coords</a:t>
            </a:r>
            <a:r>
              <a:rPr lang="en-GB" sz="1400" dirty="0" smtClean="0"/>
              <a:t> (0,0)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72696" y="3980764"/>
            <a:ext cx="968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Pixel </a:t>
            </a:r>
            <a:r>
              <a:rPr lang="en-GB" sz="1400" dirty="0" err="1" smtClean="0"/>
              <a:t>coords</a:t>
            </a:r>
            <a:r>
              <a:rPr lang="en-GB" sz="1400" dirty="0" smtClean="0"/>
              <a:t> (640,480)</a:t>
            </a:r>
            <a:endParaRPr lang="en-GB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2288849" y="2290273"/>
            <a:ext cx="682951" cy="738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672696" y="3980764"/>
            <a:ext cx="968582" cy="738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2991028" y="2682801"/>
            <a:ext cx="619844" cy="248406"/>
          </a:xfrm>
          <a:custGeom>
            <a:avLst/>
            <a:gdLst>
              <a:gd name="connsiteX0" fmla="*/ 0 w 619844"/>
              <a:gd name="connsiteY0" fmla="*/ 9124 h 248406"/>
              <a:gd name="connsiteX1" fmla="*/ 170916 w 619844"/>
              <a:gd name="connsiteY1" fmla="*/ 9124 h 248406"/>
              <a:gd name="connsiteX2" fmla="*/ 222191 w 619844"/>
              <a:gd name="connsiteY2" fmla="*/ 34762 h 248406"/>
              <a:gd name="connsiteX3" fmla="*/ 273465 w 619844"/>
              <a:gd name="connsiteY3" fmla="*/ 51853 h 248406"/>
              <a:gd name="connsiteX4" fmla="*/ 358923 w 619844"/>
              <a:gd name="connsiteY4" fmla="*/ 86036 h 248406"/>
              <a:gd name="connsiteX5" fmla="*/ 384561 w 619844"/>
              <a:gd name="connsiteY5" fmla="*/ 94582 h 248406"/>
              <a:gd name="connsiteX6" fmla="*/ 435836 w 619844"/>
              <a:gd name="connsiteY6" fmla="*/ 120220 h 248406"/>
              <a:gd name="connsiteX7" fmla="*/ 470019 w 619844"/>
              <a:gd name="connsiteY7" fmla="*/ 137311 h 248406"/>
              <a:gd name="connsiteX8" fmla="*/ 495656 w 619844"/>
              <a:gd name="connsiteY8" fmla="*/ 145857 h 248406"/>
              <a:gd name="connsiteX9" fmla="*/ 521293 w 619844"/>
              <a:gd name="connsiteY9" fmla="*/ 162949 h 248406"/>
              <a:gd name="connsiteX10" fmla="*/ 572568 w 619844"/>
              <a:gd name="connsiteY10" fmla="*/ 180040 h 248406"/>
              <a:gd name="connsiteX11" fmla="*/ 598206 w 619844"/>
              <a:gd name="connsiteY11" fmla="*/ 188586 h 248406"/>
              <a:gd name="connsiteX12" fmla="*/ 564022 w 619844"/>
              <a:gd name="connsiteY12" fmla="*/ 128765 h 248406"/>
              <a:gd name="connsiteX13" fmla="*/ 555477 w 619844"/>
              <a:gd name="connsiteY13" fmla="*/ 94582 h 248406"/>
              <a:gd name="connsiteX14" fmla="*/ 538385 w 619844"/>
              <a:gd name="connsiteY14" fmla="*/ 68945 h 248406"/>
              <a:gd name="connsiteX15" fmla="*/ 504202 w 619844"/>
              <a:gd name="connsiteY15" fmla="*/ 17670 h 248406"/>
              <a:gd name="connsiteX16" fmla="*/ 512748 w 619844"/>
              <a:gd name="connsiteY16" fmla="*/ 43307 h 248406"/>
              <a:gd name="connsiteX17" fmla="*/ 572568 w 619844"/>
              <a:gd name="connsiteY17" fmla="*/ 103128 h 248406"/>
              <a:gd name="connsiteX18" fmla="*/ 598206 w 619844"/>
              <a:gd name="connsiteY18" fmla="*/ 128765 h 248406"/>
              <a:gd name="connsiteX19" fmla="*/ 615297 w 619844"/>
              <a:gd name="connsiteY19" fmla="*/ 180040 h 248406"/>
              <a:gd name="connsiteX20" fmla="*/ 589660 w 619844"/>
              <a:gd name="connsiteY20" fmla="*/ 197132 h 248406"/>
              <a:gd name="connsiteX21" fmla="*/ 538385 w 619844"/>
              <a:gd name="connsiteY21" fmla="*/ 214223 h 248406"/>
              <a:gd name="connsiteX22" fmla="*/ 512748 w 619844"/>
              <a:gd name="connsiteY22" fmla="*/ 222769 h 248406"/>
              <a:gd name="connsiteX23" fmla="*/ 487110 w 619844"/>
              <a:gd name="connsiteY23" fmla="*/ 231315 h 248406"/>
              <a:gd name="connsiteX24" fmla="*/ 461473 w 619844"/>
              <a:gd name="connsiteY24" fmla="*/ 239861 h 248406"/>
              <a:gd name="connsiteX25" fmla="*/ 427290 w 619844"/>
              <a:gd name="connsiteY25" fmla="*/ 248406 h 248406"/>
              <a:gd name="connsiteX26" fmla="*/ 461473 w 619844"/>
              <a:gd name="connsiteY26" fmla="*/ 239861 h 248406"/>
              <a:gd name="connsiteX27" fmla="*/ 487110 w 619844"/>
              <a:gd name="connsiteY27" fmla="*/ 231315 h 248406"/>
              <a:gd name="connsiteX28" fmla="*/ 546931 w 619844"/>
              <a:gd name="connsiteY28" fmla="*/ 222769 h 248406"/>
              <a:gd name="connsiteX29" fmla="*/ 598206 w 619844"/>
              <a:gd name="connsiteY29" fmla="*/ 222769 h 24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9844" h="248406">
                <a:moveTo>
                  <a:pt x="0" y="9124"/>
                </a:moveTo>
                <a:cubicBezTo>
                  <a:pt x="86148" y="-1645"/>
                  <a:pt x="69757" y="-4364"/>
                  <a:pt x="170916" y="9124"/>
                </a:cubicBezTo>
                <a:cubicBezTo>
                  <a:pt x="204307" y="13576"/>
                  <a:pt x="191327" y="21045"/>
                  <a:pt x="222191" y="34762"/>
                </a:cubicBezTo>
                <a:cubicBezTo>
                  <a:pt x="238654" y="42079"/>
                  <a:pt x="257351" y="43796"/>
                  <a:pt x="273465" y="51853"/>
                </a:cubicBezTo>
                <a:cubicBezTo>
                  <a:pt x="323763" y="77002"/>
                  <a:pt x="295562" y="64916"/>
                  <a:pt x="358923" y="86036"/>
                </a:cubicBezTo>
                <a:lnTo>
                  <a:pt x="384561" y="94582"/>
                </a:lnTo>
                <a:cubicBezTo>
                  <a:pt x="433825" y="127426"/>
                  <a:pt x="386305" y="98993"/>
                  <a:pt x="435836" y="120220"/>
                </a:cubicBezTo>
                <a:cubicBezTo>
                  <a:pt x="447545" y="125238"/>
                  <a:pt x="458310" y="132293"/>
                  <a:pt x="470019" y="137311"/>
                </a:cubicBezTo>
                <a:cubicBezTo>
                  <a:pt x="478299" y="140859"/>
                  <a:pt x="487599" y="141828"/>
                  <a:pt x="495656" y="145857"/>
                </a:cubicBezTo>
                <a:cubicBezTo>
                  <a:pt x="504842" y="150450"/>
                  <a:pt x="511907" y="158778"/>
                  <a:pt x="521293" y="162949"/>
                </a:cubicBezTo>
                <a:cubicBezTo>
                  <a:pt x="537756" y="170266"/>
                  <a:pt x="555476" y="174343"/>
                  <a:pt x="572568" y="180040"/>
                </a:cubicBezTo>
                <a:lnTo>
                  <a:pt x="598206" y="188586"/>
                </a:lnTo>
                <a:cubicBezTo>
                  <a:pt x="575732" y="98694"/>
                  <a:pt x="609280" y="207968"/>
                  <a:pt x="564022" y="128765"/>
                </a:cubicBezTo>
                <a:cubicBezTo>
                  <a:pt x="558195" y="118567"/>
                  <a:pt x="560104" y="105377"/>
                  <a:pt x="555477" y="94582"/>
                </a:cubicBezTo>
                <a:cubicBezTo>
                  <a:pt x="551431" y="85142"/>
                  <a:pt x="544082" y="77491"/>
                  <a:pt x="538385" y="68945"/>
                </a:cubicBezTo>
                <a:cubicBezTo>
                  <a:pt x="533970" y="55699"/>
                  <a:pt x="525540" y="17670"/>
                  <a:pt x="504202" y="17670"/>
                </a:cubicBezTo>
                <a:cubicBezTo>
                  <a:pt x="495194" y="17670"/>
                  <a:pt x="507121" y="36273"/>
                  <a:pt x="512748" y="43307"/>
                </a:cubicBezTo>
                <a:cubicBezTo>
                  <a:pt x="530364" y="65327"/>
                  <a:pt x="552628" y="83188"/>
                  <a:pt x="572568" y="103128"/>
                </a:cubicBezTo>
                <a:lnTo>
                  <a:pt x="598206" y="128765"/>
                </a:lnTo>
                <a:cubicBezTo>
                  <a:pt x="603903" y="145857"/>
                  <a:pt x="630287" y="170046"/>
                  <a:pt x="615297" y="180040"/>
                </a:cubicBezTo>
                <a:cubicBezTo>
                  <a:pt x="606751" y="185737"/>
                  <a:pt x="599046" y="192961"/>
                  <a:pt x="589660" y="197132"/>
                </a:cubicBezTo>
                <a:cubicBezTo>
                  <a:pt x="573197" y="204449"/>
                  <a:pt x="555477" y="208526"/>
                  <a:pt x="538385" y="214223"/>
                </a:cubicBezTo>
                <a:lnTo>
                  <a:pt x="512748" y="222769"/>
                </a:lnTo>
                <a:lnTo>
                  <a:pt x="487110" y="231315"/>
                </a:lnTo>
                <a:cubicBezTo>
                  <a:pt x="478564" y="234164"/>
                  <a:pt x="470212" y="237676"/>
                  <a:pt x="461473" y="239861"/>
                </a:cubicBezTo>
                <a:lnTo>
                  <a:pt x="427290" y="248406"/>
                </a:lnTo>
                <a:cubicBezTo>
                  <a:pt x="438684" y="245558"/>
                  <a:pt x="450180" y="243088"/>
                  <a:pt x="461473" y="239861"/>
                </a:cubicBezTo>
                <a:cubicBezTo>
                  <a:pt x="470134" y="237386"/>
                  <a:pt x="478277" y="233082"/>
                  <a:pt x="487110" y="231315"/>
                </a:cubicBezTo>
                <a:cubicBezTo>
                  <a:pt x="506862" y="227365"/>
                  <a:pt x="526848" y="224314"/>
                  <a:pt x="546931" y="222769"/>
                </a:cubicBezTo>
                <a:cubicBezTo>
                  <a:pt x="563972" y="221458"/>
                  <a:pt x="581114" y="222769"/>
                  <a:pt x="598206" y="2227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382847" y="4366901"/>
            <a:ext cx="1283015" cy="247828"/>
          </a:xfrm>
          <a:custGeom>
            <a:avLst/>
            <a:gdLst>
              <a:gd name="connsiteX0" fmla="*/ 1283015 w 1283015"/>
              <a:gd name="connsiteY0" fmla="*/ 0 h 247828"/>
              <a:gd name="connsiteX1" fmla="*/ 1231740 w 1283015"/>
              <a:gd name="connsiteY1" fmla="*/ 25637 h 247828"/>
              <a:gd name="connsiteX2" fmla="*/ 1180465 w 1283015"/>
              <a:gd name="connsiteY2" fmla="*/ 59820 h 247828"/>
              <a:gd name="connsiteX3" fmla="*/ 1146282 w 1283015"/>
              <a:gd name="connsiteY3" fmla="*/ 76912 h 247828"/>
              <a:gd name="connsiteX4" fmla="*/ 1120645 w 1283015"/>
              <a:gd name="connsiteY4" fmla="*/ 94004 h 247828"/>
              <a:gd name="connsiteX5" fmla="*/ 1077916 w 1283015"/>
              <a:gd name="connsiteY5" fmla="*/ 119641 h 247828"/>
              <a:gd name="connsiteX6" fmla="*/ 1043732 w 1283015"/>
              <a:gd name="connsiteY6" fmla="*/ 136733 h 247828"/>
              <a:gd name="connsiteX7" fmla="*/ 1018095 w 1283015"/>
              <a:gd name="connsiteY7" fmla="*/ 153824 h 247828"/>
              <a:gd name="connsiteX8" fmla="*/ 992458 w 1283015"/>
              <a:gd name="connsiteY8" fmla="*/ 162370 h 247828"/>
              <a:gd name="connsiteX9" fmla="*/ 898454 w 1283015"/>
              <a:gd name="connsiteY9" fmla="*/ 205099 h 247828"/>
              <a:gd name="connsiteX10" fmla="*/ 855725 w 1283015"/>
              <a:gd name="connsiteY10" fmla="*/ 213645 h 247828"/>
              <a:gd name="connsiteX11" fmla="*/ 821542 w 1283015"/>
              <a:gd name="connsiteY11" fmla="*/ 222191 h 247828"/>
              <a:gd name="connsiteX12" fmla="*/ 770267 w 1283015"/>
              <a:gd name="connsiteY12" fmla="*/ 239282 h 247828"/>
              <a:gd name="connsiteX13" fmla="*/ 616443 w 1283015"/>
              <a:gd name="connsiteY13" fmla="*/ 247828 h 247828"/>
              <a:gd name="connsiteX14" fmla="*/ 300248 w 1283015"/>
              <a:gd name="connsiteY14" fmla="*/ 239282 h 247828"/>
              <a:gd name="connsiteX15" fmla="*/ 248974 w 1283015"/>
              <a:gd name="connsiteY15" fmla="*/ 222191 h 247828"/>
              <a:gd name="connsiteX16" fmla="*/ 146424 w 1283015"/>
              <a:gd name="connsiteY16" fmla="*/ 136733 h 247828"/>
              <a:gd name="connsiteX17" fmla="*/ 112241 w 1283015"/>
              <a:gd name="connsiteY17" fmla="*/ 85458 h 247828"/>
              <a:gd name="connsiteX18" fmla="*/ 95149 w 1283015"/>
              <a:gd name="connsiteY18" fmla="*/ 25637 h 247828"/>
              <a:gd name="connsiteX19" fmla="*/ 60966 w 1283015"/>
              <a:gd name="connsiteY19" fmla="*/ 102549 h 247828"/>
              <a:gd name="connsiteX20" fmla="*/ 52420 w 1283015"/>
              <a:gd name="connsiteY20" fmla="*/ 128187 h 247828"/>
              <a:gd name="connsiteX21" fmla="*/ 35329 w 1283015"/>
              <a:gd name="connsiteY21" fmla="*/ 153824 h 247828"/>
              <a:gd name="connsiteX22" fmla="*/ 18237 w 1283015"/>
              <a:gd name="connsiteY22" fmla="*/ 205099 h 247828"/>
              <a:gd name="connsiteX23" fmla="*/ 1146 w 1283015"/>
              <a:gd name="connsiteY23" fmla="*/ 239282 h 247828"/>
              <a:gd name="connsiteX24" fmla="*/ 26783 w 1283015"/>
              <a:gd name="connsiteY24" fmla="*/ 222191 h 247828"/>
              <a:gd name="connsiteX25" fmla="*/ 78058 w 1283015"/>
              <a:gd name="connsiteY25" fmla="*/ 119641 h 247828"/>
              <a:gd name="connsiteX26" fmla="*/ 86603 w 1283015"/>
              <a:gd name="connsiteY26" fmla="*/ 94004 h 247828"/>
              <a:gd name="connsiteX27" fmla="*/ 95149 w 1283015"/>
              <a:gd name="connsiteY27" fmla="*/ 34183 h 247828"/>
              <a:gd name="connsiteX28" fmla="*/ 120787 w 1283015"/>
              <a:gd name="connsiteY28" fmla="*/ 42729 h 247828"/>
              <a:gd name="connsiteX29" fmla="*/ 146424 w 1283015"/>
              <a:gd name="connsiteY29" fmla="*/ 59820 h 247828"/>
              <a:gd name="connsiteX30" fmla="*/ 180607 w 1283015"/>
              <a:gd name="connsiteY30" fmla="*/ 85458 h 247828"/>
              <a:gd name="connsiteX31" fmla="*/ 206245 w 1283015"/>
              <a:gd name="connsiteY31" fmla="*/ 94004 h 247828"/>
              <a:gd name="connsiteX32" fmla="*/ 266065 w 1283015"/>
              <a:gd name="connsiteY32" fmla="*/ 136733 h 247828"/>
              <a:gd name="connsiteX33" fmla="*/ 240428 w 1283015"/>
              <a:gd name="connsiteY33" fmla="*/ 119641 h 247828"/>
              <a:gd name="connsiteX34" fmla="*/ 206245 w 1283015"/>
              <a:gd name="connsiteY34" fmla="*/ 102549 h 247828"/>
              <a:gd name="connsiteX35" fmla="*/ 129332 w 1283015"/>
              <a:gd name="connsiteY35" fmla="*/ 68366 h 247828"/>
              <a:gd name="connsiteX36" fmla="*/ 95149 w 1283015"/>
              <a:gd name="connsiteY36" fmla="*/ 51275 h 2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83015" h="247828">
                <a:moveTo>
                  <a:pt x="1283015" y="0"/>
                </a:moveTo>
                <a:cubicBezTo>
                  <a:pt x="1265923" y="8546"/>
                  <a:pt x="1248246" y="16009"/>
                  <a:pt x="1231740" y="25637"/>
                </a:cubicBezTo>
                <a:cubicBezTo>
                  <a:pt x="1213997" y="35987"/>
                  <a:pt x="1198838" y="50633"/>
                  <a:pt x="1180465" y="59820"/>
                </a:cubicBezTo>
                <a:cubicBezTo>
                  <a:pt x="1169071" y="65517"/>
                  <a:pt x="1157343" y="70591"/>
                  <a:pt x="1146282" y="76912"/>
                </a:cubicBezTo>
                <a:cubicBezTo>
                  <a:pt x="1137365" y="82008"/>
                  <a:pt x="1129355" y="88560"/>
                  <a:pt x="1120645" y="94004"/>
                </a:cubicBezTo>
                <a:cubicBezTo>
                  <a:pt x="1106560" y="102807"/>
                  <a:pt x="1092436" y="111575"/>
                  <a:pt x="1077916" y="119641"/>
                </a:cubicBezTo>
                <a:cubicBezTo>
                  <a:pt x="1066780" y="125828"/>
                  <a:pt x="1054793" y="130412"/>
                  <a:pt x="1043732" y="136733"/>
                </a:cubicBezTo>
                <a:cubicBezTo>
                  <a:pt x="1034815" y="141829"/>
                  <a:pt x="1027281" y="149231"/>
                  <a:pt x="1018095" y="153824"/>
                </a:cubicBezTo>
                <a:cubicBezTo>
                  <a:pt x="1010038" y="157852"/>
                  <a:pt x="1000738" y="158822"/>
                  <a:pt x="992458" y="162370"/>
                </a:cubicBezTo>
                <a:cubicBezTo>
                  <a:pt x="940687" y="184558"/>
                  <a:pt x="966889" y="182287"/>
                  <a:pt x="898454" y="205099"/>
                </a:cubicBezTo>
                <a:cubicBezTo>
                  <a:pt x="884674" y="209692"/>
                  <a:pt x="869904" y="210494"/>
                  <a:pt x="855725" y="213645"/>
                </a:cubicBezTo>
                <a:cubicBezTo>
                  <a:pt x="844260" y="216193"/>
                  <a:pt x="832792" y="218816"/>
                  <a:pt x="821542" y="222191"/>
                </a:cubicBezTo>
                <a:cubicBezTo>
                  <a:pt x="804286" y="227368"/>
                  <a:pt x="788255" y="238283"/>
                  <a:pt x="770267" y="239282"/>
                </a:cubicBezTo>
                <a:lnTo>
                  <a:pt x="616443" y="247828"/>
                </a:lnTo>
                <a:cubicBezTo>
                  <a:pt x="511045" y="244979"/>
                  <a:pt x="405429" y="246620"/>
                  <a:pt x="300248" y="239282"/>
                </a:cubicBezTo>
                <a:cubicBezTo>
                  <a:pt x="282276" y="238028"/>
                  <a:pt x="248974" y="222191"/>
                  <a:pt x="248974" y="222191"/>
                </a:cubicBezTo>
                <a:cubicBezTo>
                  <a:pt x="211142" y="196969"/>
                  <a:pt x="172742" y="176210"/>
                  <a:pt x="146424" y="136733"/>
                </a:cubicBezTo>
                <a:cubicBezTo>
                  <a:pt x="135030" y="119641"/>
                  <a:pt x="118737" y="104945"/>
                  <a:pt x="112241" y="85458"/>
                </a:cubicBezTo>
                <a:cubicBezTo>
                  <a:pt x="99981" y="48678"/>
                  <a:pt x="105880" y="68559"/>
                  <a:pt x="95149" y="25637"/>
                </a:cubicBezTo>
                <a:cubicBezTo>
                  <a:pt x="68065" y="66265"/>
                  <a:pt x="81306" y="41532"/>
                  <a:pt x="60966" y="102549"/>
                </a:cubicBezTo>
                <a:cubicBezTo>
                  <a:pt x="58117" y="111095"/>
                  <a:pt x="57417" y="120692"/>
                  <a:pt x="52420" y="128187"/>
                </a:cubicBezTo>
                <a:cubicBezTo>
                  <a:pt x="46723" y="136733"/>
                  <a:pt x="39500" y="144439"/>
                  <a:pt x="35329" y="153824"/>
                </a:cubicBezTo>
                <a:cubicBezTo>
                  <a:pt x="28012" y="170287"/>
                  <a:pt x="26294" y="188985"/>
                  <a:pt x="18237" y="205099"/>
                </a:cubicBezTo>
                <a:cubicBezTo>
                  <a:pt x="12540" y="216493"/>
                  <a:pt x="-4551" y="227888"/>
                  <a:pt x="1146" y="239282"/>
                </a:cubicBezTo>
                <a:cubicBezTo>
                  <a:pt x="5739" y="248468"/>
                  <a:pt x="18237" y="227888"/>
                  <a:pt x="26783" y="222191"/>
                </a:cubicBezTo>
                <a:cubicBezTo>
                  <a:pt x="70958" y="155928"/>
                  <a:pt x="54472" y="190401"/>
                  <a:pt x="78058" y="119641"/>
                </a:cubicBezTo>
                <a:lnTo>
                  <a:pt x="86603" y="94004"/>
                </a:lnTo>
                <a:cubicBezTo>
                  <a:pt x="89452" y="74064"/>
                  <a:pt x="83976" y="50943"/>
                  <a:pt x="95149" y="34183"/>
                </a:cubicBezTo>
                <a:cubicBezTo>
                  <a:pt x="100146" y="26688"/>
                  <a:pt x="112730" y="38700"/>
                  <a:pt x="120787" y="42729"/>
                </a:cubicBezTo>
                <a:cubicBezTo>
                  <a:pt x="129973" y="47322"/>
                  <a:pt x="138067" y="53850"/>
                  <a:pt x="146424" y="59820"/>
                </a:cubicBezTo>
                <a:cubicBezTo>
                  <a:pt x="158014" y="68099"/>
                  <a:pt x="168241" y="78391"/>
                  <a:pt x="180607" y="85458"/>
                </a:cubicBezTo>
                <a:cubicBezTo>
                  <a:pt x="188428" y="89927"/>
                  <a:pt x="198188" y="89975"/>
                  <a:pt x="206245" y="94004"/>
                </a:cubicBezTo>
                <a:cubicBezTo>
                  <a:pt x="215952" y="98858"/>
                  <a:pt x="262192" y="132860"/>
                  <a:pt x="266065" y="136733"/>
                </a:cubicBezTo>
                <a:cubicBezTo>
                  <a:pt x="273328" y="143996"/>
                  <a:pt x="249345" y="124737"/>
                  <a:pt x="240428" y="119641"/>
                </a:cubicBezTo>
                <a:cubicBezTo>
                  <a:pt x="229367" y="113320"/>
                  <a:pt x="218073" y="107280"/>
                  <a:pt x="206245" y="102549"/>
                </a:cubicBezTo>
                <a:cubicBezTo>
                  <a:pt x="81896" y="52810"/>
                  <a:pt x="206065" y="112213"/>
                  <a:pt x="129332" y="68366"/>
                </a:cubicBezTo>
                <a:cubicBezTo>
                  <a:pt x="118271" y="62046"/>
                  <a:pt x="95149" y="51275"/>
                  <a:pt x="95149" y="512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</a:t>
            </a:r>
            <a:r>
              <a:rPr lang="en-GB" sz="2400" b="1" dirty="0" smtClean="0"/>
              <a:t>Rays</a:t>
            </a:r>
            <a:endParaRPr lang="en-GB" sz="2400" b="1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1: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33" y="3337544"/>
            <a:ext cx="2514600" cy="26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2258" y="434823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  <a:p>
            <a:pPr algn="ctr"/>
            <a:r>
              <a:rPr lang="en-GB" dirty="0" smtClean="0"/>
              <a:t>(z = -1)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31929" y="3959662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  <a:p>
            <a:pPr algn="ctr"/>
            <a:r>
              <a:rPr lang="en-GB" dirty="0" smtClean="0"/>
              <a:t>(z = 1)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064664" y="3212452"/>
            <a:ext cx="2054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Pixel </a:t>
            </a:r>
            <a:r>
              <a:rPr lang="en-GB" sz="1400" dirty="0" err="1" smtClean="0"/>
              <a:t>coords</a:t>
            </a:r>
            <a:r>
              <a:rPr lang="en-GB" sz="1400" dirty="0" smtClean="0"/>
              <a:t> (0,0) map to NDC (-1,1,-1) on near plane</a:t>
            </a:r>
            <a:endParaRPr lang="en-GB" sz="1400" dirty="0"/>
          </a:p>
        </p:txBody>
      </p:sp>
      <p:sp>
        <p:nvSpPr>
          <p:cNvPr id="11" name="Freeform 10"/>
          <p:cNvSpPr/>
          <p:nvPr/>
        </p:nvSpPr>
        <p:spPr>
          <a:xfrm>
            <a:off x="4648912" y="3183569"/>
            <a:ext cx="230737" cy="307950"/>
          </a:xfrm>
          <a:custGeom>
            <a:avLst/>
            <a:gdLst>
              <a:gd name="connsiteX0" fmla="*/ 230737 w 230737"/>
              <a:gd name="connsiteY0" fmla="*/ 0 h 307950"/>
              <a:gd name="connsiteX1" fmla="*/ 196553 w 230737"/>
              <a:gd name="connsiteY1" fmla="*/ 42729 h 307950"/>
              <a:gd name="connsiteX2" fmla="*/ 145279 w 230737"/>
              <a:gd name="connsiteY2" fmla="*/ 119641 h 307950"/>
              <a:gd name="connsiteX3" fmla="*/ 119641 w 230737"/>
              <a:gd name="connsiteY3" fmla="*/ 145278 h 307950"/>
              <a:gd name="connsiteX4" fmla="*/ 85458 w 230737"/>
              <a:gd name="connsiteY4" fmla="*/ 205099 h 307950"/>
              <a:gd name="connsiteX5" fmla="*/ 59821 w 230737"/>
              <a:gd name="connsiteY5" fmla="*/ 230736 h 307950"/>
              <a:gd name="connsiteX6" fmla="*/ 51275 w 230737"/>
              <a:gd name="connsiteY6" fmla="*/ 256374 h 307950"/>
              <a:gd name="connsiteX7" fmla="*/ 17092 w 230737"/>
              <a:gd name="connsiteY7" fmla="*/ 239282 h 307950"/>
              <a:gd name="connsiteX8" fmla="*/ 0 w 230737"/>
              <a:gd name="connsiteY8" fmla="*/ 179461 h 307950"/>
              <a:gd name="connsiteX9" fmla="*/ 17092 w 230737"/>
              <a:gd name="connsiteY9" fmla="*/ 170916 h 307950"/>
              <a:gd name="connsiteX10" fmla="*/ 25638 w 230737"/>
              <a:gd name="connsiteY10" fmla="*/ 205099 h 307950"/>
              <a:gd name="connsiteX11" fmla="*/ 34183 w 230737"/>
              <a:gd name="connsiteY11" fmla="*/ 247828 h 307950"/>
              <a:gd name="connsiteX12" fmla="*/ 25638 w 230737"/>
              <a:gd name="connsiteY12" fmla="*/ 273465 h 307950"/>
              <a:gd name="connsiteX13" fmla="*/ 179462 w 230737"/>
              <a:gd name="connsiteY13" fmla="*/ 290557 h 307950"/>
              <a:gd name="connsiteX14" fmla="*/ 205099 w 230737"/>
              <a:gd name="connsiteY14" fmla="*/ 273465 h 307950"/>
              <a:gd name="connsiteX15" fmla="*/ 179462 w 230737"/>
              <a:gd name="connsiteY15" fmla="*/ 256374 h 307950"/>
              <a:gd name="connsiteX16" fmla="*/ 34183 w 230737"/>
              <a:gd name="connsiteY16" fmla="*/ 256374 h 3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737" h="307950">
                <a:moveTo>
                  <a:pt x="230737" y="0"/>
                </a:moveTo>
                <a:cubicBezTo>
                  <a:pt x="219342" y="14243"/>
                  <a:pt x="207155" y="27886"/>
                  <a:pt x="196553" y="42729"/>
                </a:cubicBezTo>
                <a:cubicBezTo>
                  <a:pt x="178644" y="67802"/>
                  <a:pt x="167067" y="97854"/>
                  <a:pt x="145279" y="119641"/>
                </a:cubicBezTo>
                <a:cubicBezTo>
                  <a:pt x="136733" y="128187"/>
                  <a:pt x="127378" y="135994"/>
                  <a:pt x="119641" y="145278"/>
                </a:cubicBezTo>
                <a:cubicBezTo>
                  <a:pt x="79282" y="193709"/>
                  <a:pt x="127239" y="146606"/>
                  <a:pt x="85458" y="205099"/>
                </a:cubicBezTo>
                <a:cubicBezTo>
                  <a:pt x="78433" y="214933"/>
                  <a:pt x="68367" y="222190"/>
                  <a:pt x="59821" y="230736"/>
                </a:cubicBezTo>
                <a:cubicBezTo>
                  <a:pt x="56972" y="239282"/>
                  <a:pt x="60108" y="254607"/>
                  <a:pt x="51275" y="256374"/>
                </a:cubicBezTo>
                <a:cubicBezTo>
                  <a:pt x="38783" y="258872"/>
                  <a:pt x="26100" y="248290"/>
                  <a:pt x="17092" y="239282"/>
                </a:cubicBezTo>
                <a:cubicBezTo>
                  <a:pt x="13005" y="235195"/>
                  <a:pt x="74" y="179757"/>
                  <a:pt x="0" y="179461"/>
                </a:cubicBezTo>
                <a:cubicBezTo>
                  <a:pt x="13081" y="48649"/>
                  <a:pt x="3611" y="83289"/>
                  <a:pt x="17092" y="170916"/>
                </a:cubicBezTo>
                <a:cubicBezTo>
                  <a:pt x="18878" y="182524"/>
                  <a:pt x="23090" y="193634"/>
                  <a:pt x="25638" y="205099"/>
                </a:cubicBezTo>
                <a:cubicBezTo>
                  <a:pt x="28789" y="219278"/>
                  <a:pt x="31335" y="233585"/>
                  <a:pt x="34183" y="247828"/>
                </a:cubicBezTo>
                <a:cubicBezTo>
                  <a:pt x="31335" y="256374"/>
                  <a:pt x="24157" y="264580"/>
                  <a:pt x="25638" y="273465"/>
                </a:cubicBezTo>
                <a:cubicBezTo>
                  <a:pt x="36572" y="339067"/>
                  <a:pt x="172485" y="290993"/>
                  <a:pt x="179462" y="290557"/>
                </a:cubicBezTo>
                <a:cubicBezTo>
                  <a:pt x="188008" y="284860"/>
                  <a:pt x="205099" y="283736"/>
                  <a:pt x="205099" y="273465"/>
                </a:cubicBezTo>
                <a:cubicBezTo>
                  <a:pt x="205099" y="263194"/>
                  <a:pt x="189682" y="257396"/>
                  <a:pt x="179462" y="256374"/>
                </a:cubicBezTo>
                <a:cubicBezTo>
                  <a:pt x="131276" y="251556"/>
                  <a:pt x="82609" y="256374"/>
                  <a:pt x="34183" y="2563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1066800" y="3220998"/>
            <a:ext cx="2054551" cy="738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822457" y="2482334"/>
            <a:ext cx="1959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Pixel </a:t>
            </a:r>
            <a:r>
              <a:rPr lang="en-GB" sz="1400" dirty="0" err="1" smtClean="0"/>
              <a:t>coords</a:t>
            </a:r>
            <a:r>
              <a:rPr lang="en-GB" sz="1400" dirty="0" smtClean="0"/>
              <a:t> (0,0) map to NDC (-1,1,1) on far plane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822456" y="2473788"/>
            <a:ext cx="2054551" cy="738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3110669" y="3871245"/>
            <a:ext cx="274868" cy="180109"/>
          </a:xfrm>
          <a:custGeom>
            <a:avLst/>
            <a:gdLst>
              <a:gd name="connsiteX0" fmla="*/ 0 w 274868"/>
              <a:gd name="connsiteY0" fmla="*/ 0 h 180109"/>
              <a:gd name="connsiteX1" fmla="*/ 25638 w 274868"/>
              <a:gd name="connsiteY1" fmla="*/ 42729 h 180109"/>
              <a:gd name="connsiteX2" fmla="*/ 94004 w 274868"/>
              <a:gd name="connsiteY2" fmla="*/ 76912 h 180109"/>
              <a:gd name="connsiteX3" fmla="*/ 170916 w 274868"/>
              <a:gd name="connsiteY3" fmla="*/ 102549 h 180109"/>
              <a:gd name="connsiteX4" fmla="*/ 247828 w 274868"/>
              <a:gd name="connsiteY4" fmla="*/ 128187 h 180109"/>
              <a:gd name="connsiteX5" fmla="*/ 273466 w 274868"/>
              <a:gd name="connsiteY5" fmla="*/ 136733 h 180109"/>
              <a:gd name="connsiteX6" fmla="*/ 247828 w 274868"/>
              <a:gd name="connsiteY6" fmla="*/ 119641 h 180109"/>
              <a:gd name="connsiteX7" fmla="*/ 188008 w 274868"/>
              <a:gd name="connsiteY7" fmla="*/ 85458 h 180109"/>
              <a:gd name="connsiteX8" fmla="*/ 162370 w 274868"/>
              <a:gd name="connsiteY8" fmla="*/ 59820 h 180109"/>
              <a:gd name="connsiteX9" fmla="*/ 136733 w 274868"/>
              <a:gd name="connsiteY9" fmla="*/ 42729 h 180109"/>
              <a:gd name="connsiteX10" fmla="*/ 196553 w 274868"/>
              <a:gd name="connsiteY10" fmla="*/ 85458 h 180109"/>
              <a:gd name="connsiteX11" fmla="*/ 222191 w 274868"/>
              <a:gd name="connsiteY11" fmla="*/ 111095 h 180109"/>
              <a:gd name="connsiteX12" fmla="*/ 273466 w 274868"/>
              <a:gd name="connsiteY12" fmla="*/ 145278 h 180109"/>
              <a:gd name="connsiteX13" fmla="*/ 239282 w 274868"/>
              <a:gd name="connsiteY13" fmla="*/ 170916 h 180109"/>
              <a:gd name="connsiteX14" fmla="*/ 153824 w 274868"/>
              <a:gd name="connsiteY14" fmla="*/ 179462 h 18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4868" h="180109">
                <a:moveTo>
                  <a:pt x="0" y="0"/>
                </a:moveTo>
                <a:cubicBezTo>
                  <a:pt x="8546" y="14243"/>
                  <a:pt x="12782" y="32211"/>
                  <a:pt x="25638" y="42729"/>
                </a:cubicBezTo>
                <a:cubicBezTo>
                  <a:pt x="45357" y="58863"/>
                  <a:pt x="69833" y="68855"/>
                  <a:pt x="94004" y="76912"/>
                </a:cubicBezTo>
                <a:lnTo>
                  <a:pt x="170916" y="102549"/>
                </a:lnTo>
                <a:lnTo>
                  <a:pt x="247828" y="128187"/>
                </a:lnTo>
                <a:cubicBezTo>
                  <a:pt x="256374" y="131036"/>
                  <a:pt x="280961" y="141730"/>
                  <a:pt x="273466" y="136733"/>
                </a:cubicBezTo>
                <a:cubicBezTo>
                  <a:pt x="264920" y="131036"/>
                  <a:pt x="256746" y="124737"/>
                  <a:pt x="247828" y="119641"/>
                </a:cubicBezTo>
                <a:cubicBezTo>
                  <a:pt x="221237" y="104446"/>
                  <a:pt x="210718" y="104383"/>
                  <a:pt x="188008" y="85458"/>
                </a:cubicBezTo>
                <a:cubicBezTo>
                  <a:pt x="178723" y="77721"/>
                  <a:pt x="171655" y="67557"/>
                  <a:pt x="162370" y="59820"/>
                </a:cubicBezTo>
                <a:cubicBezTo>
                  <a:pt x="154480" y="53245"/>
                  <a:pt x="129471" y="35467"/>
                  <a:pt x="136733" y="42729"/>
                </a:cubicBezTo>
                <a:cubicBezTo>
                  <a:pt x="167508" y="73504"/>
                  <a:pt x="167448" y="61204"/>
                  <a:pt x="196553" y="85458"/>
                </a:cubicBezTo>
                <a:cubicBezTo>
                  <a:pt x="205837" y="93195"/>
                  <a:pt x="212651" y="103675"/>
                  <a:pt x="222191" y="111095"/>
                </a:cubicBezTo>
                <a:cubicBezTo>
                  <a:pt x="238406" y="123706"/>
                  <a:pt x="273466" y="145278"/>
                  <a:pt x="273466" y="145278"/>
                </a:cubicBezTo>
                <a:cubicBezTo>
                  <a:pt x="262071" y="153824"/>
                  <a:pt x="252022" y="164546"/>
                  <a:pt x="239282" y="170916"/>
                </a:cubicBezTo>
                <a:cubicBezTo>
                  <a:pt x="213899" y="183607"/>
                  <a:pt x="179908" y="179462"/>
                  <a:pt x="153824" y="1794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5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Viewing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</a:t>
            </a:r>
            <a:r>
              <a:rPr lang="en-GB" sz="2400" b="1" dirty="0" smtClean="0"/>
              <a:t>Rays</a:t>
            </a:r>
            <a:endParaRPr lang="en-GB" sz="2400" b="1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</a:t>
            </a:r>
            <a:r>
              <a:rPr lang="en-GB" sz="2800" b="1" dirty="0" smtClean="0"/>
              <a:t>2: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Convert to Eye Space: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Multiply coordinates by inverse projection matrix</a:t>
            </a:r>
          </a:p>
          <a:p>
            <a:pPr>
              <a:lnSpc>
                <a:spcPct val="90000"/>
              </a:lnSpc>
            </a:pPr>
            <a:r>
              <a:rPr lang="en-GB" sz="2000" i="1" dirty="0" smtClean="0"/>
              <a:t>This is like distorting the cube into the correct perspective volume</a:t>
            </a: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48" y="2590800"/>
            <a:ext cx="2200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657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2764134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</p:txBody>
      </p:sp>
    </p:spTree>
    <p:extLst>
      <p:ext uri="{BB962C8B-B14F-4D97-AF65-F5344CB8AC3E}">
        <p14:creationId xmlns:p14="http://schemas.microsoft.com/office/powerpoint/2010/main" val="26162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Arial Academ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Academ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rial Academ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458</Words>
  <Application>Microsoft Office PowerPoint</Application>
  <PresentationFormat>On-screen Show (4:3)</PresentationFormat>
  <Paragraphs>154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template</vt:lpstr>
      <vt:lpstr>CGG Ray Tracer – part 4</vt:lpstr>
      <vt:lpstr>Viewing</vt:lpstr>
      <vt:lpstr>Viewing</vt:lpstr>
      <vt:lpstr>Viewing</vt:lpstr>
      <vt:lpstr>Viewing</vt:lpstr>
      <vt:lpstr>Viewing</vt:lpstr>
      <vt:lpstr>Viewing</vt:lpstr>
      <vt:lpstr>Viewing</vt:lpstr>
      <vt:lpstr>Viewing</vt:lpstr>
      <vt:lpstr>Viewing</vt:lpstr>
      <vt:lpstr>Viewing</vt:lpstr>
      <vt:lpstr>Viewing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McLoughlin</dc:creator>
  <cp:lastModifiedBy>Leigh,McLoughlin</cp:lastModifiedBy>
  <cp:revision>236</cp:revision>
  <dcterms:created xsi:type="dcterms:W3CDTF">2006-08-16T00:00:00Z</dcterms:created>
  <dcterms:modified xsi:type="dcterms:W3CDTF">2017-01-27T16:44:51Z</dcterms:modified>
</cp:coreProperties>
</file>