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388" r:id="rId3"/>
    <p:sldId id="390" r:id="rId4"/>
    <p:sldId id="389" r:id="rId5"/>
    <p:sldId id="391" r:id="rId6"/>
    <p:sldId id="393" r:id="rId7"/>
    <p:sldId id="3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B8F8C-34D8-42BD-9FB1-2357038810AB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3D57-EE24-4953-B08B-321FB1265E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4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B8DE5-38CE-4A8E-A2D0-38874309301C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051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006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80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287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ED98A-C54E-4B65-BC04-D08F530DCA39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5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5600" y="2286000"/>
            <a:ext cx="8432800" cy="4238625"/>
          </a:xfrm>
          <a:prstGeom prst="rect">
            <a:avLst/>
          </a:prstGeom>
          <a:solidFill>
            <a:srgbClr val="625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5" name="Picture 5" descr="BU WEB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5600" y="6500813"/>
            <a:ext cx="8431213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1470025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149725"/>
            <a:ext cx="8032750" cy="1871663"/>
          </a:xfrm>
        </p:spPr>
        <p:txBody>
          <a:bodyPr/>
          <a:lstStyle>
            <a:lvl1pPr marL="180975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404813"/>
            <a:ext cx="2066925" cy="608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404813"/>
            <a:ext cx="6049963" cy="608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4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5600" y="404813"/>
            <a:ext cx="8269288" cy="6086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8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600" y="1844675"/>
            <a:ext cx="4052888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5600" y="4243388"/>
            <a:ext cx="4052888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0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0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7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4813"/>
            <a:ext cx="6716713" cy="1008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0888" y="1844675"/>
            <a:ext cx="4054475" cy="2246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0888" y="4243388"/>
            <a:ext cx="4054475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21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5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844675"/>
            <a:ext cx="4052888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0888" y="1844675"/>
            <a:ext cx="4054475" cy="4646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4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1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58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34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9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404813"/>
            <a:ext cx="6716713" cy="1008062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844675"/>
            <a:ext cx="8259763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028" name="Picture 4" descr="BU WEB 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58775" y="358775"/>
            <a:ext cx="1306513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55600" y="6500813"/>
            <a:ext cx="8269288" cy="2746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200">
                <a:solidFill>
                  <a:srgbClr val="FFFFFF"/>
                </a:solidFill>
              </a:rPr>
              <a:t>www.bournemouth.ac.uk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648700" y="6483350"/>
            <a:ext cx="419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B08E7033-7C44-49C8-ABE1-41D4721BBC73}" type="slidenum">
              <a:rPr lang="en-GB" sz="120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2pPr>
      <a:lvl3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3pPr>
      <a:lvl4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4pPr>
      <a:lvl5pPr marL="180975" indent="-1809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5pPr>
      <a:lvl6pPr marL="6381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6pPr>
      <a:lvl7pPr marL="10953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7pPr>
      <a:lvl8pPr marL="15525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8pPr>
      <a:lvl9pPr marL="2009775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693988"/>
            <a:ext cx="8032750" cy="2335212"/>
          </a:xfrm>
          <a:noFill/>
        </p:spPr>
        <p:txBody>
          <a:bodyPr/>
          <a:lstStyle/>
          <a:p>
            <a:pPr marL="0" indent="180975" algn="ctr"/>
            <a:r>
              <a:rPr lang="en-GB" sz="4000" dirty="0" smtClean="0"/>
              <a:t>CGG</a:t>
            </a:r>
            <a:br>
              <a:rPr lang="en-GB" sz="4000" dirty="0" smtClean="0"/>
            </a:br>
            <a:r>
              <a:rPr lang="en-GB" sz="4000" dirty="0" smtClean="0"/>
              <a:t>Ray Tracer – </a:t>
            </a:r>
            <a:r>
              <a:rPr lang="en-GB" sz="4000" smtClean="0"/>
              <a:t>part </a:t>
            </a:r>
            <a:r>
              <a:rPr lang="en-GB" sz="4000" smtClean="0"/>
              <a:t>5</a:t>
            </a:r>
            <a:endParaRPr lang="en-GB" sz="4000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55600" y="5334000"/>
            <a:ext cx="8032750" cy="838200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Leigh </a:t>
            </a:r>
            <a:r>
              <a:rPr lang="en-US" dirty="0" err="1" smtClean="0"/>
              <a:t>McLoughlin</a:t>
            </a:r>
            <a:endParaRPr lang="en-US" dirty="0" smtClean="0"/>
          </a:p>
          <a:p>
            <a:r>
              <a:rPr lang="en-US" i="1" dirty="0" smtClean="0"/>
              <a:t>lmcloughlin@bournemouth.ac.uk</a:t>
            </a:r>
          </a:p>
        </p:txBody>
      </p:sp>
    </p:spTree>
    <p:extLst>
      <p:ext uri="{BB962C8B-B14F-4D97-AF65-F5344CB8AC3E}">
        <p14:creationId xmlns:p14="http://schemas.microsoft.com/office/powerpoint/2010/main" val="3407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Tasks Today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Ray Casting: what to do when a ray hits an object</a:t>
            </a:r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Writing the tracer’s ‘trace’ function</a:t>
            </a: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5384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/>
              <a:t>Introduction to Rendering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Ray-Casting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sp>
        <p:nvSpPr>
          <p:cNvPr id="2" name="AutoShape 2" descr="http://www.greatkrypton.com/wordpress/wp-content/uploads/2011/08/xrayvis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62200"/>
            <a:ext cx="47625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1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Introduction</a:t>
            </a:r>
            <a:endParaRPr lang="en-GB" sz="2000" b="1" dirty="0" smtClean="0"/>
          </a:p>
          <a:p>
            <a:pPr marL="0" indent="0" algn="ctr">
              <a:lnSpc>
                <a:spcPct val="90000"/>
              </a:lnSpc>
              <a:buNone/>
            </a:pPr>
            <a:endParaRPr lang="en-GB" sz="2000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Recall your ray tracer class</a:t>
            </a:r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lvl="1" algn="just">
              <a:lnSpc>
                <a:spcPct val="90000"/>
              </a:lnSpc>
            </a:pPr>
            <a:r>
              <a:rPr lang="en-GB" sz="2000" i="1" dirty="0" smtClean="0"/>
              <a:t>This </a:t>
            </a:r>
            <a:r>
              <a:rPr lang="en-GB" sz="2000" i="1" dirty="0"/>
              <a:t>should have one function to trace a ray: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/>
              <a:t>This function takes a ray</a:t>
            </a:r>
          </a:p>
          <a:p>
            <a:pPr lvl="2" algn="just">
              <a:lnSpc>
                <a:spcPct val="90000"/>
              </a:lnSpc>
            </a:pPr>
            <a:r>
              <a:rPr lang="en-GB" sz="2000" i="1" dirty="0"/>
              <a:t>It returns a colour</a:t>
            </a:r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Today we will fill in this function</a:t>
            </a:r>
          </a:p>
          <a:p>
            <a:pPr algn="just">
              <a:lnSpc>
                <a:spcPct val="90000"/>
              </a:lnSpc>
            </a:pPr>
            <a:endParaRPr lang="en-GB" sz="2000" i="1" dirty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We will need to use the geometry functions from previous weeks</a:t>
            </a: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4954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Lab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Scene Definition</a:t>
            </a:r>
            <a:endParaRPr lang="en-GB" sz="2000" b="1" dirty="0" smtClean="0"/>
          </a:p>
          <a:p>
            <a:pPr marL="457200" lvl="1" indent="0" algn="just">
              <a:lnSpc>
                <a:spcPct val="90000"/>
              </a:lnSpc>
              <a:buNone/>
            </a:pPr>
            <a:endParaRPr lang="en-GB" sz="1600" i="1" dirty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  <a:p>
            <a:pPr algn="just">
              <a:lnSpc>
                <a:spcPct val="90000"/>
              </a:lnSpc>
            </a:pPr>
            <a:r>
              <a:rPr lang="en-GB" sz="2000" i="1" dirty="0" smtClean="0"/>
              <a:t>The idea is that the ray tracer’s tracing function will test the incoming ray against all objects in our scene</a:t>
            </a:r>
            <a:endParaRPr lang="en-GB" sz="2000" i="1" dirty="0"/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  <a:p>
            <a:pPr algn="just">
              <a:lnSpc>
                <a:spcPct val="90000"/>
              </a:lnSpc>
            </a:pPr>
            <a:r>
              <a:rPr lang="en-GB" sz="2000" i="1" dirty="0"/>
              <a:t>What is a ‘scene’?</a:t>
            </a:r>
          </a:p>
          <a:p>
            <a:pPr lvl="1" algn="just">
              <a:lnSpc>
                <a:spcPct val="90000"/>
              </a:lnSpc>
            </a:pPr>
            <a:r>
              <a:rPr lang="en-GB" sz="1800" i="1" dirty="0"/>
              <a:t>We can use a list of objects in the ray tracer class for now</a:t>
            </a:r>
          </a:p>
          <a:p>
            <a:pPr algn="just">
              <a:lnSpc>
                <a:spcPct val="90000"/>
              </a:lnSpc>
            </a:pPr>
            <a:endParaRPr lang="en-GB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5683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 Tracing Function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What your function needs to do:</a:t>
            </a:r>
          </a:p>
          <a:p>
            <a:pPr algn="just">
              <a:lnSpc>
                <a:spcPct val="90000"/>
              </a:lnSpc>
            </a:pPr>
            <a:endParaRPr lang="en-GB" sz="1100" dirty="0" smtClean="0"/>
          </a:p>
          <a:p>
            <a:pPr algn="just">
              <a:lnSpc>
                <a:spcPct val="90000"/>
              </a:lnSpc>
            </a:pPr>
            <a:r>
              <a:rPr lang="en-GB" sz="1800" dirty="0"/>
              <a:t>Find the first object the ray </a:t>
            </a:r>
            <a:r>
              <a:rPr lang="en-GB" sz="1800" dirty="0" smtClean="0"/>
              <a:t>hits</a:t>
            </a:r>
          </a:p>
          <a:p>
            <a:pPr lvl="1" algn="just">
              <a:lnSpc>
                <a:spcPct val="90000"/>
              </a:lnSpc>
            </a:pPr>
            <a:r>
              <a:rPr lang="en-GB" sz="1800" dirty="0"/>
              <a:t>Go through every object in the </a:t>
            </a:r>
            <a:r>
              <a:rPr lang="en-GB" sz="1800" dirty="0" smtClean="0"/>
              <a:t>scene</a:t>
            </a:r>
            <a:endParaRPr lang="en-GB" sz="1800" i="1" dirty="0" smtClean="0"/>
          </a:p>
          <a:p>
            <a:pPr lvl="2" algn="just">
              <a:lnSpc>
                <a:spcPct val="90000"/>
              </a:lnSpc>
            </a:pPr>
            <a:r>
              <a:rPr lang="en-GB" sz="1800" i="1" dirty="0"/>
              <a:t>Call your ray-sphere intersection </a:t>
            </a:r>
            <a:r>
              <a:rPr lang="en-GB" sz="1800" i="1" dirty="0" smtClean="0"/>
              <a:t>function</a:t>
            </a:r>
          </a:p>
          <a:p>
            <a:pPr lvl="2" algn="just">
              <a:lnSpc>
                <a:spcPct val="90000"/>
              </a:lnSpc>
            </a:pPr>
            <a:r>
              <a:rPr lang="en-GB" sz="1800" i="1" dirty="0" smtClean="0"/>
              <a:t>If it hits the object, record the distance from the ray’s origin to the intersection point</a:t>
            </a:r>
          </a:p>
          <a:p>
            <a:pPr lvl="2" algn="just">
              <a:lnSpc>
                <a:spcPct val="90000"/>
              </a:lnSpc>
            </a:pPr>
            <a:r>
              <a:rPr lang="en-GB" sz="1800" i="1" dirty="0" smtClean="0"/>
              <a:t>The object with the shortest distance is the one we want</a:t>
            </a:r>
          </a:p>
          <a:p>
            <a:pPr algn="just">
              <a:lnSpc>
                <a:spcPct val="90000"/>
              </a:lnSpc>
            </a:pPr>
            <a:endParaRPr lang="en-GB" sz="1800" i="1" dirty="0"/>
          </a:p>
          <a:p>
            <a:pPr algn="just">
              <a:lnSpc>
                <a:spcPct val="90000"/>
              </a:lnSpc>
            </a:pPr>
            <a:r>
              <a:rPr lang="en-GB" sz="1800" dirty="0" smtClean="0"/>
              <a:t>If the ray hits an object</a:t>
            </a:r>
          </a:p>
          <a:p>
            <a:pPr lvl="1" algn="just">
              <a:lnSpc>
                <a:spcPct val="90000"/>
              </a:lnSpc>
            </a:pPr>
            <a:r>
              <a:rPr lang="en-GB" sz="1800" i="1" dirty="0" smtClean="0"/>
              <a:t>Call that object’s shading method (which we created in a previous lab)</a:t>
            </a:r>
          </a:p>
          <a:p>
            <a:pPr lvl="1" algn="just">
              <a:lnSpc>
                <a:spcPct val="90000"/>
              </a:lnSpc>
            </a:pPr>
            <a:r>
              <a:rPr lang="en-GB" sz="1800" i="1" dirty="0" smtClean="0"/>
              <a:t>Return the pixel colour</a:t>
            </a:r>
          </a:p>
          <a:p>
            <a:pPr algn="just">
              <a:lnSpc>
                <a:spcPct val="90000"/>
              </a:lnSpc>
            </a:pPr>
            <a:endParaRPr lang="en-GB" sz="1800" i="1" dirty="0" smtClean="0"/>
          </a:p>
          <a:p>
            <a:pPr algn="just">
              <a:lnSpc>
                <a:spcPct val="90000"/>
              </a:lnSpc>
            </a:pPr>
            <a:r>
              <a:rPr lang="en-GB" sz="1800" i="1" dirty="0" smtClean="0"/>
              <a:t>If the ray didn’t hit an object</a:t>
            </a:r>
          </a:p>
          <a:p>
            <a:pPr lvl="1" algn="just">
              <a:lnSpc>
                <a:spcPct val="90000"/>
              </a:lnSpc>
            </a:pPr>
            <a:r>
              <a:rPr lang="en-GB" sz="1800" i="1" dirty="0" smtClean="0"/>
              <a:t>Just return a ‘background’ colour</a:t>
            </a:r>
            <a:endParaRPr lang="en-GB" sz="1800" i="1" dirty="0"/>
          </a:p>
          <a:p>
            <a:pPr lvl="2" algn="just">
              <a:lnSpc>
                <a:spcPct val="90000"/>
              </a:lnSpc>
            </a:pPr>
            <a:endParaRPr lang="en-GB" sz="1600" i="1" dirty="0" smtClean="0"/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5843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GB" dirty="0" smtClean="0"/>
              <a:t>Ray Tracing Function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1"/>
          <a:lstStyle/>
          <a:p>
            <a:pPr marL="0" indent="0" algn="ctr">
              <a:lnSpc>
                <a:spcPct val="90000"/>
              </a:lnSpc>
              <a:buNone/>
            </a:pPr>
            <a:r>
              <a:rPr lang="en-GB" sz="2400" b="1" dirty="0" smtClean="0"/>
              <a:t>Results</a:t>
            </a:r>
          </a:p>
          <a:p>
            <a:pPr algn="just">
              <a:lnSpc>
                <a:spcPct val="90000"/>
              </a:lnSpc>
            </a:pPr>
            <a:endParaRPr lang="en-GB" sz="1100" dirty="0" smtClean="0"/>
          </a:p>
          <a:p>
            <a:pPr algn="just">
              <a:lnSpc>
                <a:spcPct val="90000"/>
              </a:lnSpc>
            </a:pPr>
            <a:endParaRPr lang="en-GB" sz="1800" dirty="0" smtClean="0"/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endParaRPr lang="en-GB" sz="1800" dirty="0" smtClean="0"/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endParaRPr lang="en-GB" sz="1800" dirty="0" smtClean="0"/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r>
              <a:rPr lang="en-GB" sz="1800" dirty="0" smtClean="0"/>
              <a:t>If you created a scene with a sphere, you should get a circle showing</a:t>
            </a:r>
          </a:p>
          <a:p>
            <a:pPr algn="just">
              <a:lnSpc>
                <a:spcPct val="90000"/>
              </a:lnSpc>
            </a:pPr>
            <a:endParaRPr lang="en-GB" sz="1800" i="1" dirty="0"/>
          </a:p>
          <a:p>
            <a:pPr algn="just">
              <a:lnSpc>
                <a:spcPct val="90000"/>
              </a:lnSpc>
            </a:pPr>
            <a:r>
              <a:rPr lang="en-GB" sz="1800" i="1" dirty="0" smtClean="0"/>
              <a:t>This is ray casting  </a:t>
            </a:r>
            <a:r>
              <a:rPr lang="en-GB" sz="1800" dirty="0" smtClean="0">
                <a:sym typeface="Wingdings" panose="05000000000000000000" pitchFamily="2" charset="2"/>
              </a:rPr>
              <a:t></a:t>
            </a:r>
            <a:endParaRPr lang="en-GB" sz="1800" dirty="0"/>
          </a:p>
          <a:p>
            <a:pPr lvl="2" algn="just">
              <a:lnSpc>
                <a:spcPct val="90000"/>
              </a:lnSpc>
            </a:pPr>
            <a:endParaRPr lang="en-GB" sz="1600" i="1" dirty="0" smtClean="0"/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endParaRPr lang="en-GB" sz="1800" dirty="0"/>
          </a:p>
          <a:p>
            <a:pPr algn="just">
              <a:lnSpc>
                <a:spcPct val="90000"/>
              </a:lnSpc>
            </a:pPr>
            <a:endParaRPr lang="en-GB" sz="20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3078622" y="2224755"/>
            <a:ext cx="28194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183522" y="2796255"/>
            <a:ext cx="609600" cy="609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3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Arial Academi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Academi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rial Academ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ial Academi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ial Academi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</TotalTime>
  <Words>247</Words>
  <Application>Microsoft Office PowerPoint</Application>
  <PresentationFormat>On-screen Show (4:3)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powerpoint template</vt:lpstr>
      <vt:lpstr>CGG Ray Tracer – part 5</vt:lpstr>
      <vt:lpstr>Lab Introduction</vt:lpstr>
      <vt:lpstr>Introduction to Rendering</vt:lpstr>
      <vt:lpstr>Lab Introduction</vt:lpstr>
      <vt:lpstr>Lab Introduction</vt:lpstr>
      <vt:lpstr>Ray Tracing Function</vt:lpstr>
      <vt:lpstr>Ray Tracing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Leigh McLoughlin</dc:creator>
  <cp:lastModifiedBy>Leigh McLoughlin</cp:lastModifiedBy>
  <cp:revision>238</cp:revision>
  <dcterms:created xsi:type="dcterms:W3CDTF">2006-08-16T00:00:00Z</dcterms:created>
  <dcterms:modified xsi:type="dcterms:W3CDTF">2017-02-17T14:44:19Z</dcterms:modified>
</cp:coreProperties>
</file>