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388" r:id="rId3"/>
    <p:sldId id="394" r:id="rId4"/>
    <p:sldId id="398" r:id="rId5"/>
    <p:sldId id="399" r:id="rId6"/>
    <p:sldId id="395" r:id="rId7"/>
    <p:sldId id="396" r:id="rId8"/>
    <p:sldId id="397" r:id="rId9"/>
    <p:sldId id="4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smtClean="0"/>
              <a:t>Ray Tracer – part </a:t>
            </a:r>
            <a:r>
              <a:rPr lang="en-GB" sz="4000" dirty="0" smtClean="0"/>
              <a:t>6</a:t>
            </a:r>
            <a:endParaRPr lang="en-GB" sz="40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Ray Tracing: introducing shading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Writing the object’s shade function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</a:t>
            </a:r>
            <a:r>
              <a:rPr lang="en-GB" dirty="0" smtClean="0"/>
              <a:t>Tracing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 Tracing: Shading</a:t>
            </a:r>
            <a:endParaRPr lang="en-GB" sz="2400" b="1" dirty="0" smtClean="0"/>
          </a:p>
          <a:p>
            <a:pPr algn="just">
              <a:lnSpc>
                <a:spcPct val="90000"/>
              </a:lnSpc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Last week we got ray casting working</a:t>
            </a:r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This time we will add shading!</a:t>
            </a:r>
            <a:endParaRPr lang="en-GB" sz="1800" dirty="0"/>
          </a:p>
          <a:p>
            <a:pPr lvl="2" algn="just">
              <a:lnSpc>
                <a:spcPct val="90000"/>
              </a:lnSpc>
            </a:pPr>
            <a:endParaRPr lang="en-GB" sz="1600" i="1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00100" y="2324100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1905000" y="2895600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36" y="2438400"/>
            <a:ext cx="3539513" cy="27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</a:t>
            </a:r>
            <a:r>
              <a:rPr lang="en-GB" dirty="0" smtClean="0"/>
              <a:t>Tracing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Remember these functions?</a:t>
            </a:r>
            <a:endParaRPr lang="en-GB" sz="2000" b="1" dirty="0" smtClean="0"/>
          </a:p>
          <a:p>
            <a:pPr lvl="1" algn="just">
              <a:lnSpc>
                <a:spcPct val="90000"/>
              </a:lnSpc>
            </a:pPr>
            <a:endParaRPr lang="en-GB" sz="1050" i="1" dirty="0" smtClean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You need three </a:t>
            </a:r>
            <a:r>
              <a:rPr lang="en-GB" sz="2000" i="1" dirty="0" smtClean="0"/>
              <a:t>geometry functions</a:t>
            </a:r>
            <a:r>
              <a:rPr lang="en-GB" sz="2000" i="1" dirty="0" smtClean="0"/>
              <a:t>:</a:t>
            </a:r>
            <a:endParaRPr lang="en-GB" sz="2400" i="1" dirty="0" smtClean="0"/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dirty="0"/>
              <a:t>One to get the closest point on a line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/>
              <a:t>Takes a ray, a 3d query point, returns a 3d point</a:t>
            </a:r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Ray-sphere intersection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 smtClean="0"/>
              <a:t>Takes a ray, sphere centre and radius, returns whether it hit or not and distance to hit (use a structure or class to combine these if you wish)</a:t>
            </a:r>
          </a:p>
          <a:p>
            <a:pPr lvl="1" algn="just">
              <a:lnSpc>
                <a:spcPct val="90000"/>
              </a:lnSpc>
            </a:pPr>
            <a:endParaRPr lang="en-GB" sz="14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/>
              <a:t>One to get the normal of a sphere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/>
              <a:t>Takes a sphere centre and 3d sample point, returns a 3d direction vector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0460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</a:t>
            </a:r>
            <a:r>
              <a:rPr lang="en-GB" dirty="0" smtClean="0"/>
              <a:t>Tracing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Remember these functions?</a:t>
            </a:r>
            <a:endParaRPr lang="en-GB" sz="2000" b="1" dirty="0" smtClean="0"/>
          </a:p>
          <a:p>
            <a:pPr lvl="1" algn="just">
              <a:lnSpc>
                <a:spcPct val="90000"/>
              </a:lnSpc>
            </a:pPr>
            <a:endParaRPr lang="en-GB" sz="1050" i="1" dirty="0" smtClean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You need three </a:t>
            </a:r>
            <a:r>
              <a:rPr lang="en-GB" sz="2000" i="1" dirty="0" smtClean="0"/>
              <a:t>geometry functions</a:t>
            </a:r>
            <a:r>
              <a:rPr lang="en-GB" sz="2000" i="1" dirty="0" smtClean="0"/>
              <a:t>:</a:t>
            </a:r>
            <a:endParaRPr lang="en-GB" sz="2400" i="1" dirty="0" smtClean="0"/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strike="sngStrike" dirty="0"/>
              <a:t>One to get the closest point on a line</a:t>
            </a:r>
          </a:p>
          <a:p>
            <a:pPr lvl="2" algn="just">
              <a:lnSpc>
                <a:spcPct val="90000"/>
              </a:lnSpc>
            </a:pPr>
            <a:r>
              <a:rPr lang="en-GB" sz="1600" i="1" strike="sngStrike" dirty="0"/>
              <a:t>Takes a ray, a 3d query point, returns a 3d point</a:t>
            </a:r>
          </a:p>
          <a:p>
            <a:pPr lvl="1" algn="just">
              <a:lnSpc>
                <a:spcPct val="90000"/>
              </a:lnSpc>
            </a:pPr>
            <a:endParaRPr lang="en-GB" sz="1400" i="1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GB" sz="2000" i="1" strike="sngStrike" dirty="0" smtClean="0"/>
              <a:t>Ray-sphere intersection</a:t>
            </a:r>
          </a:p>
          <a:p>
            <a:pPr lvl="2" algn="just">
              <a:lnSpc>
                <a:spcPct val="90000"/>
              </a:lnSpc>
            </a:pPr>
            <a:r>
              <a:rPr lang="en-GB" sz="1600" i="1" strike="sngStrike" dirty="0" smtClean="0"/>
              <a:t>Takes a ray, sphere centre and radius, returns whether it hit or not and distance to hit (use a structure or class to combine these if you wish)</a:t>
            </a:r>
          </a:p>
          <a:p>
            <a:pPr lvl="1" algn="just">
              <a:lnSpc>
                <a:spcPct val="90000"/>
              </a:lnSpc>
            </a:pPr>
            <a:endParaRPr lang="en-GB" sz="14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>
                <a:solidFill>
                  <a:srgbClr val="FF0000"/>
                </a:solidFill>
              </a:rPr>
              <a:t>One to get the normal of a sphere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>
                <a:solidFill>
                  <a:srgbClr val="FF0000"/>
                </a:solidFill>
              </a:rPr>
              <a:t>Takes a sphere centre and 3d sample point, returns a 3d direction vector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6602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Surface Normal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r>
              <a:rPr lang="en-GB" sz="2000" dirty="0" smtClean="0"/>
              <a:t>For lighting calculations we will need the surface normal</a:t>
            </a:r>
            <a:endParaRPr lang="en-GB" sz="20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r>
              <a:rPr lang="en-GB" sz="2000" dirty="0"/>
              <a:t>The intersection point is at the </a:t>
            </a:r>
            <a:r>
              <a:rPr lang="en-GB" sz="2000" i="1" dirty="0"/>
              <a:t>surface of the sphere</a:t>
            </a:r>
          </a:p>
          <a:p>
            <a:pPr algn="just">
              <a:lnSpc>
                <a:spcPct val="90000"/>
              </a:lnSpc>
            </a:pPr>
            <a:endParaRPr lang="en-GB" sz="2000" dirty="0" smtClean="0"/>
          </a:p>
          <a:p>
            <a:pPr algn="just">
              <a:lnSpc>
                <a:spcPct val="90000"/>
              </a:lnSpc>
            </a:pPr>
            <a:r>
              <a:rPr lang="en-GB" sz="2000" dirty="0" smtClean="0"/>
              <a:t>See if you can figure out how to generate the surface normal at the intersection point</a:t>
            </a:r>
          </a:p>
        </p:txBody>
      </p:sp>
    </p:spTree>
    <p:extLst>
      <p:ext uri="{BB962C8B-B14F-4D97-AF65-F5344CB8AC3E}">
        <p14:creationId xmlns:p14="http://schemas.microsoft.com/office/powerpoint/2010/main" val="41680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Ray Tracing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Shading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GB" sz="11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We looked at lighting and shading in the lectures</a:t>
                </a:r>
                <a:endParaRPr lang="en-GB" sz="2000" dirty="0" smtClean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From this basic diffuse lighting equation:</a:t>
                </a: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latin typeface="Cambria Math"/>
                        </a:rPr>
                        <m:t>𝐿</m:t>
                      </m:r>
                      <m:r>
                        <a:rPr lang="en-GB" altLang="en-US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altLang="en-US" sz="2000" b="1" i="1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GB" altLang="en-US" sz="20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d>
                      <m:sSub>
                        <m:sSub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alt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GB" alt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We can see we need a surface normal (</a:t>
                </a:r>
                <a14:m>
                  <m:oMath xmlns:m="http://schemas.openxmlformats.org/officeDocument/2006/math">
                    <m:r>
                      <a:rPr lang="en-GB" altLang="en-US" sz="2000" b="1" i="1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r>
                  <a:rPr lang="en-GB" sz="2000" dirty="0" smtClean="0"/>
                  <a:t>) and a vector pointing toward the light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altLang="en-US" sz="2000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GB" alt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)</a:t>
                </a:r>
              </a:p>
              <a:p>
                <a:pPr algn="just">
                  <a:lnSpc>
                    <a:spcPct val="90000"/>
                  </a:lnSpc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The simplest treatment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altLang="en-US" sz="2000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GB" alt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 is to set it as a constant value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GB" sz="1800" dirty="0" smtClean="0"/>
                  <a:t>We call this a ‘distant’ light, all the light rays are parallel</a:t>
                </a:r>
              </a:p>
            </p:txBody>
          </p:sp>
        </mc:Choice>
        <mc:Fallback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90" t="-1706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2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Ray Tracing</a:t>
            </a: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sz="2400" b="1" dirty="0" smtClean="0"/>
                  <a:t>Shading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GB" sz="11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Once you have the vectors, you can implement the equation to get diffuse lighting</a:t>
                </a: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latin typeface="Cambria Math"/>
                        </a:rPr>
                        <m:t>𝐿</m:t>
                      </m:r>
                      <m:r>
                        <a:rPr lang="en-GB" altLang="en-US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altLang="en-US" sz="2000" b="1" i="1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GB" altLang="en-US" sz="20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d>
                      <m:sSub>
                        <m:sSub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alt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altLang="en-US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GB" alt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000" dirty="0" smtClean="0"/>
              </a:p>
              <a:p>
                <a:pPr algn="just">
                  <a:lnSpc>
                    <a:spcPct val="90000"/>
                  </a:lnSpc>
                </a:pPr>
                <a:endParaRPr lang="en-GB" sz="2000" dirty="0" smtClean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dirty="0" smtClean="0"/>
                  <a:t>You need to use the output of this as the colour of the pixel you are writing to the framebuffer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GB" sz="2000" dirty="0"/>
              </a:p>
              <a:p>
                <a:pPr algn="just">
                  <a:lnSpc>
                    <a:spcPct val="90000"/>
                  </a:lnSpc>
                </a:pPr>
                <a:r>
                  <a:rPr lang="en-GB" sz="2000" i="1" dirty="0" smtClean="0"/>
                  <a:t>Tip: make sure the result of the dot product is always &gt;= 0</a:t>
                </a:r>
                <a:endParaRPr lang="en-GB" sz="1600" i="1" dirty="0" smtClean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90" t="-1706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Further Directions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11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dirty="0" smtClean="0"/>
              <a:t>Here are some ideas for you to implement next: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Specular shading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Different light types (e.g. point, spot)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Multiple lights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Multiple </a:t>
            </a:r>
            <a:r>
              <a:rPr lang="en-GB" sz="2000" i="1" dirty="0" smtClean="0"/>
              <a:t>objects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Reflections</a:t>
            </a:r>
            <a:endParaRPr lang="en-GB" sz="2000" i="1" dirty="0"/>
          </a:p>
          <a:p>
            <a:pPr algn="just">
              <a:lnSpc>
                <a:spcPct val="150000"/>
              </a:lnSpc>
            </a:pPr>
            <a:endParaRPr lang="en-GB" sz="2000" i="1" dirty="0" smtClean="0"/>
          </a:p>
          <a:p>
            <a:pPr lvl="1" algn="just">
              <a:lnSpc>
                <a:spcPct val="90000"/>
              </a:lnSpc>
            </a:pPr>
            <a:endParaRPr lang="en-GB" sz="2000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370320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459</Words>
  <Application>Microsoft Office PowerPoint</Application>
  <PresentationFormat>On-screen Show (4:3)</PresentationFormat>
  <Paragraphs>102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powerpoint template</vt:lpstr>
      <vt:lpstr>CGG Ray Tracer – part 6</vt:lpstr>
      <vt:lpstr>Lab Introduction</vt:lpstr>
      <vt:lpstr>Ray Tracing</vt:lpstr>
      <vt:lpstr>Ray Tracing</vt:lpstr>
      <vt:lpstr>Ray Tracing</vt:lpstr>
      <vt:lpstr>Ray Tracing</vt:lpstr>
      <vt:lpstr>Ray Tracing</vt:lpstr>
      <vt:lpstr>Ray Tracing</vt:lpstr>
      <vt:lpstr>Ray Tracing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Leigh,McLoughlin</cp:lastModifiedBy>
  <cp:revision>239</cp:revision>
  <dcterms:created xsi:type="dcterms:W3CDTF">2006-08-16T00:00:00Z</dcterms:created>
  <dcterms:modified xsi:type="dcterms:W3CDTF">2017-01-27T16:22:32Z</dcterms:modified>
</cp:coreProperties>
</file>