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7" r:id="rId2"/>
    <p:sldId id="388" r:id="rId3"/>
    <p:sldId id="393" r:id="rId4"/>
    <p:sldId id="395" r:id="rId5"/>
    <p:sldId id="396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391" r:id="rId14"/>
    <p:sldId id="392" r:id="rId15"/>
    <p:sldId id="394" r:id="rId16"/>
    <p:sldId id="39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B8F8C-34D8-42BD-9FB1-2357038810AB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43D57-EE24-4953-B08B-321FB126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4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B8DE5-38CE-4A8E-A2D0-38874309301C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0517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75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752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75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6036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1846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2876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519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993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2986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59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752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75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75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75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5600" y="2286000"/>
            <a:ext cx="8432800" cy="4238625"/>
          </a:xfrm>
          <a:prstGeom prst="rect">
            <a:avLst/>
          </a:prstGeom>
          <a:solidFill>
            <a:srgbClr val="625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pic>
        <p:nvPicPr>
          <p:cNvPr id="5" name="Picture 5" descr="BU WEB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358775"/>
            <a:ext cx="1306513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5600" y="6500813"/>
            <a:ext cx="8431213" cy="2746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FFFFFF"/>
                </a:solidFill>
              </a:rPr>
              <a:t>www.bournemouth.ac.uk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5600" y="2693988"/>
            <a:ext cx="8032750" cy="1470025"/>
          </a:xfrm>
          <a:noFill/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5600" y="4149725"/>
            <a:ext cx="8032750" cy="1871663"/>
          </a:xfrm>
        </p:spPr>
        <p:txBody>
          <a:bodyPr/>
          <a:lstStyle>
            <a:lvl1pPr marL="180975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3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404813"/>
            <a:ext cx="2066925" cy="608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04813"/>
            <a:ext cx="6049963" cy="608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54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5600" y="404813"/>
            <a:ext cx="8269288" cy="6086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98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5600" y="1844675"/>
            <a:ext cx="4052888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5600" y="4243388"/>
            <a:ext cx="405288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00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888" y="1844675"/>
            <a:ext cx="4054475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50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473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1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450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888" y="1844675"/>
            <a:ext cx="4054475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40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4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15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5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634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92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404813"/>
            <a:ext cx="6716713" cy="1008062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844675"/>
            <a:ext cx="8259763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028" name="Picture 4" descr="BU WEB 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8775" y="358775"/>
            <a:ext cx="1306513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55600" y="6500813"/>
            <a:ext cx="8269288" cy="2746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FFFFFF"/>
                </a:solidFill>
              </a:rPr>
              <a:t>www.bournemouth.ac.uk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648700" y="6483350"/>
            <a:ext cx="419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08E7033-7C44-49C8-ABE1-41D4721BBC73}" type="slidenum">
              <a:rPr lang="en-GB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2pPr>
      <a:lvl3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3pPr>
      <a:lvl4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4pPr>
      <a:lvl5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5pPr>
      <a:lvl6pPr marL="6381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6pPr>
      <a:lvl7pPr marL="10953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7pPr>
      <a:lvl8pPr marL="15525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8pPr>
      <a:lvl9pPr marL="20097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5600" y="2693988"/>
            <a:ext cx="8032750" cy="2335212"/>
          </a:xfrm>
          <a:noFill/>
        </p:spPr>
        <p:txBody>
          <a:bodyPr/>
          <a:lstStyle/>
          <a:p>
            <a:pPr marL="0" indent="180975" algn="ctr"/>
            <a:r>
              <a:rPr lang="en-GB" sz="4000" dirty="0" smtClean="0"/>
              <a:t>CGG</a:t>
            </a:r>
            <a:br>
              <a:rPr lang="en-GB" sz="4000" dirty="0" smtClean="0"/>
            </a:br>
            <a:r>
              <a:rPr lang="en-GB" sz="4000" dirty="0" err="1" smtClean="0"/>
              <a:t>Raytracer</a:t>
            </a:r>
            <a:r>
              <a:rPr lang="en-GB" sz="4000" dirty="0" smtClean="0"/>
              <a:t> Overview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55600" y="5334000"/>
            <a:ext cx="8032750" cy="838200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Leigh </a:t>
            </a:r>
            <a:r>
              <a:rPr lang="en-US" dirty="0" err="1" smtClean="0"/>
              <a:t>McLoughlin</a:t>
            </a:r>
            <a:endParaRPr lang="en-US" dirty="0" smtClean="0"/>
          </a:p>
          <a:p>
            <a:r>
              <a:rPr lang="en-US" i="1" dirty="0" smtClean="0"/>
              <a:t>lmcloughlin@bournemouth.ac.uk</a:t>
            </a:r>
          </a:p>
        </p:txBody>
      </p:sp>
    </p:spTree>
    <p:extLst>
      <p:ext uri="{BB962C8B-B14F-4D97-AF65-F5344CB8AC3E}">
        <p14:creationId xmlns:p14="http://schemas.microsoft.com/office/powerpoint/2010/main" val="34073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Introduction to Rendering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Creating Rays: Complex (More Complete) Method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800" b="1" dirty="0"/>
              <a:t>Step </a:t>
            </a:r>
            <a:r>
              <a:rPr lang="en-GB" sz="2800" b="1" dirty="0" smtClean="0"/>
              <a:t>3:</a:t>
            </a: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000" dirty="0" smtClean="0"/>
              <a:t>Convert from Left-Handed to Right-Handed coordinate system: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Multiplying by projection matrix gives non-zero w values</a:t>
            </a:r>
          </a:p>
          <a:p>
            <a:pPr>
              <a:lnSpc>
                <a:spcPct val="90000"/>
              </a:lnSpc>
            </a:pPr>
            <a:r>
              <a:rPr lang="en-GB" sz="2000" b="1" dirty="0" smtClean="0">
                <a:solidFill>
                  <a:srgbClr val="FF0000"/>
                </a:solidFill>
              </a:rPr>
              <a:t>Need to divide coordinates by w</a:t>
            </a:r>
          </a:p>
          <a:p>
            <a:pPr>
              <a:lnSpc>
                <a:spcPct val="90000"/>
              </a:lnSpc>
            </a:pPr>
            <a:endParaRPr lang="en-GB" sz="2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048" y="2590800"/>
            <a:ext cx="22002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365759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Near Plane </a:t>
            </a:r>
          </a:p>
          <a:p>
            <a:pPr algn="ctr"/>
            <a:r>
              <a:rPr lang="en-GB" dirty="0" smtClean="0"/>
              <a:t>(z = +</a:t>
            </a:r>
            <a:r>
              <a:rPr lang="en-GB" dirty="0" err="1" smtClean="0"/>
              <a:t>ve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2764134"/>
            <a:ext cx="11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Plane</a:t>
            </a:r>
          </a:p>
          <a:p>
            <a:pPr algn="ctr"/>
            <a:r>
              <a:rPr lang="en-GB" dirty="0" smtClean="0"/>
              <a:t>(z = -</a:t>
            </a:r>
            <a:r>
              <a:rPr lang="en-GB" dirty="0" err="1" smtClean="0"/>
              <a:t>ve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Introduction to Rendering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Creating Rays: Complex (More Complete) Method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800" b="1" dirty="0"/>
              <a:t>Step </a:t>
            </a:r>
            <a:r>
              <a:rPr lang="en-GB" sz="2800" b="1" dirty="0" smtClean="0"/>
              <a:t>4:</a:t>
            </a: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000" dirty="0" smtClean="0"/>
              <a:t>Convert from Eye Space to World Space: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Takes into account camera’s position in the world</a:t>
            </a:r>
          </a:p>
          <a:p>
            <a:pPr>
              <a:lnSpc>
                <a:spcPct val="90000"/>
              </a:lnSpc>
            </a:pPr>
            <a:r>
              <a:rPr lang="en-GB" sz="2000" b="1" dirty="0" smtClean="0">
                <a:solidFill>
                  <a:srgbClr val="FF0000"/>
                </a:solidFill>
              </a:rPr>
              <a:t>Need to multiply coordinates by inverse view matrix</a:t>
            </a:r>
          </a:p>
          <a:p>
            <a:pPr>
              <a:lnSpc>
                <a:spcPct val="90000"/>
              </a:lnSpc>
            </a:pPr>
            <a:endParaRPr lang="en-GB" sz="2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76600" y="3266016"/>
            <a:ext cx="1219200" cy="86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335" y="2488070"/>
            <a:ext cx="2133600" cy="164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0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Introduction to Rendering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Creating Rays: Complex (More Complete) Method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You should then have two coordinates </a:t>
            </a:r>
            <a:br>
              <a:rPr lang="en-GB" sz="2000" dirty="0" smtClean="0"/>
            </a:br>
            <a:r>
              <a:rPr lang="en-GB" sz="2000" dirty="0" smtClean="0"/>
              <a:t>in world space</a:t>
            </a:r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Use these to define your ray</a:t>
            </a:r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000" b="1" dirty="0" smtClean="0">
                <a:solidFill>
                  <a:srgbClr val="FF0000"/>
                </a:solidFill>
              </a:rPr>
              <a:t>Next step is to check if the ray intersects with any objects</a:t>
            </a:r>
          </a:p>
          <a:p>
            <a:pPr>
              <a:lnSpc>
                <a:spcPct val="90000"/>
              </a:lnSpc>
            </a:pPr>
            <a:endParaRPr lang="en-GB" sz="2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 b="1" dirty="0">
                <a:solidFill>
                  <a:srgbClr val="FF0000"/>
                </a:solidFill>
              </a:rPr>
              <a:t>Need to multiply any object coordinates defined in a local space by the object’s model matrix to get them into world space</a:t>
            </a:r>
            <a:endParaRPr lang="en-GB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GB" sz="2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88069"/>
            <a:ext cx="2133600" cy="164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Ray-Sphere Intersection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Closest Intersection Point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GB" sz="1100" dirty="0" smtClean="0"/>
          </a:p>
          <a:p>
            <a:pPr algn="just">
              <a:lnSpc>
                <a:spcPct val="90000"/>
              </a:lnSpc>
            </a:pPr>
            <a:r>
              <a:rPr lang="en-GB" sz="2000" dirty="0" smtClean="0"/>
              <a:t>We looked at ray-sphere intersections in the lecture</a:t>
            </a:r>
          </a:p>
          <a:p>
            <a:pPr algn="just">
              <a:lnSpc>
                <a:spcPct val="90000"/>
              </a:lnSpc>
            </a:pPr>
            <a:endParaRPr lang="en-GB" sz="2000" dirty="0"/>
          </a:p>
          <a:p>
            <a:pPr algn="just">
              <a:lnSpc>
                <a:spcPct val="90000"/>
              </a:lnSpc>
            </a:pPr>
            <a:endParaRPr lang="en-GB" sz="2000" dirty="0" smtClean="0"/>
          </a:p>
          <a:p>
            <a:pPr algn="just">
              <a:lnSpc>
                <a:spcPct val="90000"/>
              </a:lnSpc>
            </a:pPr>
            <a:endParaRPr lang="en-GB" sz="2000" dirty="0"/>
          </a:p>
          <a:p>
            <a:pPr algn="just">
              <a:lnSpc>
                <a:spcPct val="90000"/>
              </a:lnSpc>
            </a:pPr>
            <a:endParaRPr lang="en-GB" sz="2000" dirty="0" smtClean="0"/>
          </a:p>
          <a:p>
            <a:pPr algn="just">
              <a:lnSpc>
                <a:spcPct val="90000"/>
              </a:lnSpc>
            </a:pPr>
            <a:endParaRPr lang="en-GB" sz="2000" dirty="0" smtClean="0"/>
          </a:p>
          <a:p>
            <a:pPr algn="just">
              <a:lnSpc>
                <a:spcPct val="90000"/>
              </a:lnSpc>
            </a:pPr>
            <a:endParaRPr lang="en-GB" sz="2000" dirty="0" smtClean="0"/>
          </a:p>
          <a:p>
            <a:pPr algn="just">
              <a:lnSpc>
                <a:spcPct val="90000"/>
              </a:lnSpc>
            </a:pPr>
            <a:r>
              <a:rPr lang="en-GB" sz="2000" dirty="0" smtClean="0"/>
              <a:t>Remember that we have three situations</a:t>
            </a:r>
            <a:endParaRPr lang="en-GB" sz="1800" i="1" dirty="0" smtClean="0"/>
          </a:p>
          <a:p>
            <a:pPr lvl="1" algn="just">
              <a:lnSpc>
                <a:spcPct val="90000"/>
              </a:lnSpc>
            </a:pPr>
            <a:r>
              <a:rPr lang="en-GB" sz="1600" dirty="0" smtClean="0"/>
              <a:t>A: no hit</a:t>
            </a:r>
          </a:p>
          <a:p>
            <a:pPr lvl="1" algn="just">
              <a:lnSpc>
                <a:spcPct val="90000"/>
              </a:lnSpc>
            </a:pPr>
            <a:r>
              <a:rPr lang="en-GB" sz="1600" dirty="0" smtClean="0"/>
              <a:t>B: one intersection</a:t>
            </a:r>
          </a:p>
          <a:p>
            <a:pPr lvl="1" algn="just">
              <a:lnSpc>
                <a:spcPct val="90000"/>
              </a:lnSpc>
            </a:pPr>
            <a:r>
              <a:rPr lang="en-GB" sz="1600" dirty="0" smtClean="0"/>
              <a:t>C: two intersections – </a:t>
            </a:r>
            <a:r>
              <a:rPr lang="en-GB" sz="1600" b="1" i="1" dirty="0" smtClean="0"/>
              <a:t>need to find the closest</a:t>
            </a:r>
            <a:endParaRPr lang="en-GB" sz="1600" b="1" i="1" dirty="0"/>
          </a:p>
          <a:p>
            <a:pPr algn="just">
              <a:lnSpc>
                <a:spcPct val="90000"/>
              </a:lnSpc>
            </a:pPr>
            <a:endParaRPr lang="en-GB" sz="2000" dirty="0"/>
          </a:p>
          <a:p>
            <a:pPr algn="just">
              <a:lnSpc>
                <a:spcPct val="90000"/>
              </a:lnSpc>
            </a:pPr>
            <a:endParaRPr lang="en-GB" sz="2000" dirty="0" smtClean="0"/>
          </a:p>
        </p:txBody>
      </p:sp>
      <p:pic>
        <p:nvPicPr>
          <p:cNvPr id="6" name="Picture 2" descr="E:\Teaching\CGforGames\Lectures\Images\RaySphereCollision01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67" y="2895600"/>
            <a:ext cx="4267200" cy="186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6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Ray-Sphere Intersection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 numCol="1"/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sz="2400" b="1" dirty="0" smtClean="0"/>
                  <a:t>Closest Intersection Point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GB" sz="1100" dirty="0" smtClean="0"/>
              </a:p>
              <a:p>
                <a:pPr algn="just">
                  <a:lnSpc>
                    <a:spcPct val="90000"/>
                  </a:lnSpc>
                </a:pPr>
                <a:r>
                  <a:rPr lang="en-GB" sz="2000" dirty="0" smtClean="0"/>
                  <a:t>Look back at Lecture 9 (Intersections) for the maths</a:t>
                </a:r>
              </a:p>
              <a:p>
                <a:pPr algn="just">
                  <a:lnSpc>
                    <a:spcPct val="90000"/>
                  </a:lnSpc>
                </a:pPr>
                <a:endParaRPr lang="en-GB" sz="2000" dirty="0" smtClean="0"/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GB" sz="2000" dirty="0" smtClean="0"/>
                  <a:t>First intersection should be:</a:t>
                </a:r>
                <a:endParaRPr lang="en-GB" sz="2000" dirty="0"/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GB" sz="2000" b="1" dirty="0" smtClean="0"/>
                  <a:t>   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/>
                      </a:rPr>
                      <m:t>𝒂</m:t>
                    </m:r>
                    <m:r>
                      <a:rPr lang="en-GB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GB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000" b="1" i="1">
                                    <a:latin typeface="Cambria Math"/>
                                  </a:rPr>
                                  <m:t>𝑷</m:t>
                                </m:r>
                                <m:r>
                                  <a:rPr lang="en-GB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sz="20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GB" sz="2000" b="1" i="1">
                                <a:latin typeface="Cambria Math"/>
                                <a:ea typeface="Cambria Math"/>
                              </a:rPr>
                              <m:t>⋅</m:t>
                            </m:r>
                            <m:r>
                              <a:rPr lang="en-GB" sz="2000" b="1" i="1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</m:d>
                        <m:r>
                          <a:rPr lang="en-GB" sz="2000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GB" sz="2000" b="1" i="1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endParaRPr lang="en-GB" sz="2000" dirty="0"/>
              </a:p>
              <a:p>
                <a:pPr marL="0" indent="0">
                  <a:lnSpc>
                    <a:spcPct val="90000"/>
                  </a:lnSpc>
                  <a:spcBef>
                    <a:spcPts val="1800"/>
                  </a:spcBef>
                  <a:buNone/>
                </a:pPr>
                <a:endParaRPr lang="en-GB" sz="2000" dirty="0" smtClean="0"/>
              </a:p>
              <a:p>
                <a:pPr marL="0" indent="0">
                  <a:lnSpc>
                    <a:spcPct val="90000"/>
                  </a:lnSpc>
                  <a:spcBef>
                    <a:spcPts val="1800"/>
                  </a:spcBef>
                  <a:buNone/>
                </a:pPr>
                <a:r>
                  <a:rPr lang="en-GB" sz="2000" dirty="0" smtClean="0"/>
                  <a:t>Where</a:t>
                </a:r>
                <a:r>
                  <a:rPr lang="en-GB" sz="2000" dirty="0"/>
                  <a:t>:   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𝑥</m:t>
                    </m:r>
                    <m:r>
                      <a:rPr lang="en-GB" sz="20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GB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GB" sz="2000" dirty="0"/>
              </a:p>
              <a:p>
                <a:pPr marL="0" indent="0">
                  <a:lnSpc>
                    <a:spcPct val="90000"/>
                  </a:lnSpc>
                  <a:spcBef>
                    <a:spcPts val="1800"/>
                  </a:spcBef>
                  <a:buNone/>
                </a:pPr>
                <a:r>
                  <a:rPr lang="en-GB" sz="2000" dirty="0"/>
                  <a:t>And: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1800"/>
                  </a:spcBef>
                  <a:buNone/>
                </a:pPr>
                <a:r>
                  <a:rPr lang="en-GB" sz="2000" b="1" dirty="0"/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𝑑</m:t>
                    </m:r>
                    <m:r>
                      <a:rPr lang="en-GB" sz="2000" b="1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b="1" i="1">
                            <a:latin typeface="Cambria Math"/>
                          </a:rPr>
                          <m:t>𝑷</m:t>
                        </m:r>
                        <m:r>
                          <a:rPr lang="en-GB" sz="2000" b="1" i="1">
                            <a:latin typeface="Cambria Math"/>
                          </a:rPr>
                          <m:t>−</m:t>
                        </m:r>
                        <m:r>
                          <a:rPr lang="en-GB" sz="2000" b="1" i="1">
                            <a:latin typeface="Cambria Math"/>
                          </a:rPr>
                          <m:t>𝒂</m:t>
                        </m:r>
                        <m:r>
                          <a:rPr lang="en-GB" sz="2000" b="1" i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000" b="1" i="1">
                                    <a:latin typeface="Cambria Math"/>
                                  </a:rPr>
                                  <m:t>𝑷</m:t>
                                </m:r>
                                <m:r>
                                  <a:rPr lang="en-GB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sz="20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GB" sz="2000" b="1" i="1">
                                <a:latin typeface="Cambria Math"/>
                                <a:ea typeface="Cambria Math"/>
                              </a:rPr>
                              <m:t>⋅</m:t>
                            </m:r>
                            <m:r>
                              <a:rPr lang="en-GB" sz="2000" b="1" i="1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</m:d>
                        <m:r>
                          <a:rPr lang="en-GB" sz="2000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GB" sz="2400" dirty="0"/>
                  <a:t> </a:t>
                </a:r>
              </a:p>
              <a:p>
                <a:pPr algn="just">
                  <a:lnSpc>
                    <a:spcPct val="90000"/>
                  </a:lnSpc>
                </a:pPr>
                <a:endParaRPr lang="en-GB" sz="2000" dirty="0"/>
              </a:p>
              <a:p>
                <a:pPr algn="just">
                  <a:lnSpc>
                    <a:spcPct val="90000"/>
                  </a:lnSpc>
                </a:pPr>
                <a:endParaRPr lang="en-GB" sz="2000" dirty="0" smtClean="0"/>
              </a:p>
              <a:p>
                <a:pPr algn="just">
                  <a:lnSpc>
                    <a:spcPct val="90000"/>
                  </a:lnSpc>
                </a:pPr>
                <a:endParaRPr lang="en-GB" sz="2000" dirty="0" smtClean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738" t="-1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E:\Teaching\CGforGames\Lectures\Images\RaySphereCollision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09800"/>
            <a:ext cx="4246562" cy="39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Ray-Plane Intersection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sz="2400" b="1" dirty="0" smtClean="0"/>
                  <a:t>Ray-Plane Intersection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sz="110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sz="1800" b="1" i="1" dirty="0" smtClean="0"/>
                  <a:t>Look back at lecture 10 for ray-plane intersection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sz="1800" b="1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sz="2400" b="1" dirty="0"/>
                  <a:t>	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/>
                      </a:rPr>
                      <m:t>𝑡</m:t>
                    </m:r>
                    <m:r>
                      <a:rPr lang="en-GB" sz="2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800" b="1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sz="2800" b="1" i="1">
                                    <a:latin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GB" sz="2800" b="1" i="1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GB" sz="28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GB" sz="2800" b="1" i="1" smtClean="0">
                                <a:latin typeface="Cambria Math"/>
                              </a:rPr>
                              <m:t>𝒂</m:t>
                            </m:r>
                          </m:e>
                        </m:d>
                        <m:r>
                          <a:rPr lang="en-GB" sz="2800" b="1" i="1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en-GB" sz="2800" b="1" i="1">
                            <a:latin typeface="Cambria Math"/>
                            <a:ea typeface="Cambria Math"/>
                          </a:rPr>
                          <m:t>𝑵</m:t>
                        </m:r>
                      </m:num>
                      <m:den>
                        <m:r>
                          <a:rPr lang="en-GB" sz="2800" b="1" i="1">
                            <a:latin typeface="Cambria Math"/>
                          </a:rPr>
                          <m:t>𝒏</m:t>
                        </m:r>
                        <m:r>
                          <a:rPr lang="en-GB" sz="2800" b="1" i="1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en-GB" sz="2800" b="1" i="1">
                            <a:latin typeface="Cambria Math"/>
                            <a:ea typeface="Cambria Math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GB" sz="2400" dirty="0" smtClean="0"/>
                  <a:t>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sz="2000" dirty="0" smtClean="0"/>
                  <a:t>The intersection point is then: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/>
                      </a:rPr>
                      <m:t>𝑷</m:t>
                    </m:r>
                    <m:r>
                      <a:rPr lang="en-GB" sz="2000" i="1">
                        <a:latin typeface="Cambria Math"/>
                      </a:rPr>
                      <m:t>=</m:t>
                    </m:r>
                    <m:r>
                      <a:rPr lang="en-GB" sz="2000" b="1" i="1">
                        <a:latin typeface="Cambria Math"/>
                      </a:rPr>
                      <m:t>𝒂</m:t>
                    </m:r>
                    <m:r>
                      <a:rPr lang="en-GB" sz="2000" i="1">
                        <a:latin typeface="Cambria Math"/>
                      </a:rPr>
                      <m:t>+</m:t>
                    </m:r>
                    <m:r>
                      <a:rPr lang="en-GB" sz="2000" i="1">
                        <a:latin typeface="Cambria Math"/>
                      </a:rPr>
                      <m:t>𝑡</m:t>
                    </m:r>
                    <m:r>
                      <a:rPr lang="en-GB" sz="2000" b="1" i="1">
                        <a:latin typeface="Cambria Math"/>
                      </a:rPr>
                      <m:t>𝒏</m:t>
                    </m:r>
                  </m:oMath>
                </a14:m>
                <a:endParaRPr lang="en-GB" sz="2000" b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sz="200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sz="200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sz="2000" i="1" dirty="0" smtClean="0"/>
                  <a:t>If the ray and the plane are parallel,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sz="2000" i="1" dirty="0" smtClean="0"/>
                  <a:t>the denominator 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/>
                      </a:rPr>
                      <m:t>𝒏</m:t>
                    </m:r>
                    <m:r>
                      <a:rPr lang="en-GB" sz="2000" b="1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en-GB" sz="2000" b="1" i="1">
                        <a:latin typeface="Cambria Math"/>
                        <a:ea typeface="Cambria Math"/>
                      </a:rPr>
                      <m:t>𝑵</m:t>
                    </m:r>
                  </m:oMath>
                </a14:m>
                <a:r>
                  <a:rPr lang="en-GB" sz="2000" i="1" dirty="0" smtClean="0"/>
                  <a:t> will be zero</a:t>
                </a: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738" t="-1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F:\Teaching\CGforGames\Lectures\Images\RayPlaneInt_image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90800"/>
            <a:ext cx="2817844" cy="280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9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Shading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 numCol="1"/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sz="2400" b="1" dirty="0" smtClean="0"/>
                  <a:t>Shading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GB" sz="1100" dirty="0" smtClean="0"/>
              </a:p>
              <a:p>
                <a:pPr algn="just">
                  <a:lnSpc>
                    <a:spcPct val="90000"/>
                  </a:lnSpc>
                </a:pPr>
                <a:r>
                  <a:rPr lang="en-GB" sz="2000" dirty="0" smtClean="0"/>
                  <a:t>When your ray hits an object, what colour is it?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n-GB" sz="2000" dirty="0" smtClean="0"/>
                  <a:t>Basic diffuse lighting equation:</a:t>
                </a:r>
                <a:endParaRPr lang="en-GB" sz="2000" dirty="0"/>
              </a:p>
              <a:p>
                <a:pPr algn="just">
                  <a:lnSpc>
                    <a:spcPct val="90000"/>
                  </a:lnSpc>
                </a:pPr>
                <a:endParaRPr lang="en-GB" sz="2000" dirty="0" smtClean="0"/>
              </a:p>
              <a:p>
                <a:pPr marL="0" indent="0"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i="1">
                          <a:latin typeface="Cambria Math"/>
                        </a:rPr>
                        <m:t>𝐿</m:t>
                      </m:r>
                      <m:r>
                        <a:rPr lang="en-GB" altLang="en-US" sz="20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GB" alt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altLang="en-US" sz="2000" b="1" i="1">
                                  <a:latin typeface="Cambria Math"/>
                                  <a:ea typeface="Cambria Math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alt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GB" altLang="en-US" sz="2000" b="1" i="1">
                              <a:latin typeface="Cambria Math"/>
                              <a:ea typeface="Cambria Math"/>
                            </a:rPr>
                            <m:t>𝑵</m:t>
                          </m:r>
                        </m:e>
                      </m:d>
                      <m:sSub>
                        <m:sSubPr>
                          <m:ctrlPr>
                            <a:rPr lang="en-GB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altLang="en-US" sz="2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GB" alt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altLang="en-US" sz="20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GB" altLang="en-US" sz="2000" i="1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sz="2000" dirty="0" smtClean="0"/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GB" sz="2000" dirty="0"/>
              </a:p>
              <a:p>
                <a:pPr algn="just">
                  <a:lnSpc>
                    <a:spcPct val="90000"/>
                  </a:lnSpc>
                </a:pPr>
                <a:r>
                  <a:rPr lang="en-GB" sz="2000" dirty="0" smtClean="0"/>
                  <a:t>We need a surface normal (</a:t>
                </a:r>
                <a14:m>
                  <m:oMath xmlns:m="http://schemas.openxmlformats.org/officeDocument/2006/math">
                    <m:r>
                      <a:rPr lang="en-GB" altLang="en-US" sz="2000" b="1" i="1">
                        <a:latin typeface="Cambria Math"/>
                        <a:ea typeface="Cambria Math"/>
                      </a:rPr>
                      <m:t>𝑵</m:t>
                    </m:r>
                  </m:oMath>
                </a14:m>
                <a:r>
                  <a:rPr lang="en-GB" sz="2000" dirty="0" smtClean="0"/>
                  <a:t>) and a vector pointing toward the light 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altLang="en-US" sz="2000" b="1" i="1"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en-GB" alt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 smtClean="0"/>
                  <a:t>)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n-GB" sz="2000" dirty="0" smtClean="0"/>
                  <a:t>The simplest treatment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altLang="en-US" sz="2000" b="1" i="1"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en-GB" alt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 smtClean="0"/>
                  <a:t> is to set it as a constant value</a:t>
                </a:r>
              </a:p>
              <a:p>
                <a:pPr lvl="1" algn="just">
                  <a:lnSpc>
                    <a:spcPct val="90000"/>
                  </a:lnSpc>
                </a:pPr>
                <a:r>
                  <a:rPr lang="en-GB" sz="1600" dirty="0" smtClean="0"/>
                  <a:t>We call this a ‘distant’ light, all the light rays are parallel</a:t>
                </a:r>
              </a:p>
              <a:p>
                <a:pPr algn="just">
                  <a:lnSpc>
                    <a:spcPct val="90000"/>
                  </a:lnSpc>
                </a:pPr>
                <a:endParaRPr lang="en-GB" sz="2000" dirty="0"/>
              </a:p>
              <a:p>
                <a:pPr algn="just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alt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GB" alt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 smtClean="0"/>
                  <a:t> is the light’s colour</a:t>
                </a:r>
              </a:p>
              <a:p>
                <a:pPr algn="just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altLang="en-US" sz="20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GB" altLang="en-US" sz="2000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2000" dirty="0" smtClean="0"/>
                  <a:t> is the material’s colour</a:t>
                </a: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664" t="-1706" r="-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2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Overview of How to Build a Ray Tracer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GB" sz="2000" i="1" dirty="0" smtClean="0"/>
              <a:t>General concept:</a:t>
            </a:r>
          </a:p>
          <a:p>
            <a:pPr algn="just">
              <a:lnSpc>
                <a:spcPct val="150000"/>
              </a:lnSpc>
            </a:pPr>
            <a:r>
              <a:rPr lang="en-GB" sz="2000" i="1" dirty="0" smtClean="0"/>
              <a:t>We have a framebuffer that represents every pixel on the screen</a:t>
            </a:r>
          </a:p>
          <a:p>
            <a:pPr algn="just">
              <a:lnSpc>
                <a:spcPct val="150000"/>
              </a:lnSpc>
            </a:pPr>
            <a:r>
              <a:rPr lang="en-GB" sz="2000" i="1" dirty="0" smtClean="0"/>
              <a:t>We have a virtual camera and virtual objects</a:t>
            </a:r>
          </a:p>
          <a:p>
            <a:pPr algn="just">
              <a:lnSpc>
                <a:spcPct val="150000"/>
              </a:lnSpc>
            </a:pPr>
            <a:r>
              <a:rPr lang="en-GB" sz="2000" i="1" dirty="0" smtClean="0"/>
              <a:t>For every pixel in the framebuffer, we shoot a ray from the camera into the scene</a:t>
            </a:r>
          </a:p>
          <a:p>
            <a:pPr lvl="1" algn="just">
              <a:lnSpc>
                <a:spcPct val="150000"/>
              </a:lnSpc>
            </a:pPr>
            <a:r>
              <a:rPr lang="en-GB" sz="2000" i="1" dirty="0" smtClean="0"/>
              <a:t>Where this ray hits an object, we work out the colour</a:t>
            </a:r>
          </a:p>
          <a:p>
            <a:pPr lvl="1" algn="just">
              <a:lnSpc>
                <a:spcPct val="150000"/>
              </a:lnSpc>
            </a:pPr>
            <a:r>
              <a:rPr lang="en-GB" sz="2000" i="1" dirty="0" smtClean="0"/>
              <a:t>We store this as the pixel’s colour in the framebuffer</a:t>
            </a:r>
            <a:endParaRPr lang="en-GB" sz="2000" i="1" dirty="0"/>
          </a:p>
          <a:p>
            <a:pPr algn="just">
              <a:lnSpc>
                <a:spcPct val="90000"/>
              </a:lnSpc>
            </a:pPr>
            <a:endParaRPr lang="en-GB" sz="2000" i="1" dirty="0"/>
          </a:p>
          <a:p>
            <a:pPr algn="just">
              <a:lnSpc>
                <a:spcPct val="90000"/>
              </a:lnSpc>
            </a:pPr>
            <a:endParaRPr lang="en-GB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5384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Introduction to Rendering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Creating Rays</a:t>
            </a:r>
          </a:p>
          <a:p>
            <a:pPr marL="0" indent="0">
              <a:lnSpc>
                <a:spcPct val="90000"/>
              </a:lnSpc>
              <a:buNone/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Let’s outline two methods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GB" sz="2000" dirty="0" smtClean="0"/>
              <a:t>First is simple, rough and ready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Second is more correct / complete</a:t>
            </a:r>
          </a:p>
        </p:txBody>
      </p:sp>
      <p:pic>
        <p:nvPicPr>
          <p:cNvPr id="1026" name="Picture 2" descr="F:\Teaching\ProgGfx\Lectures\Images\RayTrac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5181600" cy="252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4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Introduction to Rendering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Creating Rays: Simple Method</a:t>
            </a:r>
          </a:p>
          <a:p>
            <a:pPr marL="0" indent="0">
              <a:lnSpc>
                <a:spcPct val="90000"/>
              </a:lnSpc>
              <a:buNone/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Imagine there is a rectangular plane at a fixed distance in front of your camera. This is your framebuffer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 smtClean="0"/>
              <a:t>Generate rays from the camera position through each pixel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Shoot these into the scene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You can make the camera be at the </a:t>
            </a:r>
            <a:r>
              <a:rPr lang="en-GB" sz="2000" dirty="0" smtClean="0"/>
              <a:t>world origin </a:t>
            </a:r>
            <a:r>
              <a:rPr lang="en-GB" sz="2000" dirty="0" smtClean="0"/>
              <a:t>and define all object positions relative to this</a:t>
            </a:r>
          </a:p>
        </p:txBody>
      </p:sp>
      <p:pic>
        <p:nvPicPr>
          <p:cNvPr id="5" name="Picture 3" descr="F:\Teaching\CGforGames\Lectures\Images\RayTracin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254625" cy="18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Introduction to Rendering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Creating Rays: Complex (More Complete) Method</a:t>
            </a:r>
          </a:p>
          <a:p>
            <a:pPr marL="0" indent="0">
              <a:lnSpc>
                <a:spcPct val="90000"/>
              </a:lnSpc>
              <a:buNone/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 smtClean="0"/>
              <a:t>Overview: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Define a viewing volume (based on aspect ratio of framebuffer)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 smtClean="0"/>
              <a:t>Generate rays from the near plane to the far plane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2638425" cy="19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4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Introduction to Rendering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Creating Rays: Complex (More Complete) Method</a:t>
            </a:r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 smtClean="0"/>
              <a:t>We need matrices for each of the following: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The camera’s projection (projection matrix)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The camera’s position relative to the world origin (viewing matrix)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Each object’s </a:t>
            </a:r>
            <a:r>
              <a:rPr lang="en-GB" sz="2000" dirty="0"/>
              <a:t>position relative to the world origin (</a:t>
            </a:r>
            <a:r>
              <a:rPr lang="en-GB" sz="2000" dirty="0" smtClean="0"/>
              <a:t>model matrix)</a:t>
            </a:r>
          </a:p>
          <a:p>
            <a:pPr lvl="1"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 smtClean="0"/>
              <a:t>Remember that each matrix transforms from one space to </a:t>
            </a:r>
            <a:r>
              <a:rPr lang="en-GB" sz="2000" dirty="0" smtClean="0"/>
              <a:t>another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i="1" dirty="0" smtClean="0"/>
              <a:t>(This approach is essentially working backwards through the standard method used by OpenGL to render real-time graphics)</a:t>
            </a:r>
            <a:endParaRPr lang="en-GB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8748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Introduction to Rendering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Creating Rays: Complex (More Complete) Method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800" b="1" dirty="0" smtClean="0"/>
              <a:t>Step 1:</a:t>
            </a:r>
            <a:endParaRPr lang="en-GB" sz="2000" b="1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000" dirty="0" smtClean="0"/>
              <a:t>We start in Normalised Device Coordinates: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Our viewing volume is a cube, from -1 to +1 in each dimension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NDC space is </a:t>
            </a:r>
            <a:r>
              <a:rPr lang="en-GB" sz="2000" dirty="0" smtClean="0"/>
              <a:t>left-handed (a projection matrix converts from right to left handed)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416323"/>
            <a:ext cx="1861272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9800" y="365759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Near Plane </a:t>
            </a:r>
          </a:p>
          <a:p>
            <a:pPr algn="ctr"/>
            <a:r>
              <a:rPr lang="en-GB" dirty="0" smtClean="0"/>
              <a:t>(z = -1)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63267" y="2667000"/>
            <a:ext cx="11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Plane</a:t>
            </a:r>
          </a:p>
          <a:p>
            <a:pPr algn="ctr"/>
            <a:r>
              <a:rPr lang="en-GB" dirty="0" smtClean="0"/>
              <a:t>(z =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2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Introduction to Rendering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Creating Rays: Complex (More Complete) Method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800" b="1" dirty="0"/>
              <a:t>Step 1:</a:t>
            </a: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000" dirty="0" smtClean="0"/>
              <a:t>We start in Normalised Device Coordinates: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Our viewing volume is a cube, from -1 to +1 in each dimension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NDC </a:t>
            </a:r>
            <a:r>
              <a:rPr lang="en-GB" sz="2000" dirty="0" smtClean="0"/>
              <a:t>are left-handed </a:t>
            </a:r>
            <a:r>
              <a:rPr lang="en-GB" sz="2000" dirty="0" smtClean="0"/>
              <a:t>(a projection converts from right to left handed)</a:t>
            </a:r>
          </a:p>
          <a:p>
            <a:pPr>
              <a:lnSpc>
                <a:spcPct val="90000"/>
              </a:lnSpc>
            </a:pPr>
            <a:r>
              <a:rPr lang="en-GB" sz="2000" b="1" dirty="0" smtClean="0">
                <a:solidFill>
                  <a:srgbClr val="FF0000"/>
                </a:solidFill>
              </a:rPr>
              <a:t>Generate coordinates for the start and end points of each ray</a:t>
            </a:r>
          </a:p>
          <a:p>
            <a:pPr>
              <a:lnSpc>
                <a:spcPct val="90000"/>
              </a:lnSpc>
            </a:pPr>
            <a:r>
              <a:rPr lang="en-GB" sz="2000" b="1" dirty="0" smtClean="0">
                <a:solidFill>
                  <a:srgbClr val="FF0000"/>
                </a:solidFill>
              </a:rPr>
              <a:t>These go from the near plane (z = -1) to the far plane (z = +1)</a:t>
            </a:r>
            <a:endParaRPr lang="en-GB" sz="2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423927"/>
            <a:ext cx="1894296" cy="201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365759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Near Plane </a:t>
            </a:r>
          </a:p>
          <a:p>
            <a:pPr algn="ctr"/>
            <a:r>
              <a:rPr lang="en-GB" dirty="0" smtClean="0"/>
              <a:t>(z = -1)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63267" y="2667000"/>
            <a:ext cx="11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Plane</a:t>
            </a:r>
          </a:p>
          <a:p>
            <a:pPr algn="ctr"/>
            <a:r>
              <a:rPr lang="en-GB" dirty="0" smtClean="0"/>
              <a:t>(z =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4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Introduction to Rendering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Creating Rays: Complex (More Complete) Method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800" b="1" dirty="0"/>
              <a:t>Step </a:t>
            </a:r>
            <a:r>
              <a:rPr lang="en-GB" sz="2800" b="1" dirty="0" smtClean="0"/>
              <a:t>2:</a:t>
            </a: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000" dirty="0" smtClean="0"/>
              <a:t>Convert to Eye Space:</a:t>
            </a:r>
          </a:p>
          <a:p>
            <a:pPr>
              <a:lnSpc>
                <a:spcPct val="90000"/>
              </a:lnSpc>
            </a:pPr>
            <a:r>
              <a:rPr lang="en-GB" sz="2000" b="1" dirty="0" smtClean="0">
                <a:solidFill>
                  <a:srgbClr val="FF0000"/>
                </a:solidFill>
              </a:rPr>
              <a:t>Multiply coordinates by inverse projection matrix</a:t>
            </a:r>
          </a:p>
          <a:p>
            <a:pPr>
              <a:lnSpc>
                <a:spcPct val="90000"/>
              </a:lnSpc>
            </a:pPr>
            <a:r>
              <a:rPr lang="en-GB" sz="2000" i="1" dirty="0" smtClean="0"/>
              <a:t>This is like distorting the cube into the correct perspective volume</a:t>
            </a:r>
          </a:p>
          <a:p>
            <a:pPr>
              <a:lnSpc>
                <a:spcPct val="90000"/>
              </a:lnSpc>
            </a:pPr>
            <a:endParaRPr lang="en-GB" sz="2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048" y="2590800"/>
            <a:ext cx="22002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36575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Near Plane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2764134"/>
            <a:ext cx="117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Plane</a:t>
            </a:r>
          </a:p>
        </p:txBody>
      </p:sp>
    </p:spTree>
    <p:extLst>
      <p:ext uri="{BB962C8B-B14F-4D97-AF65-F5344CB8AC3E}">
        <p14:creationId xmlns:p14="http://schemas.microsoft.com/office/powerpoint/2010/main" val="23981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Arial Academi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Academic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rial Academi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2700</TotalTime>
  <Words>831</Words>
  <Application>Microsoft Office PowerPoint</Application>
  <PresentationFormat>On-screen Show (4:3)</PresentationFormat>
  <Paragraphs>210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powerpoint template</vt:lpstr>
      <vt:lpstr>CGG Raytracer Overview</vt:lpstr>
      <vt:lpstr>Introduction</vt:lpstr>
      <vt:lpstr>Introduction to Rendering</vt:lpstr>
      <vt:lpstr>Introduction to Rendering</vt:lpstr>
      <vt:lpstr>Introduction to Rendering</vt:lpstr>
      <vt:lpstr>Introduction to Rendering</vt:lpstr>
      <vt:lpstr>Introduction to Rendering</vt:lpstr>
      <vt:lpstr>Introduction to Rendering</vt:lpstr>
      <vt:lpstr>Introduction to Rendering</vt:lpstr>
      <vt:lpstr>Introduction to Rendering</vt:lpstr>
      <vt:lpstr>Introduction to Rendering</vt:lpstr>
      <vt:lpstr>Introduction to Rendering</vt:lpstr>
      <vt:lpstr>Ray-Sphere Intersection</vt:lpstr>
      <vt:lpstr>Ray-Sphere Intersection</vt:lpstr>
      <vt:lpstr>Ray-Plane Intersection</vt:lpstr>
      <vt:lpstr>Shading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Leigh McLoughlin</dc:creator>
  <cp:lastModifiedBy>Leigh,McLoughlin</cp:lastModifiedBy>
  <cp:revision>241</cp:revision>
  <dcterms:created xsi:type="dcterms:W3CDTF">2006-08-16T00:00:00Z</dcterms:created>
  <dcterms:modified xsi:type="dcterms:W3CDTF">2017-01-16T16:17:37Z</dcterms:modified>
</cp:coreProperties>
</file>