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4106" r:id="rId3"/>
  </p:sldMasterIdLst>
  <p:notesMasterIdLst>
    <p:notesMasterId r:id="rId13"/>
  </p:notesMasterIdLst>
  <p:handoutMasterIdLst>
    <p:handoutMasterId r:id="rId14"/>
  </p:handoutMasterIdLst>
  <p:sldIdLst>
    <p:sldId id="292" r:id="rId4"/>
    <p:sldId id="476" r:id="rId5"/>
    <p:sldId id="477" r:id="rId6"/>
    <p:sldId id="478" r:id="rId7"/>
    <p:sldId id="446" r:id="rId8"/>
    <p:sldId id="460" r:id="rId9"/>
    <p:sldId id="461" r:id="rId10"/>
    <p:sldId id="480" r:id="rId11"/>
    <p:sldId id="35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073A78"/>
    <a:srgbClr val="A18449"/>
    <a:srgbClr val="D2D2D2"/>
    <a:srgbClr val="0C478E"/>
    <a:srgbClr val="8C7340"/>
    <a:srgbClr val="0B3F80"/>
    <a:srgbClr val="002F71"/>
    <a:srgbClr val="1369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74591" autoAdjust="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04FDFE-93BE-4F9A-A95A-ADFDFA28BBBF}" type="datetimeFigureOut">
              <a:rPr lang="zh-CN" altLang="en-US"/>
              <a:pPr/>
              <a:t>2014-3-18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2BCCF-397E-4853-8575-1985890B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6263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24EDB-99FE-4ED1-8412-FDAC2B0AF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5572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023718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142906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262093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345266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142907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262093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357245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000108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19"/>
          <p:cNvGrpSpPr>
            <a:grpSpLocks/>
          </p:cNvGrpSpPr>
          <p:nvPr userDrawn="1"/>
        </p:nvGrpSpPr>
        <p:grpSpPr bwMode="auto">
          <a:xfrm>
            <a:off x="714375" y="5457845"/>
            <a:ext cx="7786688" cy="900113"/>
            <a:chOff x="714348" y="1571612"/>
            <a:chExt cx="7786715" cy="900126"/>
          </a:xfrm>
        </p:grpSpPr>
        <p:sp>
          <p:nvSpPr>
            <p:cNvPr id="27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543423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093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12" r:id="rId2"/>
    <p:sldLayoutId id="2147484113" r:id="rId3"/>
    <p:sldLayoutId id="21474840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103" r:id="rId2"/>
    <p:sldLayoutId id="2147484104" r:id="rId3"/>
    <p:sldLayoutId id="2147484114" r:id="rId4"/>
    <p:sldLayoutId id="21474840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08" r:id="rId3"/>
    <p:sldLayoutId id="21474841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Polo </a:t>
            </a:r>
            <a:r>
              <a:rPr lang="en-US" altLang="zh-CN" dirty="0" err="1" smtClean="0">
                <a:latin typeface="SimSun" pitchFamily="2" charset="-122"/>
                <a:ea typeface="SimSun" pitchFamily="2" charset="-122"/>
              </a:rPr>
              <a:t>jiang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2014-03-12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00174"/>
            <a:ext cx="9144000" cy="1500198"/>
          </a:xfrm>
        </p:spPr>
        <p:txBody>
          <a:bodyPr/>
          <a:lstStyle/>
          <a:p>
            <a:r>
              <a:rPr lang="en-US" altLang="zh-CN" sz="4800" dirty="0" err="1" smtClean="0">
                <a:latin typeface="黑体" pitchFamily="2" charset="-122"/>
                <a:ea typeface="黑体" pitchFamily="2" charset="-122"/>
              </a:rPr>
              <a:t>BzpCmd</a:t>
            </a:r>
            <a:r>
              <a:rPr lang="en-US" altLang="zh-CN" sz="4800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4800" dirty="0" smtClean="0">
                <a:latin typeface="黑体" pitchFamily="2" charset="-122"/>
                <a:ea typeface="黑体" pitchFamily="2" charset="-122"/>
              </a:rPr>
            </a:br>
            <a:endParaRPr lang="en-US" sz="32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Bzp</a:t>
            </a:r>
            <a:r>
              <a:rPr lang="zh-CN" altLang="en-US" dirty="0" smtClean="0"/>
              <a:t>处理后的数据结构示意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071545"/>
            <a:ext cx="4214842" cy="502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0" y="1714488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3571876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" y="5500702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SCI_BZP_FILE_HEAD_T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4282" y="4286256"/>
            <a:ext cx="5643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SCI_BZP_FILE_HEAD_T</a:t>
            </a:r>
            <a:r>
              <a:rPr lang="zh-CN" altLang="en-US" sz="1600" dirty="0" smtClean="0"/>
              <a:t>信息位于</a:t>
            </a:r>
            <a:r>
              <a:rPr lang="en-US" altLang="zh-CN" sz="1600" dirty="0" err="1" smtClean="0"/>
              <a:t>bzp</a:t>
            </a:r>
            <a:r>
              <a:rPr lang="zh-CN" altLang="en-US" sz="1600" dirty="0" smtClean="0"/>
              <a:t>压缩时数据的文头部。</a:t>
            </a:r>
            <a:endParaRPr lang="en-US" altLang="zh-CN" sz="1600" dirty="0" smtClean="0"/>
          </a:p>
          <a:p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dirty="0" err="1" smtClean="0"/>
              <a:t>block_head_pos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指向首个</a:t>
            </a:r>
            <a:r>
              <a:rPr lang="en-US" altLang="zh-CN" sz="1600" dirty="0" smtClean="0"/>
              <a:t>SCI_BZP_BLOCK_HEAD_T</a:t>
            </a:r>
            <a:r>
              <a:rPr lang="zh-CN" altLang="en-US" sz="1600" dirty="0" smtClean="0"/>
              <a:t>结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       </a:t>
            </a:r>
            <a:r>
              <a:rPr lang="zh-CN" altLang="en-US" sz="1600" dirty="0" smtClean="0"/>
              <a:t>构的地址，也就是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的末尾。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block_num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记得</a:t>
            </a:r>
            <a:r>
              <a:rPr lang="en-US" altLang="zh-CN" sz="1600" dirty="0" smtClean="0"/>
              <a:t>block</a:t>
            </a:r>
            <a:r>
              <a:rPr lang="zh-CN" altLang="en-US" sz="1600" dirty="0" smtClean="0"/>
              <a:t>的数量</a:t>
            </a:r>
            <a:endParaRPr lang="en-US" altLang="zh-CN" sz="1600" dirty="0" smtClean="0"/>
          </a:p>
          <a:p>
            <a:endParaRPr lang="zh-CN" altLang="en-US" sz="16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071545"/>
            <a:ext cx="4857784" cy="192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214686"/>
            <a:ext cx="50482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SCI_BZP_BLOCK_HEAD_T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  . </a:t>
            </a:r>
            <a:fld id="{AF3DAAD7-EA13-4C0D-B1DE-BAEEEF8E0050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928670"/>
            <a:ext cx="50899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58" y="4714884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SCI_BZP_BLOCK_HEAD_T</a:t>
            </a:r>
            <a:r>
              <a:rPr lang="zh-CN" altLang="en-US" sz="1600" dirty="0" smtClean="0"/>
              <a:t>信息位于</a:t>
            </a:r>
            <a:r>
              <a:rPr lang="en-US" altLang="zh-CN" sz="1600" dirty="0" err="1" smtClean="0"/>
              <a:t>bzp</a:t>
            </a:r>
            <a:r>
              <a:rPr lang="zh-CN" altLang="en-US" sz="1600" dirty="0" smtClean="0"/>
              <a:t>压缩时数据的尾部。</a:t>
            </a:r>
            <a:endParaRPr lang="en-US" altLang="zh-CN" sz="1600" dirty="0" smtClean="0"/>
          </a:p>
          <a:p>
            <a:r>
              <a:rPr lang="en-US" altLang="zh-CN" sz="1600" dirty="0" smtClean="0"/>
              <a:t>Magic:   </a:t>
            </a:r>
            <a:r>
              <a:rPr lang="zh-CN" altLang="en-US" sz="1600" dirty="0" smtClean="0"/>
              <a:t>记录是否做压缩处理的信息。</a:t>
            </a:r>
            <a:endParaRPr lang="en-US" altLang="zh-CN" sz="1600" dirty="0" smtClean="0"/>
          </a:p>
          <a:p>
            <a:r>
              <a:rPr lang="en-US" altLang="zh-CN" sz="1600" dirty="0" smtClean="0"/>
              <a:t>Type</a:t>
            </a:r>
            <a:r>
              <a:rPr lang="zh-CN" altLang="en-US" sz="1600" dirty="0" smtClean="0"/>
              <a:t>：   </a:t>
            </a:r>
            <a:r>
              <a:rPr lang="en-US" altLang="zh-CN" sz="1600" dirty="0" smtClean="0"/>
              <a:t>block</a:t>
            </a:r>
            <a:r>
              <a:rPr lang="zh-CN" altLang="en-US" sz="1600" dirty="0" smtClean="0"/>
              <a:t>类型。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start_pos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block</a:t>
            </a:r>
            <a:r>
              <a:rPr lang="zh-CN" altLang="en-US" sz="1600" dirty="0" smtClean="0"/>
              <a:t>数据块的其实地址。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block_len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block</a:t>
            </a:r>
            <a:r>
              <a:rPr lang="zh-CN" altLang="en-US" sz="1600" dirty="0" smtClean="0"/>
              <a:t>数据块的大小。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des_addr</a:t>
            </a:r>
            <a:r>
              <a:rPr lang="zh-CN" altLang="en-US" sz="1600" dirty="0" smtClean="0"/>
              <a:t>： 用于记录原始数据的大小值，对于</a:t>
            </a:r>
            <a:r>
              <a:rPr lang="en-US" altLang="zh-CN" sz="1600" dirty="0" err="1" smtClean="0"/>
              <a:t>lang</a:t>
            </a:r>
            <a:r>
              <a:rPr lang="zh-CN" altLang="en-US" sz="1600" dirty="0" smtClean="0"/>
              <a:t>直接为</a:t>
            </a:r>
            <a:r>
              <a:rPr lang="en-US" altLang="zh-CN" sz="1600" dirty="0" smtClean="0"/>
              <a:t>0x10000000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1" y="2714620"/>
            <a:ext cx="675882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/>
          <p:nvPr/>
        </p:nvCxnSpPr>
        <p:spPr>
          <a:xfrm flipV="1">
            <a:off x="2071670" y="3143248"/>
            <a:ext cx="2928958" cy="271464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Bzp</a:t>
            </a:r>
            <a:r>
              <a:rPr lang="zh-CN" altLang="en-US" dirty="0" smtClean="0"/>
              <a:t>结构连接示意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Bzp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428736"/>
            <a:ext cx="3786214" cy="39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>
          <a:xfrm>
            <a:off x="0" y="2000240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0" y="3714752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000108"/>
            <a:ext cx="31819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786190"/>
            <a:ext cx="308348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肘形连接符 17"/>
          <p:cNvCxnSpPr>
            <a:stCxn id="27653" idx="1"/>
          </p:cNvCxnSpPr>
          <p:nvPr/>
        </p:nvCxnSpPr>
        <p:spPr>
          <a:xfrm rot="10800000" flipH="1">
            <a:off x="285720" y="2071681"/>
            <a:ext cx="4714908" cy="2393171"/>
          </a:xfrm>
          <a:prstGeom prst="bentConnector3">
            <a:avLst>
              <a:gd name="adj1" fmla="val -484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-250065" y="2321711"/>
            <a:ext cx="2000264" cy="928694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5286388"/>
            <a:ext cx="3000396" cy="132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628" y="5357826"/>
            <a:ext cx="378621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肘形连接符 25"/>
          <p:cNvCxnSpPr/>
          <p:nvPr/>
        </p:nvCxnSpPr>
        <p:spPr>
          <a:xfrm flipV="1">
            <a:off x="2285984" y="3286124"/>
            <a:ext cx="2571768" cy="2000266"/>
          </a:xfrm>
          <a:prstGeom prst="bentConnector3">
            <a:avLst>
              <a:gd name="adj1" fmla="val 7009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4k</a:t>
            </a:r>
            <a:r>
              <a:rPr lang="zh-CN" altLang="en-US" dirty="0" smtClean="0"/>
              <a:t>压缩数据结构示意</a:t>
            </a:r>
            <a:endParaRPr lang="en-US" altLang="zh-CN" dirty="0" smtClean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571612"/>
            <a:ext cx="38100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直接连接符 16"/>
          <p:cNvCxnSpPr/>
          <p:nvPr/>
        </p:nvCxnSpPr>
        <p:spPr>
          <a:xfrm>
            <a:off x="0" y="2143116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3857628"/>
            <a:ext cx="9144000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142984"/>
            <a:ext cx="31819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4000504"/>
            <a:ext cx="340805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肘形连接符 20"/>
          <p:cNvCxnSpPr/>
          <p:nvPr/>
        </p:nvCxnSpPr>
        <p:spPr>
          <a:xfrm flipV="1">
            <a:off x="428596" y="2178838"/>
            <a:ext cx="4500595" cy="2035980"/>
          </a:xfrm>
          <a:prstGeom prst="bentConnector3">
            <a:avLst>
              <a:gd name="adj1" fmla="val -1824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9124" y="4929198"/>
            <a:ext cx="386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1.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对应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CBZip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中的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SplitCmpFile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功能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.</a:t>
            </a: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2.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仅有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usr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与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res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部分，对应命令：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fr-FR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&lt;-cat2&gt; &lt;-usr file&gt; &lt;-res file&gt;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压缩类型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785786" y="1357298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1.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对单个文件做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bzp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压缩：</a:t>
            </a:r>
            <a:r>
              <a:rPr lang="fr-FR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fr-FR" altLang="zh-CN" sz="1600" b="1" dirty="0" smtClean="0">
                <a:solidFill>
                  <a:schemeClr val="accent1"/>
                </a:solidFill>
              </a:rPr>
              <a:t>bzpcmd  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-</a:t>
            </a:r>
            <a:r>
              <a:rPr lang="en-US" altLang="zh-CN" sz="1600" b="1" dirty="0" err="1" smtClean="0">
                <a:solidFill>
                  <a:schemeClr val="accent1"/>
                </a:solidFill>
              </a:rPr>
              <a:t>blocktype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 file &lt;-out file&gt;</a:t>
            </a:r>
            <a:endParaRPr lang="fr-FR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fr-FR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   -blocktype: -code  -res  -dspz </a:t>
            </a:r>
            <a:r>
              <a:rPr lang="fr-FR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–extz0~23 </a:t>
            </a:r>
            <a:r>
              <a:rPr lang="fr-FR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–kernz –lang</a:t>
            </a:r>
          </a:p>
          <a:p>
            <a:r>
              <a:rPr lang="fr-FR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2. 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通过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ps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文件进行连接： 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bzpcmd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&lt;-cat&gt; &lt;-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ps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file&gt;  &lt;-res file&gt;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</a:rPr>
              <a:t>dsp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file] </a:t>
            </a: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    [-kern[z] file] &lt;-out file&gt;</a:t>
            </a:r>
          </a:p>
          <a:p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[-</a:t>
            </a:r>
            <a:r>
              <a:rPr lang="en-US" altLang="zh-CN" sz="1600" b="1" dirty="0" err="1" smtClean="0">
                <a:solidFill>
                  <a:schemeClr val="accent1"/>
                </a:solidFill>
                <a:sym typeface="Wingdings" pitchFamily="2" charset="2"/>
              </a:rPr>
              <a:t>cmp</a:t>
            </a:r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 [</a:t>
            </a:r>
            <a:r>
              <a:rPr lang="en-US" altLang="zh-CN" sz="1600" b="1" smtClean="0">
                <a:solidFill>
                  <a:schemeClr val="accent1"/>
                </a:solidFill>
                <a:sym typeface="Wingdings" pitchFamily="2" charset="2"/>
              </a:rPr>
              <a:t>a|b|c|b2|b3</a:t>
            </a:r>
            <a:r>
              <a:rPr lang="en-US" altLang="zh-CN" sz="1600" b="1" smtClean="0">
                <a:solidFill>
                  <a:schemeClr val="accent1"/>
                </a:solidFill>
                <a:sym typeface="Wingdings" pitchFamily="2" charset="2"/>
              </a:rPr>
              <a:t>]]</a:t>
            </a:r>
          </a:p>
          <a:p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</a:rPr>
              <a:t>压缩类型参数说明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a:   	BZP_ZIP 	0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:   	BZP_7Z  		1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c: 	BZP_RAW 	2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2:  	BZP_7ZF 	3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3: 	BZP_7Z_B3 	4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BZPCMD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785786" y="1071546"/>
            <a:ext cx="80010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</a:rPr>
              <a:t>–cat2 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Merge2,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对于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usr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/res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做设定块大小压缩，默认为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4k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压缩块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>
              <a:buAutoNum type="arabicPeriod"/>
            </a:pP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cmd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： 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bzpcmd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&lt;-cat2&gt; [&lt;-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usr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file&gt;] [&lt;-res file&gt;] &lt;-out file&gt; 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	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   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usrpacsize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data]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respacsize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data]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usrcmp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[a|b|c|b2|b3]] 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	 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  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rescmp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[a|b|c|b2|b3]] 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maxram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data]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maxbzp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data] [-L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]</a:t>
            </a: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respacsize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</a:t>
            </a:r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-</a:t>
            </a:r>
            <a:r>
              <a:rPr lang="en-US" altLang="zh-CN" sz="1600" b="1" dirty="0" err="1" smtClean="0">
                <a:solidFill>
                  <a:schemeClr val="accent1"/>
                </a:solidFill>
                <a:sym typeface="Wingdings" pitchFamily="2" charset="2"/>
              </a:rPr>
              <a:t>usrpacsize</a:t>
            </a:r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:</a:t>
            </a:r>
            <a:r>
              <a:rPr lang="zh-CN" altLang="en-US" sz="1600" b="1" dirty="0" smtClean="0">
                <a:solidFill>
                  <a:schemeClr val="accent1"/>
                </a:solidFill>
                <a:sym typeface="Wingdings" pitchFamily="2" charset="2"/>
              </a:rPr>
              <a:t>设定块大小支持</a:t>
            </a:r>
            <a:r>
              <a:rPr lang="en-US" altLang="zh-CN" sz="1600" b="1" dirty="0" smtClean="0">
                <a:solidFill>
                  <a:schemeClr val="accent1"/>
                </a:solidFill>
                <a:sym typeface="Wingdings" pitchFamily="2" charset="2"/>
              </a:rPr>
              <a:t>k/m</a:t>
            </a:r>
            <a:r>
              <a:rPr lang="zh-CN" altLang="en-US" sz="1600" b="1" dirty="0" smtClean="0">
                <a:solidFill>
                  <a:schemeClr val="accent1"/>
                </a:solidFill>
                <a:sym typeface="Wingdings" pitchFamily="2" charset="2"/>
              </a:rPr>
              <a:t>单位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-cat Merge</a:t>
            </a:r>
          </a:p>
          <a:p>
            <a:pPr marL="342900" indent="-342900"/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cmd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： 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bzpcmd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&lt;-cat&gt; &lt;-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ps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file&gt; &lt;-res file&gt;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dsp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file] [-kern[z] file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]</a:t>
            </a: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         &lt;-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out file&gt;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maxram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data]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maxbzp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data] [-L]</a:t>
            </a: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str2ndFile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：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-res/-code/-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bzp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str3rdFile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：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dsp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dspz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str4thFile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：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-kern/-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kernz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3. –raw 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Cmp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Cmd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:  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bzpcmd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&lt;-raw&gt; &lt;-file 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file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&gt; &lt;-out file&gt; [-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cmp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[a|b|c|b2|b3]] 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	 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    [-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level n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]</a:t>
            </a: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4. Other 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Bzp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Flag</a:t>
            </a:r>
            <a:r>
              <a:rPr lang="zh-CN" altLang="en-US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： 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-res/-code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dspz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kernz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/-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lang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lt"/>
                <a:ea typeface="+mn-ea"/>
                <a:sym typeface="Wingdings" pitchFamily="2" charset="2"/>
              </a:rPr>
              <a:t>/-extz0~23</a:t>
            </a:r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sym typeface="Wingdings" pitchFamily="2" charset="2"/>
            </a:endParaRPr>
          </a:p>
          <a:p>
            <a:pPr marL="342900" indent="-342900"/>
            <a:endParaRPr lang="en-US" altLang="zh-CN" sz="1600" b="1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24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CN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157265865</TotalTime>
  <Pages>0</Pages>
  <Words>287</Words>
  <Characters>0</Characters>
  <Application>Microsoft Office PowerPoint</Application>
  <DocSecurity>0</DocSecurity>
  <PresentationFormat>全屏显示(4:3)</PresentationFormat>
  <Lines>0</Lines>
  <Paragraphs>80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TITLE SLIDE ONLY</vt:lpstr>
      <vt:lpstr>PPT Body Slides -CN</vt:lpstr>
      <vt:lpstr>PPT Body Slides - ENG</vt:lpstr>
      <vt:lpstr>BzpCmd </vt:lpstr>
      <vt:lpstr>Bzp处理后的数据结构示意</vt:lpstr>
      <vt:lpstr>SCI_BZP_FILE_HEAD_T</vt:lpstr>
      <vt:lpstr>SCI_BZP_BLOCK_HEAD_T</vt:lpstr>
      <vt:lpstr>Bzp结构连接示意(Bzp)</vt:lpstr>
      <vt:lpstr>4k压缩数据结构示意</vt:lpstr>
      <vt:lpstr>压缩类型</vt:lpstr>
      <vt:lpstr>BZPCMD</vt:lpstr>
      <vt:lpstr>幻灯片 9</vt:lpstr>
    </vt:vector>
  </TitlesOfParts>
  <Company>njut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无线中间件助力移动互联网发展</dc:title>
  <dc:creator>stefancn</dc:creator>
  <cp:lastModifiedBy>polo.jiang</cp:lastModifiedBy>
  <cp:revision>804</cp:revision>
  <cp:lastPrinted>1899-12-30T00:00:00Z</cp:lastPrinted>
  <dcterms:created xsi:type="dcterms:W3CDTF">2010-08-21T18:40:49Z</dcterms:created>
  <dcterms:modified xsi:type="dcterms:W3CDTF">2014-03-18T11:11:14Z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