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848"/>
    <a:srgbClr val="E3A600"/>
    <a:srgbClr val="F7B500"/>
    <a:srgbClr val="F5B400"/>
    <a:srgbClr val="D6B018"/>
    <a:srgbClr val="D6BA18"/>
    <a:srgbClr val="C9AC2A"/>
    <a:srgbClr val="F5C431"/>
    <a:srgbClr val="F5AD31"/>
    <a:srgbClr val="EB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8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McBride" userId="62c27522-b273-4cfb-ae59-1d5203fc5c02" providerId="ADAL" clId="{F313E0AD-D295-4509-9E81-AF889C87BE5E}"/>
    <pc:docChg chg="undo redo custSel modSld">
      <pc:chgData name="Jake McBride" userId="62c27522-b273-4cfb-ae59-1d5203fc5c02" providerId="ADAL" clId="{F313E0AD-D295-4509-9E81-AF889C87BE5E}" dt="2021-11-01T04:05:02.903" v="25" actId="20577"/>
      <pc:docMkLst>
        <pc:docMk/>
      </pc:docMkLst>
      <pc:sldChg chg="modSp mod">
        <pc:chgData name="Jake McBride" userId="62c27522-b273-4cfb-ae59-1d5203fc5c02" providerId="ADAL" clId="{F313E0AD-D295-4509-9E81-AF889C87BE5E}" dt="2021-11-01T04:05:02.903" v="25" actId="20577"/>
        <pc:sldMkLst>
          <pc:docMk/>
          <pc:sldMk cId="109857222" sldId="256"/>
        </pc:sldMkLst>
        <pc:spChg chg="mod">
          <ac:chgData name="Jake McBride" userId="62c27522-b273-4cfb-ae59-1d5203fc5c02" providerId="ADAL" clId="{F313E0AD-D295-4509-9E81-AF889C87BE5E}" dt="2021-11-01T04:05:02.903" v="25" actId="20577"/>
          <ac:spMkLst>
            <pc:docMk/>
            <pc:sldMk cId="109857222" sldId="256"/>
            <ac:spMk id="28" creationId="{D224CDC6-C1F3-4CB6-BD78-122B8C40B9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8313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980" y="2619023"/>
            <a:ext cx="4285671" cy="3228619"/>
          </a:xfrm>
        </p:spPr>
        <p:txBody>
          <a:bodyPr anchor="b">
            <a:normAutofit/>
          </a:bodyPr>
          <a:lstStyle>
            <a:lvl1pPr algn="r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980" y="5847645"/>
            <a:ext cx="4285671" cy="1873956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4234" y="7827435"/>
            <a:ext cx="909130" cy="503767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980" y="7827435"/>
            <a:ext cx="2949103" cy="5037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0514" y="7827435"/>
            <a:ext cx="313137" cy="50376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6310487"/>
            <a:ext cx="5829300" cy="755651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1242816"/>
            <a:ext cx="5143500" cy="421996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7066137"/>
            <a:ext cx="5829300" cy="65828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812803"/>
            <a:ext cx="5829299" cy="41655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5791200"/>
            <a:ext cx="5829299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7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348" y="957486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1851" y="366889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812803"/>
            <a:ext cx="5318473" cy="36575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1504" y="4470400"/>
            <a:ext cx="5157100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00" y="5791200"/>
            <a:ext cx="5829300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388864"/>
            <a:ext cx="5829301" cy="1958400"/>
          </a:xfrm>
        </p:spPr>
        <p:txBody>
          <a:bodyPr anchor="b">
            <a:normAutofit/>
          </a:bodyPr>
          <a:lstStyle>
            <a:lvl1pPr algn="l">
              <a:defRPr sz="21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347264"/>
            <a:ext cx="5829302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348" y="957486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1851" y="366889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812803"/>
            <a:ext cx="5318473" cy="36575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900" y="5181600"/>
            <a:ext cx="5829301" cy="11853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366933"/>
            <a:ext cx="5829301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30" y="812803"/>
            <a:ext cx="5829301" cy="36575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8330" y="4673600"/>
            <a:ext cx="5829301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30" y="5791200"/>
            <a:ext cx="5829301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812802"/>
            <a:ext cx="5829300" cy="1941689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8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4734" y="812801"/>
            <a:ext cx="1257466" cy="6908801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812800"/>
            <a:ext cx="4492638" cy="6908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4411441"/>
            <a:ext cx="5829300" cy="19584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6369841"/>
            <a:ext cx="5829300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856091"/>
            <a:ext cx="2859786" cy="48655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2415" y="2856091"/>
            <a:ext cx="2859786" cy="48655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11" y="2957690"/>
            <a:ext cx="2655452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826935"/>
            <a:ext cx="2859786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3340" y="2957690"/>
            <a:ext cx="263886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2414" y="3826935"/>
            <a:ext cx="2859786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12802"/>
            <a:ext cx="5829300" cy="194168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88" y="2077158"/>
            <a:ext cx="2147183" cy="191910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609" y="812801"/>
            <a:ext cx="3470981" cy="6908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288" y="3996267"/>
            <a:ext cx="2147183" cy="246098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6" y="2314229"/>
            <a:ext cx="3072903" cy="18288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1900" y="1219200"/>
            <a:ext cx="2400300" cy="6096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596" y="4143029"/>
            <a:ext cx="3072903" cy="24384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812802"/>
            <a:ext cx="5829300" cy="19416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856091"/>
            <a:ext cx="5829300" cy="4865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2784" y="7827435"/>
            <a:ext cx="909130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1" y="7827435"/>
            <a:ext cx="4492733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9064" y="7827435"/>
            <a:ext cx="313137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  <p:sldLayoutId id="2147484323" r:id="rId15"/>
    <p:sldLayoutId id="2147484324" r:id="rId16"/>
    <p:sldLayoutId id="21474843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F2B12732-EE7A-4ED5-89D6-2A82A1764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" r="-2" b="-2"/>
          <a:stretch/>
        </p:blipFill>
        <p:spPr>
          <a:xfrm>
            <a:off x="660980" y="-491310"/>
            <a:ext cx="6551862" cy="45519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Levers - Emergency Brake - Brakes - Replacement Parts - Jeep Parts">
            <a:extLst>
              <a:ext uri="{FF2B5EF4-FFF2-40B4-BE49-F238E27FC236}">
                <a16:creationId xmlns:a16="http://schemas.microsoft.com/office/drawing/2014/main" id="{61EDEBC7-0F0D-49C4-9012-2890C8A1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52" y="3019396"/>
            <a:ext cx="853104" cy="104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247" y="7315388"/>
            <a:ext cx="4078033" cy="1839852"/>
          </a:xfrm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cs typeface="Calibri Light"/>
              </a:rPr>
              <a:t>Jeep Cherokee XJ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4596" y="7315389"/>
            <a:ext cx="1806350" cy="1840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A Mechatronic System</a:t>
            </a: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B5F533-08B5-44CF-A7C7-3D297A94D7F9}"/>
              </a:ext>
            </a:extLst>
          </p:cNvPr>
          <p:cNvSpPr/>
          <p:nvPr/>
        </p:nvSpPr>
        <p:spPr>
          <a:xfrm>
            <a:off x="2386585" y="5716705"/>
            <a:ext cx="1901335" cy="1890345"/>
          </a:xfrm>
          <a:prstGeom prst="ellipse">
            <a:avLst/>
          </a:prstGeom>
          <a:solidFill>
            <a:srgbClr val="E3A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cs typeface="Calibri"/>
              </a:rPr>
              <a:t>Electrical Systems:</a:t>
            </a:r>
          </a:p>
          <a:p>
            <a:pPr algn="ctr"/>
            <a:endParaRPr lang="en-US" sz="1600" b="1" dirty="0">
              <a:cs typeface="Calibri"/>
            </a:endParaRPr>
          </a:p>
          <a:p>
            <a:pPr algn="ctr"/>
            <a:endParaRPr lang="en-US" sz="1600" b="1" dirty="0">
              <a:cs typeface="Calibri"/>
            </a:endParaRPr>
          </a:p>
          <a:p>
            <a:pPr algn="ctr"/>
            <a:endParaRPr lang="en-US" sz="1600" b="1" dirty="0">
              <a:cs typeface="Calibri"/>
            </a:endParaRPr>
          </a:p>
          <a:p>
            <a:pPr algn="ctr"/>
            <a:endParaRPr lang="en-US" sz="1600" b="1" dirty="0"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87B38E-4D99-496A-81A8-A59464BC0F96}"/>
              </a:ext>
            </a:extLst>
          </p:cNvPr>
          <p:cNvSpPr/>
          <p:nvPr/>
        </p:nvSpPr>
        <p:spPr>
          <a:xfrm>
            <a:off x="433085" y="5749808"/>
            <a:ext cx="1450730" cy="1439739"/>
          </a:xfrm>
          <a:prstGeom prst="ellipse">
            <a:avLst/>
          </a:prstGeom>
          <a:solidFill>
            <a:srgbClr val="68A1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cs typeface="Calibri"/>
              </a:rPr>
              <a:t>Control Systems:</a:t>
            </a: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2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36843B-EA84-40DE-90AA-ACABA3296BDA}"/>
              </a:ext>
            </a:extLst>
          </p:cNvPr>
          <p:cNvSpPr/>
          <p:nvPr/>
        </p:nvSpPr>
        <p:spPr>
          <a:xfrm>
            <a:off x="4301865" y="3943383"/>
            <a:ext cx="2340951" cy="2340951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Mechanical</a:t>
            </a:r>
            <a:r>
              <a:rPr lang="en-US" sz="1600" b="1" dirty="0">
                <a:ea typeface="+mn-lt"/>
                <a:cs typeface="+mn-lt"/>
              </a:rPr>
              <a:t> Systems:</a:t>
            </a: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sz="1400" b="1" dirty="0">
              <a:cs typeface="Calibri"/>
            </a:endParaRP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52CE5ABB-0A8B-4E53-95D9-E4083387C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55185"/>
              </p:ext>
            </p:extLst>
          </p:nvPr>
        </p:nvGraphicFramePr>
        <p:xfrm>
          <a:off x="2470113" y="6470645"/>
          <a:ext cx="171362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182">
                  <a:extLst>
                    <a:ext uri="{9D8B030D-6E8A-4147-A177-3AD203B41FA5}">
                      <a16:colId xmlns:a16="http://schemas.microsoft.com/office/drawing/2014/main" val="2361087764"/>
                    </a:ext>
                  </a:extLst>
                </a:gridCol>
                <a:gridCol w="779447">
                  <a:extLst>
                    <a:ext uri="{9D8B030D-6E8A-4147-A177-3AD203B41FA5}">
                      <a16:colId xmlns:a16="http://schemas.microsoft.com/office/drawing/2014/main" val="2545956294"/>
                    </a:ext>
                  </a:extLst>
                </a:gridCol>
              </a:tblGrid>
              <a:tr h="637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Battery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Alternator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Starter</a:t>
                      </a:r>
                      <a:endParaRPr lang="en-US" sz="1400" b="1" i="0" u="none" strike="noStrike" noProof="0" dirty="0">
                        <a:latin typeface="Calibri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Ignition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Lighting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/>
                        <a:t>Auxiliary</a:t>
                      </a:r>
                      <a:endParaRPr lang="en-US" sz="1400" dirty="0"/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838661"/>
                  </a:ext>
                </a:extLst>
              </a:tr>
              <a:tr h="494787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</a:rPr>
                        <a:t>Gauge Cluster</a:t>
                      </a:r>
                    </a:p>
                    <a:p>
                      <a:pPr lvl="0" algn="ctr">
                        <a:buNone/>
                      </a:pPr>
                      <a:endParaRPr lang="en-US" sz="1400" b="1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1400" b="1" i="0" u="none" strike="noStrike" noProof="0" dirty="0">
                        <a:latin typeface="Calibri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586655"/>
                  </a:ext>
                </a:extLst>
              </a:tr>
            </a:tbl>
          </a:graphicData>
        </a:graphic>
      </p:graphicFrame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6C5A449-6F97-4B97-A9F2-7B5D8311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42556"/>
              </p:ext>
            </p:extLst>
          </p:nvPr>
        </p:nvGraphicFramePr>
        <p:xfrm>
          <a:off x="428691" y="6239978"/>
          <a:ext cx="1449842" cy="83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2">
                  <a:extLst>
                    <a:ext uri="{9D8B030D-6E8A-4147-A177-3AD203B41FA5}">
                      <a16:colId xmlns:a16="http://schemas.microsoft.com/office/drawing/2014/main" val="3570662308"/>
                    </a:ext>
                  </a:extLst>
                </a:gridCol>
              </a:tblGrid>
              <a:tr h="8351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Fuel Injector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Anti-lock Brakes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Cruise Control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5135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156195-DD29-4E5E-A6F7-134BDF50CA95}"/>
              </a:ext>
            </a:extLst>
          </p:cNvPr>
          <p:cNvSpPr/>
          <p:nvPr/>
        </p:nvSpPr>
        <p:spPr>
          <a:xfrm>
            <a:off x="5178877" y="7766757"/>
            <a:ext cx="27603" cy="943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CB517-B38F-44A7-9546-BD2DA01E4048}"/>
              </a:ext>
            </a:extLst>
          </p:cNvPr>
          <p:cNvSpPr txBox="1"/>
          <p:nvPr/>
        </p:nvSpPr>
        <p:spPr>
          <a:xfrm>
            <a:off x="221777" y="3797490"/>
            <a:ext cx="3957851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Description of system:</a:t>
            </a:r>
          </a:p>
          <a:p>
            <a:r>
              <a:rPr lang="en-US" sz="1600" dirty="0">
                <a:ea typeface="+mn-lt"/>
                <a:cs typeface="+mn-lt"/>
              </a:rPr>
              <a:t>The Jeep Cherokee XJ is a "sport utility vehicle" with many mechanical, electrical, computer controlled systems. The XJ is designed for general transportation of people and cargo as well as adventures of off-roading and overlanding.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 descr="A close-up of a car engine&#10;&#10;Description automatically generated with medium confidence">
            <a:extLst>
              <a:ext uri="{FF2B5EF4-FFF2-40B4-BE49-F238E27FC236}">
                <a16:creationId xmlns:a16="http://schemas.microsoft.com/office/drawing/2014/main" id="{57FDF305-2BD1-4FF8-A6B3-5E65612ED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9" y="4736868"/>
            <a:ext cx="1222484" cy="11536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FA9CCA-BA35-49B3-841B-D6458DF6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38" y="4736868"/>
            <a:ext cx="1129862" cy="750192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FF65164-39B6-4571-8191-927149DE3A7A}"/>
              </a:ext>
            </a:extLst>
          </p:cNvPr>
          <p:cNvSpPr/>
          <p:nvPr/>
        </p:nvSpPr>
        <p:spPr>
          <a:xfrm>
            <a:off x="5797967" y="4314717"/>
            <a:ext cx="1129862" cy="423196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Gear Ratio: 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Lato Extended"/>
              </a:rPr>
              <a:t>3.55:1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E0ECFB-AAA2-4B60-B713-5AB929A213C9}"/>
              </a:ext>
            </a:extLst>
          </p:cNvPr>
          <p:cNvSpPr/>
          <p:nvPr/>
        </p:nvSpPr>
        <p:spPr>
          <a:xfrm>
            <a:off x="3387642" y="2152510"/>
            <a:ext cx="1645090" cy="1701956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5A6154-CA7C-435D-A9CC-87A63AFDE9F4}"/>
              </a:ext>
            </a:extLst>
          </p:cNvPr>
          <p:cNvSpPr/>
          <p:nvPr/>
        </p:nvSpPr>
        <p:spPr>
          <a:xfrm>
            <a:off x="4095916" y="1846418"/>
            <a:ext cx="1129862" cy="423196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Torque: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225 ft-</a:t>
            </a:r>
            <a:r>
              <a:rPr lang="en-US" sz="1050" dirty="0" err="1">
                <a:solidFill>
                  <a:schemeClr val="tx1"/>
                </a:solidFill>
              </a:rPr>
              <a:t>lbs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BC128C-D31E-48B0-9A6F-293A1A8A8DE5}"/>
              </a:ext>
            </a:extLst>
          </p:cNvPr>
          <p:cNvSpPr/>
          <p:nvPr/>
        </p:nvSpPr>
        <p:spPr>
          <a:xfrm>
            <a:off x="3753076" y="2332534"/>
            <a:ext cx="853104" cy="249584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Wheels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59E4CD-D595-4A13-B5E1-AA56358A278D}"/>
              </a:ext>
            </a:extLst>
          </p:cNvPr>
          <p:cNvSpPr/>
          <p:nvPr/>
        </p:nvSpPr>
        <p:spPr>
          <a:xfrm>
            <a:off x="2575896" y="3525288"/>
            <a:ext cx="853104" cy="249584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319F50-3FEC-4A28-9F92-D37193CC12B1}"/>
              </a:ext>
            </a:extLst>
          </p:cNvPr>
          <p:cNvSpPr/>
          <p:nvPr/>
        </p:nvSpPr>
        <p:spPr>
          <a:xfrm>
            <a:off x="1984109" y="3210441"/>
            <a:ext cx="1542692" cy="249585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Rack and Pinion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0B0CDAC-5817-4142-BDE5-D06C48C1C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89" y="3987150"/>
            <a:ext cx="853104" cy="65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21E5A70-E82E-4A5B-90F6-0FA1D2EE81EF}"/>
              </a:ext>
            </a:extLst>
          </p:cNvPr>
          <p:cNvSpPr/>
          <p:nvPr/>
        </p:nvSpPr>
        <p:spPr>
          <a:xfrm>
            <a:off x="2943611" y="3757605"/>
            <a:ext cx="1595358" cy="423196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Power Steering Pump: 2.6 GPM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3BD12C-74F4-45B6-B437-10DE437CB853}"/>
              </a:ext>
            </a:extLst>
          </p:cNvPr>
          <p:cNvSpPr/>
          <p:nvPr/>
        </p:nvSpPr>
        <p:spPr>
          <a:xfrm>
            <a:off x="3685865" y="4605519"/>
            <a:ext cx="853104" cy="249584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190 HP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24CDC6-C1F3-4CB6-BD78-122B8C40B999}"/>
              </a:ext>
            </a:extLst>
          </p:cNvPr>
          <p:cNvSpPr/>
          <p:nvPr/>
        </p:nvSpPr>
        <p:spPr>
          <a:xfrm>
            <a:off x="5077513" y="2602783"/>
            <a:ext cx="1480941" cy="423196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</a:t>
            </a:r>
            <a:r>
              <a:rPr lang="en-US" sz="1050" baseline="30000" dirty="0">
                <a:solidFill>
                  <a:schemeClr val="tx1"/>
                </a:solidFill>
              </a:rPr>
              <a:t>nd</a:t>
            </a:r>
            <a:r>
              <a:rPr lang="en-US" sz="1050" dirty="0">
                <a:solidFill>
                  <a:schemeClr val="tx1"/>
                </a:solidFill>
              </a:rPr>
              <a:t> Class Lever: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Brake Pedal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102</Words>
  <Application>Microsoft Office PowerPoint</Application>
  <PresentationFormat>Letter Paper (8.5x11 in)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 Extended</vt:lpstr>
      <vt:lpstr>Celestial</vt:lpstr>
      <vt:lpstr>Jeep Cherokee XJ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McBride</dc:creator>
  <cp:lastModifiedBy>Jake McBride</cp:lastModifiedBy>
  <cp:revision>136</cp:revision>
  <dcterms:created xsi:type="dcterms:W3CDTF">2021-09-03T03:53:09Z</dcterms:created>
  <dcterms:modified xsi:type="dcterms:W3CDTF">2021-11-01T04:05:28Z</dcterms:modified>
</cp:coreProperties>
</file>