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hish@office365.microsoft.com" TargetMode="External"/><Relationship Id="rId2" Type="http://schemas.openxmlformats.org/officeDocument/2006/relationships/hyperlink" Target="https://www.microsoft.com/en-us/security/phish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79511"/>
            <a:ext cx="5120640" cy="16309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338" y="3730590"/>
            <a:ext cx="5114312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Protect Yourself from Cyber Threats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C9A6-8BF5-3C2E-6FAA-CF662455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84F9-8D8E-CAEA-B19F-27759A0CA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AKSHAT JAKHMOLA</a:t>
            </a:r>
          </a:p>
        </p:txBody>
      </p:sp>
    </p:spTree>
    <p:extLst>
      <p:ext uri="{BB962C8B-B14F-4D97-AF65-F5344CB8AC3E}">
        <p14:creationId xmlns:p14="http://schemas.microsoft.com/office/powerpoint/2010/main" val="33577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970-50AB-C608-A3F6-5893C946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14194"/>
          </a:xfrm>
        </p:spPr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7A55-0DC5-4109-5B68-ABD561E2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3497"/>
            <a:ext cx="10058400" cy="439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🛡️ Definition:</a:t>
            </a:r>
          </a:p>
          <a:p>
            <a:pPr marL="548640" lvl="2" indent="0">
              <a:buNone/>
            </a:pPr>
            <a:r>
              <a:rPr lang="en-US" sz="1600" dirty="0"/>
              <a:t>Phishing is a </a:t>
            </a:r>
            <a:r>
              <a:rPr lang="en-US" sz="1600" b="1" dirty="0"/>
              <a:t>cyber attack</a:t>
            </a:r>
            <a:r>
              <a:rPr lang="en-US" sz="1600" dirty="0"/>
              <a:t> where attackers impersonate trusted sources to trick individuals into </a:t>
            </a:r>
            <a:r>
              <a:rPr lang="en-US" sz="1600" b="1" dirty="0"/>
              <a:t>revealing sensitive information</a:t>
            </a:r>
            <a:r>
              <a:rPr lang="en-US" sz="1600" dirty="0"/>
              <a:t>, such as passwords, credit card details, or personal data.</a:t>
            </a:r>
            <a:endParaRPr lang="en-IN" sz="1600" dirty="0"/>
          </a:p>
          <a:p>
            <a:pPr marL="0" indent="0">
              <a:buNone/>
            </a:pPr>
            <a:r>
              <a:rPr lang="en-US" sz="1800" b="1" dirty="0"/>
              <a:t>🔍 How Does Phishing Work?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600" dirty="0"/>
              <a:t>Attacker sends a fake email, message, or website link.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600" dirty="0"/>
              <a:t>Victim clicks the malicious link or downloads an attachment.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600" dirty="0"/>
              <a:t>User enters sensitive data or installs malware unknowingly.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600" dirty="0"/>
              <a:t>Attacker gains access to confidential information or systems.</a:t>
            </a:r>
          </a:p>
          <a:p>
            <a:pPr marL="0" indent="0">
              <a:buNone/>
            </a:pPr>
            <a:r>
              <a:rPr lang="en-US" sz="1800" b="1" dirty="0"/>
              <a:t>⚠️ Why is Phishing Dangerous?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Can lead to identity theft.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Can compromise financial data.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Can install malware or ransomware.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10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349-D485-FCE1-B2D4-31EFA288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14194"/>
          </a:xfrm>
        </p:spPr>
        <p:txBody>
          <a:bodyPr/>
          <a:lstStyle/>
          <a:p>
            <a:pPr algn="ctr"/>
            <a:r>
              <a:rPr lang="en-IN" dirty="0"/>
              <a:t>Types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7854-7121-198A-3A9D-69F912F7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5510"/>
            <a:ext cx="10058400" cy="492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Phishing comes in different forms, targeting users through various channels. Here are the most common types:</a:t>
            </a:r>
          </a:p>
          <a:p>
            <a:pPr marL="0" indent="0">
              <a:buNone/>
            </a:pPr>
            <a:r>
              <a:rPr lang="en-US" sz="1800" b="1" dirty="0"/>
              <a:t>1. Email Phishing</a:t>
            </a:r>
          </a:p>
          <a:p>
            <a:pPr marL="274320" lvl="1" indent="0">
              <a:buNone/>
            </a:pPr>
            <a:r>
              <a:rPr lang="en-US" sz="1600" dirty="0"/>
              <a:t>📩 Fake emails pretending to be from trusted sources (e.g., banks, social media).</a:t>
            </a:r>
            <a:br>
              <a:rPr lang="en-US" sz="1600" dirty="0"/>
            </a:br>
            <a:r>
              <a:rPr lang="en-US" sz="1600" dirty="0"/>
              <a:t>🔹 Example: "Your account has been compromised! Click here to verify."</a:t>
            </a:r>
          </a:p>
          <a:p>
            <a:pPr marL="0" indent="0">
              <a:buNone/>
            </a:pPr>
            <a:r>
              <a:rPr lang="en-US" sz="1800" b="1" dirty="0"/>
              <a:t>2. Spear Phishing</a:t>
            </a:r>
          </a:p>
          <a:p>
            <a:pPr marL="274320" lvl="1" indent="0">
              <a:buNone/>
            </a:pPr>
            <a:r>
              <a:rPr lang="en-US" sz="1600" dirty="0"/>
              <a:t>🎯 Targeted attacks aimed at specific individuals or organizations.</a:t>
            </a:r>
            <a:br>
              <a:rPr lang="en-US" sz="1600" dirty="0"/>
            </a:br>
            <a:r>
              <a:rPr lang="en-US" sz="1600" dirty="0"/>
              <a:t>🔹 Example: A fake HR email sent to an employee requesting login credentials.</a:t>
            </a:r>
          </a:p>
          <a:p>
            <a:pPr marL="0" indent="0">
              <a:buNone/>
            </a:pPr>
            <a:r>
              <a:rPr lang="en-US" sz="1800" b="1" dirty="0"/>
              <a:t>3.Vishing (Voice Phishing)</a:t>
            </a:r>
            <a:endParaRPr lang="en-US" sz="1600" b="1" dirty="0"/>
          </a:p>
          <a:p>
            <a:pPr marL="274320" lvl="1" indent="0">
              <a:buNone/>
            </a:pPr>
            <a:r>
              <a:rPr lang="en-US" sz="1600" dirty="0"/>
              <a:t>📞 Scammers use phone calls to extract confidential information.</a:t>
            </a:r>
            <a:br>
              <a:rPr lang="en-US" sz="1600" dirty="0"/>
            </a:br>
            <a:r>
              <a:rPr lang="en-US" sz="1600" dirty="0"/>
              <a:t>🔹 Example: "This is your bank. Please confirm your PIN over the phone.“</a:t>
            </a:r>
          </a:p>
          <a:p>
            <a:pPr marL="0" indent="0">
              <a:buNone/>
            </a:pPr>
            <a:r>
              <a:rPr lang="en-US" sz="1800" b="1" dirty="0"/>
              <a:t>4.Smishing (SMS Phishing)</a:t>
            </a:r>
            <a:endParaRPr lang="en-US" sz="1600" b="1" dirty="0"/>
          </a:p>
          <a:p>
            <a:pPr marL="274320" lvl="1" indent="0">
              <a:buNone/>
            </a:pPr>
            <a:r>
              <a:rPr lang="en-US" sz="1600" dirty="0"/>
              <a:t>📱 Attackers send fraudulent text messages with malicious links.</a:t>
            </a:r>
            <a:br>
              <a:rPr lang="en-US" sz="1600" dirty="0"/>
            </a:br>
            <a:r>
              <a:rPr lang="en-US" sz="1600" dirty="0"/>
              <a:t>🔹 Example: "Your package delivery failed! Click here to reschedule."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74A-8E51-374D-BFE7-94AE6DD3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374"/>
            <a:ext cx="12192000" cy="1224116"/>
          </a:xfrm>
        </p:spPr>
        <p:txBody>
          <a:bodyPr/>
          <a:lstStyle/>
          <a:p>
            <a:pPr algn="ctr"/>
            <a:r>
              <a:rPr lang="en-US" dirty="0"/>
              <a:t>Real-World Examples of Phishing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E67C-FA95-F2CE-577E-E71CC910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4671"/>
            <a:ext cx="10058400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Case Study 1: Google &amp; Facebook Scam ($100M Loss)</a:t>
            </a:r>
            <a:br>
              <a:rPr lang="en-IN" sz="2000" dirty="0"/>
            </a:br>
            <a:r>
              <a:rPr lang="en-IN" sz="1600" dirty="0"/>
              <a:t>🔹 A hacker impersonated a </a:t>
            </a:r>
            <a:r>
              <a:rPr lang="en-IN" sz="1600" b="1" dirty="0"/>
              <a:t>legitimate hardware vendor</a:t>
            </a:r>
            <a:r>
              <a:rPr lang="en-IN" sz="1600" dirty="0"/>
              <a:t> and sent fake invoices.</a:t>
            </a:r>
            <a:br>
              <a:rPr lang="en-IN" sz="1600" dirty="0"/>
            </a:br>
            <a:r>
              <a:rPr lang="en-IN" sz="1600" dirty="0"/>
              <a:t>🔹 Google &amp; Facebook unknowingly </a:t>
            </a:r>
            <a:r>
              <a:rPr lang="en-IN" sz="1600" b="1" dirty="0"/>
              <a:t>paid over $100 million</a:t>
            </a:r>
            <a:r>
              <a:rPr lang="en-IN" sz="1600" dirty="0"/>
              <a:t> to the attacker.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Lesson:</a:t>
            </a:r>
            <a:r>
              <a:rPr lang="en-IN" sz="1600" dirty="0"/>
              <a:t> Always verify payment requests and vendor emails before making transactions.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Case Study 2: The Twitter Bitcoin Scam (2020)</a:t>
            </a:r>
            <a:br>
              <a:rPr lang="en-IN" sz="1800" dirty="0"/>
            </a:br>
            <a:r>
              <a:rPr lang="en-IN" sz="1600" dirty="0"/>
              <a:t>🔹 Attackers </a:t>
            </a:r>
            <a:r>
              <a:rPr lang="en-IN" sz="1600" b="1" dirty="0"/>
              <a:t>hacked Twitter employee accounts</a:t>
            </a:r>
            <a:r>
              <a:rPr lang="en-IN" sz="1600" dirty="0"/>
              <a:t> via a phishing attack.</a:t>
            </a:r>
            <a:br>
              <a:rPr lang="en-IN" sz="1600" dirty="0"/>
            </a:br>
            <a:r>
              <a:rPr lang="en-IN" sz="1600" dirty="0"/>
              <a:t>🔹 They took control of accounts like </a:t>
            </a:r>
            <a:r>
              <a:rPr lang="en-IN" sz="1600" b="1" dirty="0"/>
              <a:t>Elon Musk, Bill Gates, and Apple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🔹 Tweets promised to </a:t>
            </a:r>
            <a:r>
              <a:rPr lang="en-IN" sz="1600" b="1" dirty="0"/>
              <a:t>double Bitcoin deposits</a:t>
            </a:r>
            <a:r>
              <a:rPr lang="en-IN" sz="1600" dirty="0"/>
              <a:t>, leading to major losses.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Lesson:</a:t>
            </a:r>
            <a:r>
              <a:rPr lang="en-IN" sz="1600" dirty="0"/>
              <a:t> Never trust financial offers from unknown sources.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800" b="1" dirty="0"/>
              <a:t>Case Study 3: The Target Data Breach (2013)</a:t>
            </a:r>
            <a:br>
              <a:rPr lang="en-US" sz="1600" dirty="0"/>
            </a:br>
            <a:r>
              <a:rPr lang="en-US" sz="1600" dirty="0"/>
              <a:t>🔹 Attackers </a:t>
            </a:r>
            <a:r>
              <a:rPr lang="en-US" sz="1600" b="1" dirty="0"/>
              <a:t>phished a third-party vendor</a:t>
            </a:r>
            <a:r>
              <a:rPr lang="en-US" sz="1600" dirty="0"/>
              <a:t> to gain access to Target’s systems.</a:t>
            </a:r>
            <a:br>
              <a:rPr lang="en-US" sz="1600" dirty="0"/>
            </a:br>
            <a:r>
              <a:rPr lang="en-US" sz="1600" dirty="0"/>
              <a:t>🔹 </a:t>
            </a:r>
            <a:r>
              <a:rPr lang="en-US" sz="1600" b="1" dirty="0"/>
              <a:t>40 million</a:t>
            </a:r>
            <a:r>
              <a:rPr lang="en-US" sz="1600" dirty="0"/>
              <a:t> credit card details were stolen.</a:t>
            </a:r>
            <a:br>
              <a:rPr lang="en-US" sz="1600" dirty="0"/>
            </a:br>
            <a:r>
              <a:rPr lang="en-US" sz="1600" dirty="0"/>
              <a:t>🔹 </a:t>
            </a:r>
            <a:r>
              <a:rPr lang="en-US" sz="1600" b="1" dirty="0"/>
              <a:t>Lesson:</a:t>
            </a:r>
            <a:r>
              <a:rPr lang="en-US" sz="1600" dirty="0"/>
              <a:t> Even </a:t>
            </a:r>
            <a:r>
              <a:rPr lang="en-US" sz="1600" b="1" dirty="0"/>
              <a:t>indirect access points</a:t>
            </a:r>
            <a:r>
              <a:rPr lang="en-US" sz="1600" dirty="0"/>
              <a:t> can be vulnerable—implement strict cybersecurity policies.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932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9A3C-9941-9E95-C1D5-D80428D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Recognize Phishing Attempts?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70A-727D-3F25-CABB-930219BB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Cybercriminals use various tactics to make phishing emails and websites look legitimate. Here’s how to </a:t>
            </a:r>
            <a:r>
              <a:rPr lang="en-US" sz="1600" b="1" dirty="0"/>
              <a:t>spot the red flags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IN" sz="2000" b="1" dirty="0"/>
              <a:t>🚩</a:t>
            </a:r>
            <a:r>
              <a:rPr lang="en-IN" sz="1800" b="1" dirty="0"/>
              <a:t>Suspicious Sender Address:</a:t>
            </a:r>
            <a:r>
              <a:rPr lang="en-IN" sz="1800" dirty="0"/>
              <a:t> </a:t>
            </a:r>
            <a:r>
              <a:rPr lang="en-US" sz="1600" dirty="0"/>
              <a:t>Attackers use email addresses similar to legitimate ones</a:t>
            </a: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🚩</a:t>
            </a:r>
            <a:r>
              <a:rPr lang="en-IN" sz="1800" b="1" dirty="0"/>
              <a:t>Urgent or Threatening Language:</a:t>
            </a:r>
            <a:r>
              <a:rPr lang="en-IN" sz="1800" dirty="0"/>
              <a:t> </a:t>
            </a:r>
            <a:r>
              <a:rPr lang="en-US" sz="1600" dirty="0"/>
              <a:t>Phishing emails often create a sense of urgency to rush you into action.</a:t>
            </a: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🚩</a:t>
            </a:r>
            <a:r>
              <a:rPr lang="en-IN" sz="1800" b="1" dirty="0"/>
              <a:t>Unexpected Attachments or Links:</a:t>
            </a:r>
            <a:r>
              <a:rPr lang="en-IN" sz="1800" dirty="0"/>
              <a:t> </a:t>
            </a:r>
            <a:r>
              <a:rPr lang="en-US" sz="1600" dirty="0"/>
              <a:t>Malicious attachments may contain malware or ransomware.</a:t>
            </a: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🚩</a:t>
            </a:r>
            <a:r>
              <a:rPr lang="en-IN" sz="1800" b="1" dirty="0"/>
              <a:t>Poor Grammar &amp; Spelling Mistakes:</a:t>
            </a:r>
            <a:r>
              <a:rPr lang="en-IN" sz="1800" dirty="0"/>
              <a:t> </a:t>
            </a:r>
            <a:r>
              <a:rPr lang="en-IN" sz="1600" dirty="0"/>
              <a:t>Legitimate companies use professional communication.</a:t>
            </a: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🚩</a:t>
            </a:r>
            <a:r>
              <a:rPr lang="en-IN" sz="1800" b="1" dirty="0"/>
              <a:t>Too-Good-To-Be-True Offers:</a:t>
            </a:r>
            <a:r>
              <a:rPr lang="en-IN" sz="1800" dirty="0"/>
              <a:t> </a:t>
            </a:r>
            <a:r>
              <a:rPr lang="en-IN" sz="1600" dirty="0"/>
              <a:t>S</a:t>
            </a:r>
            <a:r>
              <a:rPr lang="en-US" sz="1600" dirty="0" err="1"/>
              <a:t>cammers</a:t>
            </a:r>
            <a:r>
              <a:rPr lang="en-US" sz="1600" dirty="0"/>
              <a:t> lure victims with fake prizes, giveaways, or money rewards.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14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F91E-3DD1-AC0D-11B8-353D779A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456"/>
            <a:ext cx="12192000" cy="1371600"/>
          </a:xfrm>
        </p:spPr>
        <p:txBody>
          <a:bodyPr/>
          <a:lstStyle/>
          <a:p>
            <a:pPr algn="ctr"/>
            <a:r>
              <a:rPr lang="en-US" dirty="0"/>
              <a:t>How to Protect Yourself from Phishing Attacks?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3817-9200-DDFD-DA97-C5DF660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48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Knowing how to identify phishing is important, but taking proactive steps to protect yourself is even more critical.</a:t>
            </a:r>
          </a:p>
          <a:p>
            <a:pPr marL="0" indent="0">
              <a:buNone/>
            </a:pPr>
            <a:r>
              <a:rPr lang="en-IN" sz="1800" b="1" dirty="0"/>
              <a:t>🔄Keep Your Software &amp; Browser Updated:</a:t>
            </a:r>
          </a:p>
          <a:p>
            <a:pPr marL="548640" lvl="2" indent="0">
              <a:buNone/>
            </a:pPr>
            <a:r>
              <a:rPr lang="en-IN" sz="1600" dirty="0"/>
              <a:t>Updates fix security vulnerabilities that hackers exploit.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🛑Don't Open Suspicious Attachments:</a:t>
            </a:r>
          </a:p>
          <a:p>
            <a:pPr marL="548640" lvl="2" indent="0">
              <a:buNone/>
            </a:pPr>
            <a:r>
              <a:rPr lang="en-US" sz="1600" dirty="0"/>
              <a:t>Avoid opening unexpected attachments from unknown senders.</a:t>
            </a:r>
          </a:p>
          <a:p>
            <a:pPr marL="0" indent="0">
              <a:buNone/>
            </a:pPr>
            <a:r>
              <a:rPr lang="en-US" sz="1800" b="1" dirty="0"/>
              <a:t>📛Never Share Sensitive Information Online:</a:t>
            </a:r>
          </a:p>
          <a:p>
            <a:pPr marL="548640" lvl="2" indent="0">
              <a:buNone/>
            </a:pPr>
            <a:r>
              <a:rPr lang="en-US" sz="1600" dirty="0"/>
              <a:t>Legitimate organizations NEVER ask for passwords or OTPs via email or phone.</a:t>
            </a:r>
          </a:p>
          <a:p>
            <a:pPr marL="0" indent="0">
              <a:buNone/>
            </a:pPr>
            <a:r>
              <a:rPr lang="en-US" sz="1800" b="1" dirty="0"/>
              <a:t>🛡️Enable Multi-Factor Authentication (MFA):</a:t>
            </a:r>
          </a:p>
          <a:p>
            <a:pPr marL="548640" lvl="2" indent="0">
              <a:buNone/>
            </a:pPr>
            <a:r>
              <a:rPr lang="en-US" sz="1600" dirty="0"/>
              <a:t>Even if attackers steal your password, MFA adds an extra layer of security (e.g., OTPs, biometrics).</a:t>
            </a:r>
          </a:p>
          <a:p>
            <a:pPr marL="0" indent="0">
              <a:buNone/>
            </a:pPr>
            <a:r>
              <a:rPr lang="en-US" sz="1800" b="1" dirty="0"/>
              <a:t>🔒Verify Emails &amp; Links:</a:t>
            </a:r>
          </a:p>
          <a:p>
            <a:pPr marL="548640" lvl="2" indent="0">
              <a:buNone/>
            </a:pPr>
            <a:r>
              <a:rPr lang="en-US" sz="1600" dirty="0"/>
              <a:t>Check sender email addresses carefully.</a:t>
            </a:r>
          </a:p>
        </p:txBody>
      </p:sp>
    </p:spTree>
    <p:extLst>
      <p:ext uri="{BB962C8B-B14F-4D97-AF65-F5344CB8AC3E}">
        <p14:creationId xmlns:p14="http://schemas.microsoft.com/office/powerpoint/2010/main" val="264128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BA9C-0C68-7FD4-72E4-8E7D79F9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06"/>
            <a:ext cx="12192000" cy="1768388"/>
          </a:xfrm>
        </p:spPr>
        <p:txBody>
          <a:bodyPr/>
          <a:lstStyle/>
          <a:p>
            <a:pPr algn="ctr"/>
            <a:r>
              <a:rPr lang="en-US" dirty="0"/>
              <a:t>What to Do If You Fall for a Phishing Scam?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F43E-1C9F-00E6-2D68-50A25BAE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8128"/>
            <a:ext cx="10058400" cy="409444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⚠️Disconnect from the Internet:</a:t>
            </a:r>
          </a:p>
          <a:p>
            <a:pPr marL="548640" lvl="2" indent="0">
              <a:buNone/>
            </a:pPr>
            <a:r>
              <a:rPr lang="en-US" sz="1600" dirty="0"/>
              <a:t>If you clicked on a suspicious link or downloaded an attachment,</a:t>
            </a:r>
            <a:r>
              <a:rPr lang="en-US" sz="1600" b="1" dirty="0"/>
              <a:t> </a:t>
            </a:r>
            <a:r>
              <a:rPr lang="en-US" sz="1600" dirty="0"/>
              <a:t>disconnect your device from Wi-Fi or Ethernet to prevent further access.</a:t>
            </a:r>
          </a:p>
          <a:p>
            <a:pPr marL="0" indent="0">
              <a:buNone/>
            </a:pPr>
            <a:r>
              <a:rPr lang="en-US" sz="1800" b="1" dirty="0"/>
              <a:t>🔐Change Your Passwords Immediately:</a:t>
            </a:r>
          </a:p>
          <a:p>
            <a:pPr marL="548640" lvl="2" indent="0">
              <a:buNone/>
            </a:pPr>
            <a:r>
              <a:rPr lang="en-US" sz="1600" dirty="0"/>
              <a:t>If you entered your login credentials on a phishing site, change your password ASAP.</a:t>
            </a:r>
          </a:p>
          <a:p>
            <a:pPr marL="0" indent="0">
              <a:buNone/>
            </a:pPr>
            <a:r>
              <a:rPr lang="en-US" sz="1800" b="1" dirty="0"/>
              <a:t>🛑Report the Attack:</a:t>
            </a:r>
          </a:p>
          <a:p>
            <a:pPr marL="548640" lvl="2" indent="0">
              <a:buNone/>
            </a:pPr>
            <a:r>
              <a:rPr lang="en-US" sz="1600" dirty="0"/>
              <a:t>Report phishing emails to your IT team, email provider, or security department.</a:t>
            </a:r>
          </a:p>
          <a:p>
            <a:pPr marL="0" indent="0">
              <a:buNone/>
            </a:pPr>
            <a:r>
              <a:rPr lang="en-US" sz="1800" b="1" dirty="0"/>
              <a:t>🔍Scan Your Device for Malware:</a:t>
            </a:r>
          </a:p>
          <a:p>
            <a:pPr marL="548640" lvl="2" indent="0">
              <a:buNone/>
            </a:pPr>
            <a:r>
              <a:rPr lang="en-US" sz="1600" dirty="0"/>
              <a:t>Run a full antivirus scan to check for malware or keyloggers.</a:t>
            </a:r>
          </a:p>
          <a:p>
            <a:pPr marL="0" indent="0">
              <a:buNone/>
            </a:pPr>
            <a:r>
              <a:rPr lang="en-US" sz="1800" b="1" dirty="0"/>
              <a:t>🛡️Monitor Your Accounts:</a:t>
            </a:r>
          </a:p>
          <a:p>
            <a:pPr marL="548640" lvl="2" indent="0">
              <a:buNone/>
            </a:pPr>
            <a:r>
              <a:rPr lang="en-US" sz="1600" dirty="0"/>
              <a:t>Check for unauthorized transactions or login attempts.</a:t>
            </a:r>
          </a:p>
        </p:txBody>
      </p:sp>
    </p:spTree>
    <p:extLst>
      <p:ext uri="{BB962C8B-B14F-4D97-AF65-F5344CB8AC3E}">
        <p14:creationId xmlns:p14="http://schemas.microsoft.com/office/powerpoint/2010/main" val="304578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B196-6C1B-2AF7-2EF1-02ACD8A7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142"/>
            <a:ext cx="12192000" cy="1788052"/>
          </a:xfrm>
        </p:spPr>
        <p:txBody>
          <a:bodyPr/>
          <a:lstStyle/>
          <a:p>
            <a:pPr algn="ctr"/>
            <a:r>
              <a:rPr lang="en-IN" dirty="0"/>
              <a:t>Key Takeaways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6BB6-48F1-8ACC-3B28-E5E0BE83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🔍Think Before You Click: </a:t>
            </a:r>
          </a:p>
          <a:p>
            <a:pPr marL="0" indent="0">
              <a:buNone/>
            </a:pPr>
            <a:r>
              <a:rPr lang="en-US" sz="1800" dirty="0"/>
              <a:t>	Always verify links and email senders before clicking.</a:t>
            </a:r>
          </a:p>
          <a:p>
            <a:pPr marL="0" indent="0">
              <a:buNone/>
            </a:pPr>
            <a:r>
              <a:rPr lang="en-US" sz="1800" b="1" dirty="0"/>
              <a:t>🔐Use Strong Passwords &amp; Enable MFA: </a:t>
            </a:r>
          </a:p>
          <a:p>
            <a:pPr marL="0" indent="0">
              <a:buNone/>
            </a:pPr>
            <a:r>
              <a:rPr lang="en-US" sz="1800" dirty="0"/>
              <a:t>	Use unique, complex passwords for each account.</a:t>
            </a:r>
          </a:p>
          <a:p>
            <a:pPr marL="0" indent="0">
              <a:buNone/>
            </a:pPr>
            <a:r>
              <a:rPr lang="en-IN" sz="1800" b="1" dirty="0"/>
              <a:t>🚨Stay Alert for Phishing Red Flags: </a:t>
            </a:r>
          </a:p>
          <a:p>
            <a:pPr marL="0" indent="0">
              <a:buNone/>
            </a:pPr>
            <a:r>
              <a:rPr lang="en-US" sz="1800" dirty="0"/>
              <a:t>	Be cautious of urgent requests, unexpected attachments, and grammatical errors.</a:t>
            </a:r>
          </a:p>
          <a:p>
            <a:pPr marL="0" indent="0">
              <a:buNone/>
            </a:pPr>
            <a:r>
              <a:rPr lang="en-US" sz="1800" b="1" dirty="0"/>
              <a:t>🛡️Keep Software &amp; Security Tools Updated: </a:t>
            </a:r>
          </a:p>
          <a:p>
            <a:pPr marL="0" indent="0">
              <a:buNone/>
            </a:pPr>
            <a:r>
              <a:rPr lang="en-US" sz="1800" dirty="0"/>
              <a:t>	Regularly update browsers, operating systems, and antivirus software.</a:t>
            </a:r>
          </a:p>
          <a:p>
            <a:pPr marL="0" indent="0">
              <a:buNone/>
            </a:pPr>
            <a:r>
              <a:rPr lang="en-US" sz="1800" b="1" dirty="0"/>
              <a:t>📢 Report &amp; Educate Others: </a:t>
            </a:r>
          </a:p>
          <a:p>
            <a:pPr marL="0" indent="0">
              <a:buNone/>
            </a:pPr>
            <a:r>
              <a:rPr lang="en-US" sz="1800" dirty="0"/>
              <a:t>	Report phishing emails to your organization or email provider.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971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B0A-53DE-6F4A-4FA0-8298BDBC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&amp;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424-8C14-DD53-4523-B33F9E8A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6955"/>
            <a:ext cx="10058400" cy="41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Cybercriminals are constantly evolving their phishing tactics. Staying informed and cautious is the key to protecting yourself and your organization.</a:t>
            </a:r>
          </a:p>
          <a:p>
            <a:pPr marL="0" indent="0">
              <a:buNone/>
            </a:pPr>
            <a:r>
              <a:rPr lang="en-US" sz="1800" b="1" dirty="0"/>
              <a:t>🔑 Key Reminders:</a:t>
            </a:r>
          </a:p>
          <a:p>
            <a:pPr marL="274320" lvl="1" indent="0">
              <a:buNone/>
            </a:pPr>
            <a:r>
              <a:rPr lang="en-US" sz="1800" b="1" dirty="0"/>
              <a:t>Think before you click</a:t>
            </a:r>
            <a:r>
              <a:rPr lang="en-US" sz="1800" dirty="0"/>
              <a:t> – always verify emails and links.</a:t>
            </a:r>
            <a:br>
              <a:rPr lang="en-US" sz="1800" dirty="0"/>
            </a:br>
            <a:r>
              <a:rPr lang="en-US" sz="1800" b="1" dirty="0"/>
              <a:t>Use strong passwords &amp; enable MFA</a:t>
            </a:r>
            <a:r>
              <a:rPr lang="en-US" sz="1800" dirty="0"/>
              <a:t> for extra security.</a:t>
            </a:r>
            <a:br>
              <a:rPr lang="en-US" sz="1800" dirty="0"/>
            </a:br>
            <a:r>
              <a:rPr lang="en-US" sz="1800" b="1" dirty="0"/>
              <a:t>Stay updated</a:t>
            </a:r>
            <a:r>
              <a:rPr lang="en-US" sz="1800" dirty="0"/>
              <a:t> with the latest cybersecurity threats.</a:t>
            </a:r>
            <a:br>
              <a:rPr lang="en-US" sz="1800" dirty="0"/>
            </a:br>
            <a:r>
              <a:rPr lang="en-US" sz="1800" b="1" dirty="0"/>
              <a:t>Report suspicious emails</a:t>
            </a:r>
            <a:r>
              <a:rPr lang="en-US" sz="1800" dirty="0"/>
              <a:t> and educate others.</a:t>
            </a:r>
          </a:p>
          <a:p>
            <a:pPr marL="0" indent="0">
              <a:buNone/>
            </a:pPr>
            <a:r>
              <a:rPr lang="en-IN" sz="1800" dirty="0"/>
              <a:t>📩</a:t>
            </a:r>
            <a:r>
              <a:rPr lang="en-US" sz="1800" b="1" dirty="0"/>
              <a:t>Helpful Resources:</a:t>
            </a:r>
            <a:endParaRPr lang="en-US" sz="2000" b="1" dirty="0"/>
          </a:p>
          <a:p>
            <a:pPr marL="274320" lvl="1" indent="0">
              <a:buNone/>
            </a:pPr>
            <a:r>
              <a:rPr lang="en-US" sz="1800" b="1" dirty="0"/>
              <a:t>Google Safe Browsing:</a:t>
            </a:r>
            <a:r>
              <a:rPr lang="en-US" sz="1800" dirty="0"/>
              <a:t> https://transparencyreport.google.com/safe-browsing</a:t>
            </a:r>
            <a:br>
              <a:rPr lang="en-US" sz="1800" dirty="0"/>
            </a:br>
            <a:r>
              <a:rPr lang="en-US" sz="1800" b="1" dirty="0"/>
              <a:t>Microsoft Phishing Protection: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https://www.microsoft.com/en-us/security/phishing</a:t>
            </a:r>
            <a:br>
              <a:rPr lang="en-US" sz="1800" dirty="0"/>
            </a:br>
            <a:r>
              <a:rPr lang="en-US" sz="1800" b="1" dirty="0"/>
              <a:t>Report Phishing to Google:</a:t>
            </a:r>
            <a:r>
              <a:rPr lang="en-US" sz="1800" dirty="0"/>
              <a:t> reportphishing@google.com</a:t>
            </a:r>
            <a:br>
              <a:rPr lang="en-US" sz="1800" dirty="0"/>
            </a:br>
            <a:r>
              <a:rPr lang="en-US" sz="1800" b="1" dirty="0"/>
              <a:t>Report Phishing to Microsoft: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phish@office365.microsoft.com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08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Woven fibers</Template>
  <TotalTime>455</TotalTime>
  <Words>1021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Phishing Awareness Training</vt:lpstr>
      <vt:lpstr>What is Phishing?</vt:lpstr>
      <vt:lpstr>Types of Phishing Attacks</vt:lpstr>
      <vt:lpstr>Real-World Examples of Phishing Attacks</vt:lpstr>
      <vt:lpstr>How to Recognize Phishing Attempts?</vt:lpstr>
      <vt:lpstr>How to Protect Yourself from Phishing Attacks?</vt:lpstr>
      <vt:lpstr>What to Do If You Fall for a Phishing Scam? </vt:lpstr>
      <vt:lpstr>Key Takeaways &amp; Best Practices</vt:lpstr>
      <vt:lpstr>Conclusion &amp; Resources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Jakhmola</dc:creator>
  <cp:lastModifiedBy>Akshat Jakhmola</cp:lastModifiedBy>
  <cp:revision>4</cp:revision>
  <dcterms:created xsi:type="dcterms:W3CDTF">2025-03-08T07:00:50Z</dcterms:created>
  <dcterms:modified xsi:type="dcterms:W3CDTF">2025-03-11T05:06:48Z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