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06" r:id="rId2"/>
    <p:sldId id="308" r:id="rId3"/>
    <p:sldId id="354" r:id="rId4"/>
    <p:sldId id="311" r:id="rId5"/>
    <p:sldId id="313" r:id="rId6"/>
    <p:sldId id="329" r:id="rId7"/>
    <p:sldId id="328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35" r:id="rId18"/>
    <p:sldId id="331" r:id="rId19"/>
    <p:sldId id="327" r:id="rId20"/>
    <p:sldId id="332" r:id="rId21"/>
    <p:sldId id="336" r:id="rId22"/>
    <p:sldId id="337" r:id="rId23"/>
    <p:sldId id="338" r:id="rId24"/>
    <p:sldId id="355" r:id="rId25"/>
    <p:sldId id="326" r:id="rId26"/>
    <p:sldId id="357" r:id="rId27"/>
    <p:sldId id="358" r:id="rId28"/>
    <p:sldId id="359" r:id="rId29"/>
    <p:sldId id="330" r:id="rId30"/>
    <p:sldId id="360" r:id="rId31"/>
    <p:sldId id="361" r:id="rId32"/>
    <p:sldId id="362" r:id="rId33"/>
    <p:sldId id="363" r:id="rId34"/>
    <p:sldId id="370" r:id="rId35"/>
    <p:sldId id="356" r:id="rId36"/>
    <p:sldId id="334" r:id="rId37"/>
    <p:sldId id="333" r:id="rId38"/>
  </p:sldIdLst>
  <p:sldSz cx="12190413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E6"/>
    <a:srgbClr val="194579"/>
    <a:srgbClr val="315192"/>
    <a:srgbClr val="0086EA"/>
    <a:srgbClr val="3366FF"/>
    <a:srgbClr val="008AF2"/>
    <a:srgbClr val="0D97FF"/>
    <a:srgbClr val="2DA5FF"/>
    <a:srgbClr val="007FDE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08" autoAdjust="0"/>
    <p:restoredTop sz="95846" autoAdjust="0"/>
  </p:normalViewPr>
  <p:slideViewPr>
    <p:cSldViewPr showGuides="1">
      <p:cViewPr varScale="1">
        <p:scale>
          <a:sx n="67" d="100"/>
          <a:sy n="67" d="100"/>
        </p:scale>
        <p:origin x="476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0B5994CD-D03A-4101-9E89-56D6B0A8209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4150C85C-E9D3-4231-B599-154D482DB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4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Tm="3000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字魂36号-孙新恒宋楷体" panose="02000000000000000000" pitchFamily="2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2598" y="548680"/>
            <a:ext cx="10945216" cy="576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8" name="TextBox 40"/>
          <p:cNvSpPr txBox="1"/>
          <p:nvPr/>
        </p:nvSpPr>
        <p:spPr>
          <a:xfrm>
            <a:off x="2926854" y="4840557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945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第四小组：罗宇航、耿昭、王嘉玉、徐帅星、薛淋心、高豫郑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371436" y="2708920"/>
            <a:ext cx="7445127" cy="1440160"/>
            <a:chOff x="2371436" y="2708920"/>
            <a:chExt cx="7445127" cy="1440160"/>
          </a:xfrm>
        </p:grpSpPr>
        <p:sp>
          <p:nvSpPr>
            <p:cNvPr id="3" name="TextBox 40"/>
            <p:cNvSpPr txBox="1"/>
            <p:nvPr/>
          </p:nvSpPr>
          <p:spPr>
            <a:xfrm>
              <a:off x="2371436" y="2912900"/>
              <a:ext cx="74451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Deep FM</a:t>
              </a:r>
              <a:endParaRPr lang="zh-CN" altLang="en-US" sz="5400" b="1" dirty="0">
                <a:solidFill>
                  <a:srgbClr val="1945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250081" y="2708920"/>
              <a:ext cx="5687839" cy="0"/>
            </a:xfrm>
            <a:prstGeom prst="line">
              <a:avLst/>
            </a:prstGeom>
            <a:ln w="25400">
              <a:solidFill>
                <a:srgbClr val="1945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52080" y="4149080"/>
              <a:ext cx="5687839" cy="0"/>
            </a:xfrm>
            <a:prstGeom prst="line">
              <a:avLst/>
            </a:prstGeom>
            <a:ln w="25400">
              <a:solidFill>
                <a:srgbClr val="1945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99" y="1094345"/>
            <a:ext cx="1214402" cy="1214402"/>
          </a:xfrm>
          <a:prstGeom prst="ellipse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984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zh-CN" altLang="en-US" sz="1800" i="0" u="none" strike="noStrike" kern="120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01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架构说明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740" y="716311"/>
            <a:ext cx="5239130" cy="25781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22" y="4509120"/>
            <a:ext cx="9281709" cy="936104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H="1">
            <a:off x="5303118" y="3294433"/>
            <a:ext cx="1080120" cy="10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框架 9"/>
          <p:cNvSpPr/>
          <p:nvPr/>
        </p:nvSpPr>
        <p:spPr>
          <a:xfrm>
            <a:off x="2875281" y="4986621"/>
            <a:ext cx="1131693" cy="468052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622" y="1788549"/>
            <a:ext cx="3209224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直接组合矩阵会非常稀疏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/>
              <a:t>o</a:t>
            </a:r>
            <a:r>
              <a:rPr kumimoji="1" lang="en-GB" altLang="zh-CN" sz="2400" dirty="0"/>
              <a:t>ne-hot</a:t>
            </a:r>
            <a:r>
              <a:rPr kumimoji="1" lang="zh-CN" altLang="en-US" sz="2400" dirty="0"/>
              <a:t>类型的特征直接输入到</a:t>
            </a:r>
            <a:r>
              <a:rPr kumimoji="1" lang="en-GB" altLang="zh-CN" sz="2400" dirty="0"/>
              <a:t>DNN</a:t>
            </a:r>
            <a:r>
              <a:rPr kumimoji="1" lang="zh-CN" altLang="en-US" sz="2400" dirty="0"/>
              <a:t>中，也会导致网络参数过多 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0299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zh-CN" altLang="en-US" sz="1800" i="0" u="none" strike="noStrike" kern="120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01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架构说明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14" name="Picture 2" descr="这里写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3356610"/>
            <a:ext cx="8601075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142222" y="1863650"/>
            <a:ext cx="1749806" cy="1031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04829" y="2010491"/>
            <a:ext cx="168401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原始数据的特征</a:t>
            </a:r>
          </a:p>
        </p:txBody>
      </p:sp>
      <p:sp>
        <p:nvSpPr>
          <p:cNvPr id="6" name="矩形 5"/>
          <p:cNvSpPr/>
          <p:nvPr/>
        </p:nvSpPr>
        <p:spPr>
          <a:xfrm>
            <a:off x="4737071" y="1928001"/>
            <a:ext cx="1872208" cy="78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37071" y="1886193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进行</a:t>
            </a:r>
            <a:r>
              <a:rPr kumimoji="1" lang="en-US" altLang="zh-CN" sz="2400" dirty="0">
                <a:solidFill>
                  <a:schemeClr val="bg1"/>
                </a:solidFill>
              </a:rPr>
              <a:t>Embedding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54322" y="1748244"/>
            <a:ext cx="2242421" cy="1147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675433" y="2044207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低维密集的实值向量</a:t>
            </a:r>
          </a:p>
        </p:txBody>
      </p:sp>
      <p:sp>
        <p:nvSpPr>
          <p:cNvPr id="18" name="右箭头 17"/>
          <p:cNvSpPr/>
          <p:nvPr/>
        </p:nvSpPr>
        <p:spPr>
          <a:xfrm>
            <a:off x="3142878" y="2301691"/>
            <a:ext cx="1440160" cy="308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6861572" y="2301690"/>
            <a:ext cx="1430143" cy="308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13139" y="1675426"/>
            <a:ext cx="144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one hot</a:t>
            </a:r>
            <a:r>
              <a:rPr kumimoji="1" lang="zh-CN" altLang="en-US" dirty="0"/>
              <a:t>编码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03318" y="1928001"/>
            <a:ext cx="936104" cy="37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压缩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984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zh-CN" altLang="en-US" sz="1800" i="0" u="none" strike="noStrike" kern="120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01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架构说明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5" name="文本框 4"/>
          <p:cNvSpPr txBox="1"/>
          <p:nvPr/>
        </p:nvSpPr>
        <p:spPr>
          <a:xfrm>
            <a:off x="1304829" y="2010491"/>
            <a:ext cx="1684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原始数据的</a:t>
            </a:r>
            <a:r>
              <a:rPr kumimoji="1" lang="en-US" altLang="zh-CN" sz="2400" dirty="0">
                <a:solidFill>
                  <a:schemeClr val="bg1"/>
                </a:solidFill>
              </a:rPr>
              <a:t>one-hot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9840" y="1372581"/>
            <a:ext cx="10285926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每一个</a:t>
            </a:r>
            <a:r>
              <a:rPr lang="en-GB" altLang="zh-CN" sz="2800" dirty="0"/>
              <a:t>field</a:t>
            </a:r>
            <a:r>
              <a:rPr lang="zh-CN" altLang="en-US" sz="2800" dirty="0"/>
              <a:t>在经过</a:t>
            </a:r>
            <a:r>
              <a:rPr lang="en-GB" altLang="zh-CN" sz="2800" dirty="0"/>
              <a:t>Embedding</a:t>
            </a:r>
            <a:r>
              <a:rPr lang="zh-CN" altLang="en-US" sz="2800" dirty="0"/>
              <a:t>后都会选出</a:t>
            </a:r>
            <a:r>
              <a:rPr lang="en-GB" altLang="zh-CN" sz="2800" dirty="0"/>
              <a:t>V</a:t>
            </a:r>
            <a:r>
              <a:rPr lang="zh-CN" altLang="en-US" sz="2800" dirty="0"/>
              <a:t>中的一行，将这些行拼接起来就可以得到</a:t>
            </a:r>
            <a:r>
              <a:rPr lang="en-GB" altLang="zh-CN" sz="2800" dirty="0"/>
              <a:t>Embedding</a:t>
            </a:r>
            <a:r>
              <a:rPr lang="zh-CN" altLang="en-US" sz="2800" dirty="0"/>
              <a:t>后的新的表示。  </a:t>
            </a:r>
          </a:p>
          <a:p>
            <a:endParaRPr lang="zh-CN" altLang="en-US" sz="2800" dirty="0"/>
          </a:p>
          <a:p>
            <a:r>
              <a:rPr lang="zh-CN" altLang="zh-CN" sz="2800" dirty="0"/>
              <a:t> </a:t>
            </a:r>
            <a:endParaRPr kumimoji="1" lang="zh-CN" altLang="en-US" sz="28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35" y="2996798"/>
            <a:ext cx="7237888" cy="229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984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zh-CN" altLang="en-US" sz="1800" i="0" u="none" strike="noStrike" kern="120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01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架构说明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740" y="716311"/>
            <a:ext cx="5239130" cy="25781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22" y="4859518"/>
            <a:ext cx="9281709" cy="936104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H="1">
            <a:off x="5303118" y="3294433"/>
            <a:ext cx="1080120" cy="10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框架 9"/>
          <p:cNvSpPr/>
          <p:nvPr/>
        </p:nvSpPr>
        <p:spPr>
          <a:xfrm>
            <a:off x="2875281" y="4986621"/>
            <a:ext cx="1131693" cy="468052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0944" y="1351632"/>
            <a:ext cx="32092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对原始数据进行如下处理</a:t>
            </a:r>
          </a:p>
        </p:txBody>
      </p:sp>
      <p:sp>
        <p:nvSpPr>
          <p:cNvPr id="3" name="矩形 2"/>
          <p:cNvSpPr/>
          <p:nvPr/>
        </p:nvSpPr>
        <p:spPr>
          <a:xfrm>
            <a:off x="1600056" y="2551961"/>
            <a:ext cx="184107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30234" y="2614636"/>
            <a:ext cx="1553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稀疏矩阵</a:t>
            </a:r>
          </a:p>
        </p:txBody>
      </p:sp>
      <p:sp>
        <p:nvSpPr>
          <p:cNvPr id="6" name="下箭头 5"/>
          <p:cNvSpPr/>
          <p:nvPr/>
        </p:nvSpPr>
        <p:spPr>
          <a:xfrm>
            <a:off x="2206964" y="3241635"/>
            <a:ext cx="449725" cy="535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872" y="4034596"/>
            <a:ext cx="296206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 两个小矩阵，和一个字典</a:t>
            </a: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984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zh-CN" altLang="en-US" sz="1800" i="0" u="none" strike="noStrike" kern="120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01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架构说明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16" name="矩形 15"/>
          <p:cNvSpPr/>
          <p:nvPr/>
        </p:nvSpPr>
        <p:spPr>
          <a:xfrm>
            <a:off x="1070838" y="1383281"/>
            <a:ext cx="296206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 两个小矩阵，和一个字典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622" y="2136338"/>
            <a:ext cx="9776896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小字典</a:t>
            </a:r>
            <a:r>
              <a:rPr lang="zh-CN" altLang="zh-CN" sz="2400" dirty="0"/>
              <a:t>的形式如下 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zh-CN" sz="2400" dirty="0"/>
              <a:t>为离散型特征每个特征值都添加索引标识，对连续数据只给予一个特征索引 </a:t>
            </a:r>
            <a:r>
              <a:rPr lang="zh-CN" altLang="en-US" sz="2400" dirty="0"/>
              <a:t>，</a:t>
            </a:r>
            <a:r>
              <a:rPr lang="zh-CN" altLang="zh-CN" sz="2400" dirty="0"/>
              <a:t>这样的作用在于我们不必存储离散特征的</a:t>
            </a:r>
            <a:r>
              <a:rPr lang="en-US" altLang="zh-CN" sz="2400" dirty="0" err="1"/>
              <a:t>onehot</a:t>
            </a:r>
            <a:r>
              <a:rPr lang="zh-CN" altLang="zh-CN" sz="2400" dirty="0"/>
              <a:t>矩阵，而只需要存储离散特征对应在字典中的编号就行了，用编号作为特征标识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kumimoji="1" lang="en-US" altLang="zh-CN" sz="2400" dirty="0"/>
          </a:p>
          <a:p>
            <a:r>
              <a:rPr lang="zh-CN" altLang="zh-CN" sz="2400" b="1" dirty="0"/>
              <a:t>第一个小矩阵</a:t>
            </a:r>
            <a:r>
              <a:rPr lang="zh-CN" altLang="zh-CN" sz="2400" dirty="0"/>
              <a:t>是特征索引矩阵，长度是样本长度，每个列表示样本特征值所对应在字典中的索引值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b="1" dirty="0"/>
              <a:t>第二个小矩阵</a:t>
            </a:r>
            <a:r>
              <a:rPr lang="zh-CN" altLang="zh-CN" sz="2400" dirty="0"/>
              <a:t>是特征值矩阵，这里的特征值是和上面的特征索引矩阵相对应的，存储对应索引位置含义的特征值 。</a:t>
            </a:r>
            <a:endParaRPr lang="zh-CN" altLang="en-US" sz="2400" dirty="0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984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zh-CN" altLang="en-US" sz="1800" i="0" u="none" strike="noStrike" kern="120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01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架构说明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16" name="矩形 15"/>
          <p:cNvSpPr/>
          <p:nvPr/>
        </p:nvSpPr>
        <p:spPr>
          <a:xfrm>
            <a:off x="1070838" y="1383281"/>
            <a:ext cx="296206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 两个小矩阵，和一个字典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380" y="1988820"/>
            <a:ext cx="7342505" cy="37001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38425" y="5805170"/>
            <a:ext cx="254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embedding</a:t>
            </a: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984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zh-CN" altLang="en-US" sz="1800" i="0" u="none" strike="noStrike" kern="120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01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架构说明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5" name="文本框 4"/>
          <p:cNvSpPr txBox="1"/>
          <p:nvPr/>
        </p:nvSpPr>
        <p:spPr>
          <a:xfrm>
            <a:off x="7247284" y="908852"/>
            <a:ext cx="42898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  <a:p>
            <a:r>
              <a:rPr lang="en-US" altLang="zh-CN" sz="2000" dirty="0">
                <a:sym typeface="+mn-ea"/>
              </a:rPr>
              <a:t>FM</a:t>
            </a:r>
            <a:r>
              <a:rPr lang="zh-CN" altLang="zh-CN" sz="2000" dirty="0">
                <a:sym typeface="+mn-ea"/>
              </a:rPr>
              <a:t>的一阶计算部分</a:t>
            </a:r>
            <a:r>
              <a:rPr lang="zh-CN" altLang="en-US" sz="2000" dirty="0">
                <a:sym typeface="+mn-ea"/>
              </a:rPr>
              <a:t>，直接对原始特征进行了</a:t>
            </a:r>
            <a:r>
              <a:rPr lang="en-GB" altLang="zh-CN" sz="2000" dirty="0">
                <a:sym typeface="+mn-ea"/>
              </a:rPr>
              <a:t>Addition</a:t>
            </a:r>
            <a:r>
              <a:rPr lang="zh-CN" altLang="en-US" sz="2000" dirty="0">
                <a:sym typeface="+mn-ea"/>
              </a:rPr>
              <a:t>运算，对于</a:t>
            </a:r>
            <a:r>
              <a:rPr lang="en-GB" altLang="zh-CN" sz="2000" dirty="0">
                <a:sym typeface="+mn-ea"/>
              </a:rPr>
              <a:t>FM</a:t>
            </a:r>
            <a:r>
              <a:rPr lang="zh-CN" altLang="en-US" sz="2000" dirty="0">
                <a:sym typeface="+mn-ea"/>
              </a:rPr>
              <a:t>二维交叉特征主要通过隐向量</a:t>
            </a:r>
            <a:r>
              <a:rPr lang="en-GB" altLang="zh-CN" sz="2000" dirty="0" err="1">
                <a:sym typeface="+mn-ea"/>
              </a:rPr>
              <a:t>V_i</a:t>
            </a:r>
            <a:r>
              <a:rPr lang="zh-CN" altLang="en-US" sz="2000" dirty="0">
                <a:sym typeface="+mn-ea"/>
              </a:rPr>
              <a:t>和</a:t>
            </a:r>
            <a:r>
              <a:rPr lang="en-GB" altLang="zh-CN" sz="2000" dirty="0" err="1">
                <a:sym typeface="+mn-ea"/>
              </a:rPr>
              <a:t>V_j</a:t>
            </a:r>
            <a:r>
              <a:rPr lang="zh-CN" altLang="en-US" sz="2000" dirty="0">
                <a:sym typeface="+mn-ea"/>
              </a:rPr>
              <a:t>的内积进行运算。</a:t>
            </a:r>
          </a:p>
          <a:p>
            <a:endParaRPr lang="zh-CN" altLang="en-US" sz="2000" dirty="0">
              <a:sym typeface="+mn-ea"/>
            </a:endParaRPr>
          </a:p>
          <a:p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deep</a:t>
            </a:r>
            <a:r>
              <a:rPr lang="zh-CN" altLang="zh-CN" sz="2000" dirty="0">
                <a:sym typeface="+mn-ea"/>
              </a:rPr>
              <a:t>部分的全连接计算部分</a:t>
            </a:r>
            <a:r>
              <a:rPr lang="zh-CN" altLang="en-US" sz="2000" dirty="0">
                <a:sym typeface="+mn-ea"/>
              </a:rPr>
              <a:t>，使用神经网络中的各层的权重进行计算 。</a:t>
            </a:r>
            <a:endParaRPr lang="en-US" altLang="zh-CN" sz="2000" dirty="0"/>
          </a:p>
          <a:p>
            <a:endParaRPr lang="zh-CN" altLang="en-US" sz="20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en-US" altLang="zh-CN" sz="1600" dirty="0">
              <a:sym typeface="+mn-ea"/>
            </a:endParaRPr>
          </a:p>
          <a:p>
            <a:r>
              <a:rPr lang="zh-CN" altLang="en-US" sz="2800" dirty="0"/>
              <a:t> </a:t>
            </a:r>
            <a:endParaRPr lang="en-US" altLang="zh-CN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4" y="1785996"/>
            <a:ext cx="6427310" cy="37312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02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计算过程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1163046" y="1588688"/>
            <a:ext cx="4123760" cy="607201"/>
            <a:chOff x="1445822" y="1769640"/>
            <a:chExt cx="3209223" cy="607201"/>
          </a:xfrm>
        </p:grpSpPr>
        <p:sp>
          <p:nvSpPr>
            <p:cNvPr id="7" name="矩形 6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文本框 23"/>
            <p:cNvSpPr txBox="1"/>
            <p:nvPr/>
          </p:nvSpPr>
          <p:spPr>
            <a:xfrm>
              <a:off x="1445822" y="1842407"/>
              <a:ext cx="3209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2"/>
                  </a:solidFill>
                </a:rPr>
                <a:t>(1)</a:t>
              </a:r>
              <a:r>
                <a:rPr lang="zh-CN" altLang="en-US" sz="2000" dirty="0">
                  <a:solidFill>
                    <a:schemeClr val="bg2"/>
                  </a:solidFill>
                </a:rPr>
                <a:t>样本</a:t>
              </a:r>
              <a:r>
                <a:rPr lang="en-GB" altLang="zh-CN" sz="2000" dirty="0">
                  <a:solidFill>
                    <a:schemeClr val="bg2"/>
                  </a:solidFill>
                </a:rPr>
                <a:t>embedding</a:t>
              </a:r>
              <a:r>
                <a:rPr lang="zh-CN" altLang="en-US" sz="2000" dirty="0">
                  <a:solidFill>
                    <a:schemeClr val="bg2"/>
                  </a:solidFill>
                </a:rPr>
                <a:t>结果的获取</a:t>
              </a:r>
              <a:endParaRPr lang="zh-CN" altLang="en-US" sz="2000" dirty="0">
                <a:solidFill>
                  <a:schemeClr val="bg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42222" y="2602854"/>
            <a:ext cx="9777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针对每个样本，会根据其具有的特征索引列表</a:t>
            </a:r>
            <a:r>
              <a:rPr lang="en-GB" altLang="zh-CN" sz="2400" dirty="0" err="1"/>
              <a:t>feat_index</a:t>
            </a:r>
            <a:r>
              <a:rPr lang="zh-CN" altLang="en-GB" sz="2400" dirty="0"/>
              <a:t>，</a:t>
            </a:r>
            <a:r>
              <a:rPr lang="zh-CN" altLang="en-US" sz="2400" dirty="0"/>
              <a:t>获取这些特征对应在</a:t>
            </a:r>
            <a:r>
              <a:rPr lang="en-GB" altLang="zh-CN" sz="2400" dirty="0"/>
              <a:t>weights['</a:t>
            </a:r>
            <a:r>
              <a:rPr lang="en-GB" altLang="zh-CN" sz="2400" dirty="0" err="1"/>
              <a:t>feature_embeddings</a:t>
            </a:r>
            <a:r>
              <a:rPr lang="en-GB" altLang="zh-CN" sz="2400" dirty="0"/>
              <a:t>'] </a:t>
            </a:r>
            <a:r>
              <a:rPr lang="zh-CN" altLang="en-US" sz="2400" dirty="0"/>
              <a:t>矩阵中所存储的</a:t>
            </a:r>
            <a:r>
              <a:rPr lang="en-GB" altLang="zh-CN" sz="2400" dirty="0" err="1"/>
              <a:t>embeding</a:t>
            </a:r>
            <a:r>
              <a:rPr lang="zh-CN" altLang="en-US" sz="2400" dirty="0"/>
              <a:t>表达形式。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38622" y="3540718"/>
            <a:ext cx="107380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r>
              <a:rPr lang="en-US" altLang="zh-CN" sz="2400" dirty="0" err="1"/>
              <a:t>self.embeddings</a:t>
            </a:r>
            <a:r>
              <a:rPr lang="en-US" altLang="zh-CN" sz="2400" dirty="0"/>
              <a:t>=</a:t>
            </a:r>
            <a:r>
              <a:rPr lang="en-US" altLang="zh-CN" sz="2400" dirty="0" err="1"/>
              <a:t>tf.nn.embedding_lookup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self.weights</a:t>
            </a:r>
            <a:r>
              <a:rPr lang="en-US" altLang="zh-CN" sz="2400" dirty="0"/>
              <a:t>['</a:t>
            </a:r>
            <a:r>
              <a:rPr lang="en-US" altLang="zh-CN" sz="2400" dirty="0" err="1"/>
              <a:t>feature_embeddings</a:t>
            </a:r>
            <a:r>
              <a:rPr lang="en-US" altLang="zh-CN" sz="2400" dirty="0"/>
              <a:t>'],</a:t>
            </a:r>
            <a:r>
              <a:rPr lang="en-US" altLang="zh-CN" sz="2400" dirty="0" err="1"/>
              <a:t>self.feat_index</a:t>
            </a:r>
            <a:r>
              <a:rPr lang="en-US" altLang="zh-CN" sz="2400" dirty="0"/>
              <a:t>) </a:t>
            </a:r>
          </a:p>
          <a:p>
            <a:r>
              <a:rPr lang="en-US" altLang="zh-CN" sz="2400" dirty="0" err="1"/>
              <a:t>feat_value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tf.reshape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self.feat_value,shape</a:t>
            </a:r>
            <a:r>
              <a:rPr lang="en-US" altLang="zh-CN" sz="2400" dirty="0"/>
              <a:t>=[-1,self.field_size,1])</a:t>
            </a:r>
          </a:p>
          <a:p>
            <a:r>
              <a:rPr lang="en-US" altLang="zh-CN" sz="2400" dirty="0" err="1"/>
              <a:t>self.embeddings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tf.multiply</a:t>
            </a:r>
            <a:r>
              <a:rPr lang="en-US" altLang="zh-CN" sz="2400" dirty="0"/>
              <a:t>(self.embeddings,feat_value)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02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计算过程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910630" y="1318821"/>
            <a:ext cx="4123760" cy="607201"/>
            <a:chOff x="1445822" y="1769640"/>
            <a:chExt cx="3209223" cy="607201"/>
          </a:xfrm>
        </p:grpSpPr>
        <p:sp>
          <p:nvSpPr>
            <p:cNvPr id="7" name="矩形 6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文本框 23"/>
            <p:cNvSpPr txBox="1"/>
            <p:nvPr/>
          </p:nvSpPr>
          <p:spPr>
            <a:xfrm>
              <a:off x="1445822" y="1842407"/>
              <a:ext cx="3209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(2)FM</a:t>
              </a:r>
              <a:r>
                <a:rPr lang="zh-CN" altLang="en-US" sz="2000" dirty="0">
                  <a:solidFill>
                    <a:schemeClr val="bg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部分计算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61165" y="3210540"/>
            <a:ext cx="1036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/>
              <a:t>FM</a:t>
            </a:r>
            <a:r>
              <a:rPr lang="zh-CN" altLang="en-US" sz="2400" dirty="0"/>
              <a:t>部分可以分为一阶计算和二阶计算两部分。首先是一阶计算阶段：</a:t>
            </a:r>
            <a:endParaRPr lang="en-US" altLang="zh-CN" sz="2400" dirty="0"/>
          </a:p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24672" y="3949204"/>
            <a:ext cx="110350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self.y_first_order=tf.nn.embedding_lookup(self.weights['feature_bias'],self.feat_index)</a:t>
            </a:r>
          </a:p>
          <a:p>
            <a:r>
              <a:rPr lang="zh-CN" altLang="en-US" sz="2400" dirty="0"/>
              <a:t>self.y_first_order = tf.reduce_sum(tf.multiply(self.y_first_order,feat_value),2)</a:t>
            </a:r>
          </a:p>
          <a:p>
            <a:r>
              <a:rPr lang="zh-CN" altLang="en-US" sz="2400" dirty="0"/>
              <a:t>self.y_first_order = tf.nn.dropout(self.y_first_order,self.dropout_keep_fm[0])</a:t>
            </a:r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9529"/>
          <a:stretch>
            <a:fillRect/>
          </a:stretch>
        </p:blipFill>
        <p:spPr>
          <a:xfrm>
            <a:off x="3646934" y="2076398"/>
            <a:ext cx="4101852" cy="8858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42372" y="2282871"/>
            <a:ext cx="576064" cy="47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59102" y="2096810"/>
            <a:ext cx="2397179" cy="848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02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计算过程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910630" y="1318821"/>
            <a:ext cx="4123760" cy="607201"/>
            <a:chOff x="1445822" y="1769640"/>
            <a:chExt cx="3209223" cy="607201"/>
          </a:xfrm>
        </p:grpSpPr>
        <p:sp>
          <p:nvSpPr>
            <p:cNvPr id="7" name="矩形 6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文本框 23"/>
            <p:cNvSpPr txBox="1"/>
            <p:nvPr/>
          </p:nvSpPr>
          <p:spPr>
            <a:xfrm>
              <a:off x="1445822" y="1842407"/>
              <a:ext cx="3209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(2)FM</a:t>
              </a:r>
              <a:r>
                <a:rPr lang="zh-CN" altLang="en-US" sz="2000" dirty="0">
                  <a:solidFill>
                    <a:schemeClr val="bg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部分计算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10630" y="2553386"/>
            <a:ext cx="5184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二阶计算部分的优化</a:t>
            </a:r>
            <a:endParaRPr lang="en-US" altLang="zh-CN" sz="2400" dirty="0"/>
          </a:p>
          <a:p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74" y="2089721"/>
            <a:ext cx="5496919" cy="401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90950" cy="6858000"/>
          </a:xfrm>
          <a:prstGeom prst="rect">
            <a:avLst/>
          </a:prstGeom>
          <a:solidFill>
            <a:srgbClr val="19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3" name="TextBox 40"/>
          <p:cNvSpPr txBox="1"/>
          <p:nvPr/>
        </p:nvSpPr>
        <p:spPr>
          <a:xfrm>
            <a:off x="1074544" y="3367423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目录</a:t>
            </a:r>
          </a:p>
        </p:txBody>
      </p:sp>
      <p:sp>
        <p:nvSpPr>
          <p:cNvPr id="4" name="TextBox 40"/>
          <p:cNvSpPr txBox="1"/>
          <p:nvPr/>
        </p:nvSpPr>
        <p:spPr>
          <a:xfrm>
            <a:off x="984448" y="4161731"/>
            <a:ext cx="182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Contents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73" y="2234603"/>
            <a:ext cx="830998" cy="830998"/>
          </a:xfrm>
          <a:prstGeom prst="ellipse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grpSp>
        <p:nvGrpSpPr>
          <p:cNvPr id="12" name="组合 11"/>
          <p:cNvGrpSpPr/>
          <p:nvPr/>
        </p:nvGrpSpPr>
        <p:grpSpPr>
          <a:xfrm>
            <a:off x="5109943" y="1052736"/>
            <a:ext cx="6980906" cy="843498"/>
            <a:chOff x="5219183" y="474725"/>
            <a:chExt cx="6980906" cy="843498"/>
          </a:xfrm>
        </p:grpSpPr>
        <p:sp>
          <p:nvSpPr>
            <p:cNvPr id="7" name="TextBox 40"/>
            <p:cNvSpPr txBox="1"/>
            <p:nvPr/>
          </p:nvSpPr>
          <p:spPr>
            <a:xfrm>
              <a:off x="6511457" y="487226"/>
              <a:ext cx="5688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rgbClr val="194579"/>
                  </a:solidFill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背景及模型演进历史</a:t>
              </a:r>
            </a:p>
          </p:txBody>
        </p:sp>
        <p:sp>
          <p:nvSpPr>
            <p:cNvPr id="10" name="TextBox 40"/>
            <p:cNvSpPr txBox="1"/>
            <p:nvPr/>
          </p:nvSpPr>
          <p:spPr>
            <a:xfrm>
              <a:off x="5424883" y="487226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01</a:t>
              </a:r>
              <a:endParaRPr lang="zh-CN" altLang="en-US" sz="4800" dirty="0">
                <a:solidFill>
                  <a:srgbClr val="1945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19183" y="474725"/>
              <a:ext cx="96362" cy="830996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70C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98155" y="2507298"/>
            <a:ext cx="5208871" cy="877079"/>
            <a:chOff x="5289297" y="1078662"/>
            <a:chExt cx="5208871" cy="877079"/>
          </a:xfrm>
        </p:grpSpPr>
        <p:sp>
          <p:nvSpPr>
            <p:cNvPr id="23" name="TextBox 40"/>
            <p:cNvSpPr txBox="1"/>
            <p:nvPr/>
          </p:nvSpPr>
          <p:spPr>
            <a:xfrm>
              <a:off x="6617535" y="1078662"/>
              <a:ext cx="3880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rgbClr val="194579"/>
                  </a:solidFill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Deep FM</a:t>
              </a:r>
              <a:r>
                <a:rPr lang="zh-CN" altLang="en-US" sz="4800" dirty="0">
                  <a:solidFill>
                    <a:srgbClr val="194579"/>
                  </a:solidFill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模型</a:t>
              </a: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02</a:t>
              </a:r>
              <a:endParaRPr lang="zh-CN" altLang="en-US" sz="4800" dirty="0">
                <a:solidFill>
                  <a:srgbClr val="1945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01428" y="3976545"/>
            <a:ext cx="4050162" cy="863388"/>
            <a:chOff x="5289297" y="1092353"/>
            <a:chExt cx="4050162" cy="863388"/>
          </a:xfrm>
        </p:grpSpPr>
        <p:sp>
          <p:nvSpPr>
            <p:cNvPr id="29" name="TextBox 40"/>
            <p:cNvSpPr txBox="1"/>
            <p:nvPr/>
          </p:nvSpPr>
          <p:spPr>
            <a:xfrm>
              <a:off x="6624599" y="1092353"/>
              <a:ext cx="2714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代码讲解</a:t>
              </a:r>
            </a:p>
          </p:txBody>
        </p:sp>
        <p:sp>
          <p:nvSpPr>
            <p:cNvPr id="27" name="TextBox 40"/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03</a:t>
              </a:r>
              <a:endParaRPr lang="zh-CN" altLang="en-US" sz="4800" dirty="0">
                <a:solidFill>
                  <a:srgbClr val="1945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98155" y="5529465"/>
            <a:ext cx="6537888" cy="831989"/>
            <a:chOff x="5289297" y="1123752"/>
            <a:chExt cx="6208470" cy="831989"/>
          </a:xfrm>
        </p:grpSpPr>
        <p:sp>
          <p:nvSpPr>
            <p:cNvPr id="26" name="TextBox 40"/>
            <p:cNvSpPr txBox="1"/>
            <p:nvPr/>
          </p:nvSpPr>
          <p:spPr>
            <a:xfrm>
              <a:off x="6567777" y="1123752"/>
              <a:ext cx="49299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推荐系统未来发展</a:t>
              </a:r>
            </a:p>
          </p:txBody>
        </p:sp>
        <p:sp>
          <p:nvSpPr>
            <p:cNvPr id="30" name="TextBox 40"/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04</a:t>
              </a:r>
              <a:endParaRPr lang="zh-CN" altLang="en-US" sz="4800" dirty="0">
                <a:solidFill>
                  <a:srgbClr val="1945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02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计算过程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910630" y="1318821"/>
            <a:ext cx="4123760" cy="607201"/>
            <a:chOff x="1445822" y="1769640"/>
            <a:chExt cx="3209223" cy="607201"/>
          </a:xfrm>
        </p:grpSpPr>
        <p:sp>
          <p:nvSpPr>
            <p:cNvPr id="7" name="矩形 6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文本框 23"/>
            <p:cNvSpPr txBox="1"/>
            <p:nvPr/>
          </p:nvSpPr>
          <p:spPr>
            <a:xfrm>
              <a:off x="1445822" y="1842407"/>
              <a:ext cx="3209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(2)FM</a:t>
              </a:r>
              <a:r>
                <a:rPr lang="zh-CN" altLang="en-US" sz="2000" dirty="0">
                  <a:solidFill>
                    <a:schemeClr val="bg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部分计算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48234" y="2026917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对应代码如下，每个样本都是对应下面的过程：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50010" y="2455153"/>
            <a:ext cx="11159869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dirty="0"/>
              <a:t># second order term         </a:t>
            </a:r>
          </a:p>
          <a:p>
            <a:r>
              <a:rPr lang="en-US" altLang="zh-CN" sz="2000" dirty="0"/>
              <a:t># </a:t>
            </a:r>
            <a:r>
              <a:rPr lang="en-GB" altLang="zh-CN" sz="2000" dirty="0"/>
              <a:t>sum-square-part</a:t>
            </a:r>
            <a:endParaRPr lang="zh-CN" altLang="en-US" sz="2000" dirty="0"/>
          </a:p>
          <a:p>
            <a:r>
              <a:rPr lang="en-GB" altLang="zh-CN" sz="2000" dirty="0"/>
              <a:t>self.summed_features_emb = tf.reduce_sum(self.embeddings,1) </a:t>
            </a:r>
          </a:p>
          <a:p>
            <a:r>
              <a:rPr lang="en-GB" altLang="zh-CN" sz="2000" dirty="0"/>
              <a:t>self.summed_features_emb_square = tf.square(self.summed_features_emb) </a:t>
            </a:r>
          </a:p>
          <a:p>
            <a:endParaRPr lang="en-GB" altLang="zh-CN" sz="1050" dirty="0"/>
          </a:p>
          <a:p>
            <a:r>
              <a:rPr lang="en-GB" altLang="zh-CN" sz="2000" dirty="0"/>
              <a:t># squre-sum-part  </a:t>
            </a:r>
          </a:p>
          <a:p>
            <a:r>
              <a:rPr lang="en-GB" altLang="zh-CN" sz="2000" dirty="0"/>
              <a:t>self.squared_features_emb = tf.square(self.embeddings)</a:t>
            </a:r>
          </a:p>
          <a:p>
            <a:r>
              <a:rPr lang="en-GB" altLang="zh-CN" sz="2000" dirty="0"/>
              <a:t>self.squared_sum_features_emb = tf.reduce_sum(self.squared_features_emb, 1) </a:t>
            </a:r>
          </a:p>
          <a:p>
            <a:endParaRPr lang="en-GB" altLang="zh-CN" sz="1050" dirty="0"/>
          </a:p>
          <a:p>
            <a:r>
              <a:rPr lang="en-GB" altLang="zh-CN" sz="2000" dirty="0"/>
              <a:t>#second order</a:t>
            </a:r>
          </a:p>
          <a:p>
            <a:r>
              <a:rPr lang="en-GB" altLang="zh-CN" sz="2000" dirty="0"/>
              <a:t>self.y_second_order =0.5*tf.subtract(self.summed_features_emb_square,self.squared_sum_features_emb)</a:t>
            </a:r>
          </a:p>
          <a:p>
            <a:r>
              <a:rPr lang="en-GB" altLang="zh-CN" sz="2000" dirty="0"/>
              <a:t>self.y_second_order = tf.nn.dropout(self.y_second_order,self.dropout_keep_fm[1])</a:t>
            </a:r>
          </a:p>
          <a:p>
            <a:endParaRPr kumimoji="1" lang="en-GB" altLang="zh-CN" dirty="0"/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0603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02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计算过程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910630" y="1318821"/>
            <a:ext cx="4123760" cy="607201"/>
            <a:chOff x="1445822" y="1769640"/>
            <a:chExt cx="3209223" cy="607201"/>
          </a:xfrm>
        </p:grpSpPr>
        <p:sp>
          <p:nvSpPr>
            <p:cNvPr id="7" name="矩形 6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文本框 23"/>
            <p:cNvSpPr txBox="1"/>
            <p:nvPr/>
          </p:nvSpPr>
          <p:spPr>
            <a:xfrm>
              <a:off x="1445822" y="1842407"/>
              <a:ext cx="3209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(3)Deep</a:t>
              </a:r>
              <a:r>
                <a:rPr lang="zh-CN" altLang="en-US" sz="2000" dirty="0">
                  <a:solidFill>
                    <a:schemeClr val="bg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部分计算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30" y="2252468"/>
            <a:ext cx="5256584" cy="34974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48291" y="836712"/>
            <a:ext cx="50463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embedding</a:t>
            </a:r>
            <a:r>
              <a:rPr lang="zh-CN" altLang="en-US" dirty="0">
                <a:latin typeface="+mn-ea"/>
              </a:rPr>
              <a:t>层的输出：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sz="800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DNN</a:t>
            </a:r>
            <a:r>
              <a:rPr lang="zh-CN" altLang="en-US" dirty="0">
                <a:latin typeface="+mn-ea"/>
              </a:rPr>
              <a:t>网络第</a:t>
            </a:r>
            <a:r>
              <a:rPr lang="en-US" altLang="zh-CN" dirty="0">
                <a:latin typeface="+mn-ea"/>
              </a:rPr>
              <a:t>l+1</a:t>
            </a:r>
            <a:r>
              <a:rPr lang="zh-CN" altLang="en-US" dirty="0">
                <a:latin typeface="+mn-ea"/>
              </a:rPr>
              <a:t>层</a:t>
            </a:r>
            <a:r>
              <a:rPr lang="en-US" altLang="zh-CN" dirty="0">
                <a:latin typeface="+mn-ea"/>
              </a:rPr>
              <a:t>:</a:t>
            </a: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是层数，</a:t>
            </a:r>
            <a:r>
              <a:rPr lang="en-US" altLang="zh-CN" dirty="0">
                <a:latin typeface="+mn-ea"/>
              </a:rPr>
              <a:t>σ</a:t>
            </a:r>
            <a:r>
              <a:rPr lang="zh-CN" altLang="en-US" dirty="0">
                <a:latin typeface="+mn-ea"/>
              </a:rPr>
              <a:t>是激活函数</a:t>
            </a:r>
            <a:r>
              <a:rPr lang="en-US" altLang="zh-CN" dirty="0">
                <a:latin typeface="+mn-ea"/>
              </a:rPr>
              <a:t>, W(l)</a:t>
            </a:r>
            <a:r>
              <a:rPr lang="zh-CN" altLang="en-US" dirty="0">
                <a:latin typeface="+mn-ea"/>
              </a:rPr>
              <a:t>是模型的权重， </a:t>
            </a:r>
            <a:r>
              <a:rPr lang="en-US" altLang="zh-CN" dirty="0">
                <a:latin typeface="+mn-ea"/>
              </a:rPr>
              <a:t>b(l)</a:t>
            </a: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层的偏置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DNN</a:t>
            </a:r>
            <a:r>
              <a:rPr lang="zh-CN" altLang="en-US" dirty="0">
                <a:latin typeface="+mn-ea"/>
              </a:rPr>
              <a:t>最后输出结果</a:t>
            </a:r>
            <a:r>
              <a:rPr lang="en-US" altLang="zh-CN" dirty="0">
                <a:latin typeface="+mn-ea"/>
              </a:rPr>
              <a:t>:</a:t>
            </a: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|H| </a:t>
            </a:r>
            <a:r>
              <a:rPr lang="zh-CN" altLang="en-US" dirty="0">
                <a:latin typeface="+mn-ea"/>
              </a:rPr>
              <a:t>是隐藏层的层数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291" y="1257062"/>
            <a:ext cx="2295525" cy="4476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291" y="2208793"/>
            <a:ext cx="2924175" cy="571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7241" y="4179352"/>
            <a:ext cx="3619500" cy="32385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0603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02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计算过程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910630" y="1318821"/>
            <a:ext cx="4123760" cy="607201"/>
            <a:chOff x="1445822" y="1769640"/>
            <a:chExt cx="3209223" cy="607201"/>
          </a:xfrm>
        </p:grpSpPr>
        <p:sp>
          <p:nvSpPr>
            <p:cNvPr id="7" name="矩形 6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文本框 23"/>
            <p:cNvSpPr txBox="1"/>
            <p:nvPr/>
          </p:nvSpPr>
          <p:spPr>
            <a:xfrm>
              <a:off x="1445822" y="1842407"/>
              <a:ext cx="3209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(3)Deep</a:t>
              </a:r>
              <a:r>
                <a:rPr lang="zh-CN" altLang="en-US" sz="2000" dirty="0">
                  <a:solidFill>
                    <a:schemeClr val="bg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部分计算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10630" y="2286821"/>
            <a:ext cx="10585176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# Deep component     </a:t>
            </a:r>
            <a:endParaRPr lang="en-US" altLang="zh-CN" sz="2000" dirty="0"/>
          </a:p>
          <a:p>
            <a:r>
              <a:rPr lang="zh-CN" altLang="en-US" sz="2000" dirty="0"/>
              <a:t>self.y_deep = tf.reshape(self.embeddings,shape=[-1,self.field_size * self.embedding_size])</a:t>
            </a:r>
          </a:p>
          <a:p>
            <a:r>
              <a:rPr lang="zh-CN" altLang="en-US" sz="2000" dirty="0"/>
              <a:t>self.y_deep = tf.nn.dropout(self.y_deep,self.dropout_keep_deep[0])</a:t>
            </a:r>
          </a:p>
          <a:p>
            <a:r>
              <a:rPr lang="zh-CN" altLang="en-US" sz="2000" dirty="0"/>
              <a:t> </a:t>
            </a:r>
          </a:p>
          <a:p>
            <a:r>
              <a:rPr lang="zh-CN" altLang="en-US" sz="2000" dirty="0"/>
              <a:t>for i in range(0,len(self.deep_layers)):</a:t>
            </a:r>
          </a:p>
          <a:p>
            <a:r>
              <a:rPr lang="zh-CN" altLang="en-US" sz="2000" dirty="0"/>
              <a:t>   self.y_deep = tf.add(tf.matmul(self.y_deep,self.weights["layer_%d" %i]), self.weights["bias_%d"%i])</a:t>
            </a:r>
          </a:p>
          <a:p>
            <a:r>
              <a:rPr lang="zh-CN" altLang="en-US" sz="2000" dirty="0"/>
              <a:t>   self.y_deep = self.deep_layers_activation(self.y_deep)</a:t>
            </a:r>
          </a:p>
          <a:p>
            <a:r>
              <a:rPr lang="zh-CN" altLang="en-US" sz="2000" dirty="0"/>
              <a:t>   self.y_deep = tf.nn.dropout(self.y_deep,self.dropout_keep_deep[i+1])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340998" y="255038"/>
            <a:ext cx="11224182" cy="3791147"/>
          </a:xfrm>
          <a:custGeom>
            <a:avLst/>
            <a:gdLst>
              <a:gd name="connsiteX0" fmla="*/ 0 w 10805160"/>
              <a:gd name="connsiteY0" fmla="*/ 5303520 h 5303520"/>
              <a:gd name="connsiteX1" fmla="*/ 5974080 w 10805160"/>
              <a:gd name="connsiteY1" fmla="*/ 3550920 h 5303520"/>
              <a:gd name="connsiteX2" fmla="*/ 10805160 w 10805160"/>
              <a:gd name="connsiteY2" fmla="*/ 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05160" h="5303520">
                <a:moveTo>
                  <a:pt x="0" y="5303520"/>
                </a:moveTo>
                <a:cubicBezTo>
                  <a:pt x="2086610" y="4869180"/>
                  <a:pt x="4173220" y="4434840"/>
                  <a:pt x="5974080" y="3550920"/>
                </a:cubicBezTo>
                <a:cubicBezTo>
                  <a:pt x="7774940" y="2667000"/>
                  <a:pt x="9290050" y="1333500"/>
                  <a:pt x="1080516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0945" y="3626304"/>
            <a:ext cx="2449042" cy="1791368"/>
            <a:chOff x="1058378" y="3861049"/>
            <a:chExt cx="2449042" cy="1791368"/>
          </a:xfrm>
        </p:grpSpPr>
        <p:sp>
          <p:nvSpPr>
            <p:cNvPr id="59" name="文本框 23"/>
            <p:cNvSpPr txBox="1"/>
            <p:nvPr/>
          </p:nvSpPr>
          <p:spPr>
            <a:xfrm>
              <a:off x="1058378" y="4405922"/>
              <a:ext cx="244904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2500" dirty="0">
                  <a:solidFill>
                    <a:srgbClr val="194579"/>
                  </a:solidFill>
                  <a:latin typeface="+mn-ea"/>
                  <a:sym typeface="字魂105号-简雅黑" panose="00000500000000000000" pitchFamily="2" charset="-122"/>
                </a:rPr>
                <a:t>数据的加载，训练集和测试集的分装</a:t>
              </a:r>
              <a:endPara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94579"/>
                </a:solidFill>
                <a:effectLst/>
                <a:uLnTx/>
                <a:uFillTx/>
                <a:latin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062759" y="3861049"/>
              <a:ext cx="440280" cy="440280"/>
            </a:xfrm>
            <a:prstGeom prst="ellipse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284570" y="2765739"/>
            <a:ext cx="2979804" cy="3304057"/>
            <a:chOff x="816237" y="3861049"/>
            <a:chExt cx="2979804" cy="3304057"/>
          </a:xfrm>
        </p:grpSpPr>
        <p:sp>
          <p:nvSpPr>
            <p:cNvPr id="64" name="文本框 23"/>
            <p:cNvSpPr txBox="1"/>
            <p:nvPr/>
          </p:nvSpPr>
          <p:spPr>
            <a:xfrm>
              <a:off x="816237" y="4379728"/>
              <a:ext cx="2979804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2500" dirty="0">
                  <a:solidFill>
                    <a:srgbClr val="194579"/>
                  </a:solidFill>
                  <a:latin typeface="+mn-ea"/>
                  <a:sym typeface="字魂105号-简雅黑" panose="00000500000000000000" pitchFamily="2" charset="-122"/>
                </a:rPr>
                <a:t>配置离散特征集、连续特征集，构建特征字典，构建每个样本的特征索引矩阵 和特征值矩阵， 完成对原特征矩阵 </a:t>
              </a:r>
              <a:r>
                <a:rPr lang="en-GB" altLang="zh-CN" sz="2500" dirty="0">
                  <a:solidFill>
                    <a:srgbClr val="194579"/>
                  </a:solidFill>
                  <a:latin typeface="+mn-ea"/>
                  <a:sym typeface="字魂105号-简雅黑" panose="00000500000000000000" pitchFamily="2" charset="-122"/>
                </a:rPr>
                <a:t>one-hot</a:t>
              </a:r>
              <a:r>
                <a:rPr lang="zh-CN" altLang="en-US" sz="2500" dirty="0">
                  <a:solidFill>
                    <a:srgbClr val="194579"/>
                  </a:solidFill>
                  <a:latin typeface="+mn-ea"/>
                  <a:sym typeface="字魂105号-简雅黑" panose="00000500000000000000" pitchFamily="2" charset="-122"/>
                </a:rPr>
                <a:t>形式的转换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2062759" y="3861049"/>
              <a:ext cx="440280" cy="440280"/>
            </a:xfrm>
            <a:prstGeom prst="ellipse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399462" y="1300071"/>
            <a:ext cx="2449042" cy="2533306"/>
            <a:chOff x="1155484" y="3861049"/>
            <a:chExt cx="2449042" cy="2533306"/>
          </a:xfrm>
        </p:grpSpPr>
        <p:sp>
          <p:nvSpPr>
            <p:cNvPr id="69" name="文本框 23"/>
            <p:cNvSpPr txBox="1"/>
            <p:nvPr/>
          </p:nvSpPr>
          <p:spPr>
            <a:xfrm>
              <a:off x="1155484" y="4378419"/>
              <a:ext cx="2449042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2500" dirty="0">
                  <a:solidFill>
                    <a:srgbClr val="194579"/>
                  </a:solidFill>
                  <a:latin typeface="+mn-ea"/>
                  <a:sym typeface="字魂105号-简雅黑" panose="00000500000000000000" pitchFamily="2" charset="-122"/>
                </a:rPr>
                <a:t>搭建网络架构，初始化网络参数，对网络进行批次训练，最后进行效果验证</a:t>
              </a:r>
            </a:p>
          </p:txBody>
        </p:sp>
        <p:sp>
          <p:nvSpPr>
            <p:cNvPr id="67" name="椭圆 66"/>
            <p:cNvSpPr/>
            <p:nvPr/>
          </p:nvSpPr>
          <p:spPr>
            <a:xfrm>
              <a:off x="2062759" y="3861049"/>
              <a:ext cx="440280" cy="4402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945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95206" y="3362525"/>
            <a:ext cx="5452891" cy="3000529"/>
            <a:chOff x="2654929" y="4433922"/>
            <a:chExt cx="6295344" cy="3464099"/>
          </a:xfrm>
        </p:grpSpPr>
        <p:sp>
          <p:nvSpPr>
            <p:cNvPr id="18" name="直角三角形 17"/>
            <p:cNvSpPr/>
            <p:nvPr/>
          </p:nvSpPr>
          <p:spPr>
            <a:xfrm flipH="1">
              <a:off x="2654929" y="5448980"/>
              <a:ext cx="6295344" cy="2449041"/>
            </a:xfrm>
            <a:prstGeom prst="rtTriangle">
              <a:avLst/>
            </a:prstGeom>
            <a:solidFill>
              <a:srgbClr val="0D97F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665944" y="4433922"/>
              <a:ext cx="6282189" cy="3461246"/>
              <a:chOff x="4681624" y="2927444"/>
              <a:chExt cx="6282189" cy="3461246"/>
            </a:xfrm>
          </p:grpSpPr>
          <p:sp>
            <p:nvSpPr>
              <p:cNvPr id="70" name="直角三角形 69"/>
              <p:cNvSpPr/>
              <p:nvPr/>
            </p:nvSpPr>
            <p:spPr>
              <a:xfrm flipH="1">
                <a:off x="4682416" y="2927444"/>
                <a:ext cx="6281397" cy="3440863"/>
              </a:xfrm>
              <a:prstGeom prst="rtTriangle">
                <a:avLst/>
              </a:prstGeom>
              <a:solidFill>
                <a:srgbClr val="0D97FF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1" name="直角三角形 70"/>
              <p:cNvSpPr/>
              <p:nvPr/>
            </p:nvSpPr>
            <p:spPr>
              <a:xfrm flipH="1">
                <a:off x="4681624" y="4838053"/>
                <a:ext cx="6273315" cy="1550637"/>
              </a:xfrm>
              <a:prstGeom prst="rtTriangle">
                <a:avLst/>
              </a:prstGeom>
              <a:solidFill>
                <a:srgbClr val="0086EA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620688"/>
            <a:ext cx="607201" cy="607201"/>
          </a:xfrm>
          <a:prstGeom prst="ellipse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grpSp>
        <p:nvGrpSpPr>
          <p:cNvPr id="30" name="组合 29"/>
          <p:cNvGrpSpPr/>
          <p:nvPr/>
        </p:nvGrpSpPr>
        <p:grpSpPr>
          <a:xfrm>
            <a:off x="1490498" y="626143"/>
            <a:ext cx="4123760" cy="607201"/>
            <a:chOff x="1342678" y="1769640"/>
            <a:chExt cx="3209223" cy="607201"/>
          </a:xfrm>
        </p:grpSpPr>
        <p:sp>
          <p:nvSpPr>
            <p:cNvPr id="31" name="矩形 30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2" name="文本框 23"/>
            <p:cNvSpPr txBox="1"/>
            <p:nvPr/>
          </p:nvSpPr>
          <p:spPr>
            <a:xfrm>
              <a:off x="1342678" y="1775597"/>
              <a:ext cx="3209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整体算法过程</a:t>
              </a:r>
            </a:p>
          </p:txBody>
        </p:sp>
      </p:grp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55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94579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cs"/>
                <a:sym typeface="字魂105号-简雅黑" panose="00000500000000000000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3" name="组合 2"/>
          <p:cNvGrpSpPr/>
          <p:nvPr/>
        </p:nvGrpSpPr>
        <p:grpSpPr>
          <a:xfrm>
            <a:off x="478924" y="1340577"/>
            <a:ext cx="6096000" cy="4104456"/>
            <a:chOff x="-8121" y="1376772"/>
            <a:chExt cx="6096000" cy="4104456"/>
          </a:xfrm>
        </p:grpSpPr>
        <p:sp>
          <p:nvSpPr>
            <p:cNvPr id="21" name="矩形 20"/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cs"/>
                <a:sym typeface="字魂105号-简雅黑" panose="00000500000000000000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24" name="TextBox 40"/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cs typeface="+mn-cs"/>
                      <a:sym typeface="字魂105号-简雅黑" panose="00000500000000000000" pitchFamily="2" charset="-122"/>
                    </a:rPr>
                    <a:t>第三章</a:t>
                  </a:r>
                </a:p>
              </p:txBody>
            </p:sp>
            <p:sp>
              <p:nvSpPr>
                <p:cNvPr id="25" name="TextBox 40"/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pt-BR" altLang="zh-CN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cs typeface="+mn-cs"/>
                      <a:sym typeface="字魂105号-简雅黑" panose="00000500000000000000" pitchFamily="2" charset="-122"/>
                    </a:rPr>
                    <a:t>Chapter</a:t>
                  </a:r>
                  <a:r>
                    <a:rPr kumimoji="0" lang="pt-BR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cs typeface="+mn-cs"/>
                      <a:sym typeface="字魂105号-简雅黑" panose="00000500000000000000" pitchFamily="2" charset="-122"/>
                    </a:rPr>
                    <a:t>  </a:t>
                  </a:r>
                  <a:r>
                    <a:rPr lang="en-US" altLang="zh-CN" dirty="0">
                      <a:solidFill>
                        <a:prstClr val="white"/>
                      </a:solidFill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3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cs"/>
                    <a:sym typeface="字魂105号-简雅黑" panose="00000500000000000000" pitchFamily="2" charset="-122"/>
                  </a:endParaRPr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683590" y="3331677"/>
              <a:ext cx="4510682" cy="876399"/>
              <a:chOff x="784538" y="3488705"/>
              <a:chExt cx="4510682" cy="876399"/>
            </a:xfrm>
          </p:grpSpPr>
          <p:sp>
            <p:nvSpPr>
              <p:cNvPr id="28" name="TextBox 40"/>
              <p:cNvSpPr txBox="1"/>
              <p:nvPr/>
            </p:nvSpPr>
            <p:spPr>
              <a:xfrm>
                <a:off x="784538" y="3576790"/>
                <a:ext cx="451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4000" dirty="0">
                    <a:solidFill>
                      <a:prstClr val="white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代码讲解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6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代码讲解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3" name="文本框 2"/>
          <p:cNvSpPr txBox="1"/>
          <p:nvPr/>
        </p:nvSpPr>
        <p:spPr>
          <a:xfrm>
            <a:off x="1434077" y="1126448"/>
            <a:ext cx="977369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整体代码分为两部分，一个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data.py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负责数据的处理，一个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main,py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包括模型的构建和计算。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data.py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中，一共有两个函数，一个函数是负责生成索引值，另外一个函数负责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one-hot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编码之后的数据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转化为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两个矩阵，一个只包含索引值的矩阵和一个只包含特征值的矩阵。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8" name="图片 27" descr="文本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21" y="2947060"/>
            <a:ext cx="7439607" cy="3578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6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代码讲解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8" name="图片 7" descr="文本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75" y="434591"/>
            <a:ext cx="6552728" cy="331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图形用户界面, 文本, 应用程序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75" y="3849969"/>
            <a:ext cx="6552727" cy="2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6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代码讲解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3" name="文本框 2"/>
          <p:cNvSpPr txBox="1"/>
          <p:nvPr/>
        </p:nvSpPr>
        <p:spPr>
          <a:xfrm>
            <a:off x="1035949" y="1307706"/>
            <a:ext cx="10674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main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py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里首先进行初始化，初始化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个权重矩阵和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个偏置矩阵。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 descr="图片包含 文本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31" y="1838693"/>
            <a:ext cx="6515782" cy="123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图片包含 应用程序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31" y="3021420"/>
            <a:ext cx="6515781" cy="210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文本&#10;&#10;中度可信度描述已自动生成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30" y="5174791"/>
            <a:ext cx="6515781" cy="117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6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代码讲解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3" name="文本框 2"/>
          <p:cNvSpPr txBox="1"/>
          <p:nvPr/>
        </p:nvSpPr>
        <p:spPr>
          <a:xfrm>
            <a:off x="1035949" y="1307706"/>
            <a:ext cx="1067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接下来进行模型的构建和输出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49" y="2101132"/>
            <a:ext cx="9790520" cy="88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图片包含 文本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49" y="2976574"/>
            <a:ext cx="10166781" cy="2341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6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代码讲解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9" name="图片 8" descr="文本, 应用程序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2237219"/>
            <a:ext cx="10158737" cy="251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24" y="28722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94579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cs"/>
                <a:sym typeface="字魂105号-简雅黑" panose="00000500000000000000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3" name="组合 2"/>
          <p:cNvGrpSpPr/>
          <p:nvPr/>
        </p:nvGrpSpPr>
        <p:grpSpPr>
          <a:xfrm>
            <a:off x="478924" y="1340577"/>
            <a:ext cx="6096000" cy="4104456"/>
            <a:chOff x="-8121" y="1376772"/>
            <a:chExt cx="6096000" cy="4104456"/>
          </a:xfrm>
        </p:grpSpPr>
        <p:sp>
          <p:nvSpPr>
            <p:cNvPr id="21" name="矩形 20"/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cs"/>
                <a:sym typeface="字魂105号-简雅黑" panose="00000500000000000000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24" name="TextBox 40"/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cs typeface="+mn-cs"/>
                      <a:sym typeface="字魂105号-简雅黑" panose="00000500000000000000" pitchFamily="2" charset="-122"/>
                    </a:rPr>
                    <a:t>第一章</a:t>
                  </a:r>
                </a:p>
              </p:txBody>
            </p:sp>
            <p:sp>
              <p:nvSpPr>
                <p:cNvPr id="25" name="TextBox 40"/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pt-BR" altLang="zh-CN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cs typeface="+mn-cs"/>
                      <a:sym typeface="字魂105号-简雅黑" panose="00000500000000000000" pitchFamily="2" charset="-122"/>
                    </a:rPr>
                    <a:t>Chapter</a:t>
                  </a:r>
                  <a:r>
                    <a:rPr kumimoji="0" lang="pt-BR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cs typeface="+mn-cs"/>
                      <a:sym typeface="字魂105号-简雅黑" panose="00000500000000000000" pitchFamily="2" charset="-122"/>
                    </a:rPr>
                    <a:t>  </a:t>
                  </a:r>
                  <a:r>
                    <a:rPr lang="en-US" altLang="zh-CN" dirty="0">
                      <a:solidFill>
                        <a:prstClr val="white"/>
                      </a:solidFill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1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cs"/>
                    <a:sym typeface="字魂105号-简雅黑" panose="00000500000000000000" pitchFamily="2" charset="-122"/>
                  </a:endParaRPr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683589" y="3331677"/>
              <a:ext cx="4852563" cy="876399"/>
              <a:chOff x="784537" y="3488705"/>
              <a:chExt cx="4852563" cy="876399"/>
            </a:xfrm>
          </p:grpSpPr>
          <p:sp>
            <p:nvSpPr>
              <p:cNvPr id="28" name="TextBox 40"/>
              <p:cNvSpPr txBox="1"/>
              <p:nvPr/>
            </p:nvSpPr>
            <p:spPr>
              <a:xfrm>
                <a:off x="784537" y="3576790"/>
                <a:ext cx="48525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4000" dirty="0">
                    <a:solidFill>
                      <a:prstClr val="white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背景及模型演进历史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/>
          <p:cNvSpPr txBox="1"/>
          <p:nvPr/>
        </p:nvSpPr>
        <p:spPr>
          <a:xfrm>
            <a:off x="7145141" y="2488389"/>
            <a:ext cx="3168352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194579"/>
                </a:solidFill>
                <a:ea typeface="字魂105号-简雅黑" panose="00000500000000000000" pitchFamily="2" charset="-122"/>
              </a:rPr>
              <a:t>背景</a:t>
            </a:r>
            <a:endParaRPr lang="en-US" altLang="zh-CN" sz="2400" dirty="0">
              <a:solidFill>
                <a:srgbClr val="194579"/>
              </a:solidFill>
              <a:ea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194579"/>
              </a:solidFill>
              <a:ea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194579"/>
                </a:solidFill>
                <a:ea typeface="字魂105号-简雅黑" panose="00000500000000000000" pitchFamily="2" charset="-122"/>
              </a:rPr>
              <a:t>模型演进历史</a:t>
            </a: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6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代码讲解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3" name="文本框 2"/>
          <p:cNvSpPr txBox="1"/>
          <p:nvPr/>
        </p:nvSpPr>
        <p:spPr>
          <a:xfrm>
            <a:off x="1035949" y="1307706"/>
            <a:ext cx="10674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5.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接着是加载数据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加载训练数据与测试数据，并根据训练数据与测试数据生成索引。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 descr="图片包含 文本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6" y="2130170"/>
            <a:ext cx="10862749" cy="255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6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代码讲解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3" name="文本框 2"/>
          <p:cNvSpPr txBox="1"/>
          <p:nvPr/>
        </p:nvSpPr>
        <p:spPr>
          <a:xfrm>
            <a:off x="1035949" y="1307706"/>
            <a:ext cx="10674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、紧接着是对模型的训练，通过计算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log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损失，采用梯度下降法寻找损失函数的最小值来不断的训练模型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22" y="2138703"/>
            <a:ext cx="8985432" cy="4288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6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代码讲解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8" name="图片 7" descr="文本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41" y="3068960"/>
            <a:ext cx="10408041" cy="244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6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代码讲解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4" name="文本框 3"/>
          <p:cNvSpPr txBox="1"/>
          <p:nvPr/>
        </p:nvSpPr>
        <p:spPr>
          <a:xfrm>
            <a:off x="1166992" y="1772816"/>
            <a:ext cx="7673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、最后是对模型的预测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22" y="2702329"/>
            <a:ext cx="7185232" cy="263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6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代码讲解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4" name="文本框 3"/>
          <p:cNvSpPr txBox="1"/>
          <p:nvPr/>
        </p:nvSpPr>
        <p:spPr>
          <a:xfrm>
            <a:off x="1166992" y="1772816"/>
            <a:ext cx="7673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、最终的输出结果为：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 descr="图片包含 文本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22" y="2573469"/>
            <a:ext cx="8011248" cy="343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55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94579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cs"/>
                <a:sym typeface="字魂105号-简雅黑" panose="00000500000000000000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3" name="组合 2"/>
          <p:cNvGrpSpPr/>
          <p:nvPr/>
        </p:nvGrpSpPr>
        <p:grpSpPr>
          <a:xfrm>
            <a:off x="478924" y="1340577"/>
            <a:ext cx="6096000" cy="4104456"/>
            <a:chOff x="-8121" y="1376772"/>
            <a:chExt cx="6096000" cy="4104456"/>
          </a:xfrm>
        </p:grpSpPr>
        <p:sp>
          <p:nvSpPr>
            <p:cNvPr id="21" name="矩形 20"/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cs"/>
                <a:sym typeface="字魂105号-简雅黑" panose="00000500000000000000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24" name="TextBox 40"/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cs typeface="+mn-cs"/>
                      <a:sym typeface="字魂105号-简雅黑" panose="00000500000000000000" pitchFamily="2" charset="-122"/>
                    </a:rPr>
                    <a:t>第四章</a:t>
                  </a:r>
                </a:p>
              </p:txBody>
            </p:sp>
            <p:sp>
              <p:nvSpPr>
                <p:cNvPr id="25" name="TextBox 40"/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pt-BR" altLang="zh-CN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cs typeface="+mn-cs"/>
                      <a:sym typeface="字魂105号-简雅黑" panose="00000500000000000000" pitchFamily="2" charset="-122"/>
                    </a:rPr>
                    <a:t>Chapter</a:t>
                  </a:r>
                  <a:r>
                    <a:rPr kumimoji="0" lang="pt-BR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cs typeface="+mn-cs"/>
                      <a:sym typeface="字魂105号-简雅黑" panose="00000500000000000000" pitchFamily="2" charset="-122"/>
                    </a:rPr>
                    <a:t>  </a:t>
                  </a:r>
                  <a:r>
                    <a:rPr lang="en-US" altLang="zh-CN" dirty="0">
                      <a:solidFill>
                        <a:prstClr val="white"/>
                      </a:solidFill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4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cs"/>
                    <a:sym typeface="字魂105号-简雅黑" panose="00000500000000000000" pitchFamily="2" charset="-122"/>
                  </a:endParaRPr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683590" y="3331677"/>
              <a:ext cx="4510682" cy="876399"/>
              <a:chOff x="784538" y="3488705"/>
              <a:chExt cx="4510682" cy="876399"/>
            </a:xfrm>
          </p:grpSpPr>
          <p:sp>
            <p:nvSpPr>
              <p:cNvPr id="28" name="TextBox 40"/>
              <p:cNvSpPr txBox="1"/>
              <p:nvPr/>
            </p:nvSpPr>
            <p:spPr>
              <a:xfrm>
                <a:off x="784538" y="3576790"/>
                <a:ext cx="451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4000" dirty="0">
                    <a:solidFill>
                      <a:prstClr val="white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推荐系统未来发展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8928992" cy="725687"/>
            <a:chOff x="550590" y="536707"/>
            <a:chExt cx="6807251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6087171" cy="3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推荐系统未来何去何从？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--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在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2013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年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Netflix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的视角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339" y="3525852"/>
            <a:ext cx="5450296" cy="299949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1428912"/>
            <a:ext cx="4951463" cy="474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6279339" y="1700808"/>
            <a:ext cx="3200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offline: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一天跑一次  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nearline: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一个小时跑一次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online: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更轻量级</a:t>
            </a:r>
            <a:endParaRPr lang="zh-CN" altLang="en-US" dirty="0"/>
          </a:p>
        </p:txBody>
      </p:sp>
      <p:sp>
        <p:nvSpPr>
          <p:cNvPr id="3" name="箭头: 上 2"/>
          <p:cNvSpPr/>
          <p:nvPr/>
        </p:nvSpPr>
        <p:spPr>
          <a:xfrm>
            <a:off x="7391350" y="2924944"/>
            <a:ext cx="288032" cy="9233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75169" y="4161717"/>
            <a:ext cx="29523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83E6"/>
                </a:solidFill>
              </a:rPr>
              <a:t>Why</a:t>
            </a:r>
            <a:r>
              <a:rPr lang="zh-CN" altLang="en-US" sz="4400" dirty="0">
                <a:solidFill>
                  <a:srgbClr val="0083E6"/>
                </a:solidFill>
              </a:rPr>
              <a:t>？</a:t>
            </a:r>
            <a:endParaRPr lang="en-US" altLang="zh-CN" sz="4400" dirty="0">
              <a:solidFill>
                <a:srgbClr val="0083E6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7272808" cy="1080120"/>
            <a:chOff x="550590" y="536707"/>
            <a:chExt cx="5544616" cy="903764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4824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推荐系统未来何去何从？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--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在今天的视角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339" y="3525852"/>
            <a:ext cx="5450296" cy="299949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31279" y="1346375"/>
            <a:ext cx="52324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在数据</a:t>
            </a:r>
            <a:r>
              <a:rPr lang="en-US" altLang="zh-CN" sz="2800" dirty="0">
                <a:solidFill>
                  <a:srgbClr val="121212"/>
                </a:solidFill>
                <a:latin typeface="-apple-system"/>
              </a:rPr>
              <a:t>ETL</a:t>
            </a:r>
            <a:r>
              <a:rPr lang="zh-CN" altLang="en-US" sz="2800" dirty="0">
                <a:solidFill>
                  <a:srgbClr val="121212"/>
                </a:solidFill>
                <a:latin typeface="-apple-system"/>
              </a:rPr>
              <a:t>上：</a:t>
            </a:r>
            <a:endParaRPr lang="en-US" altLang="zh-CN" sz="2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在数据采集上，可以采用流行的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Flink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在离线批量计算上，可以采用流行的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Spark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在底层数据存储上，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HDFS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仍不过时；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在存储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(U,I,C)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的近线在线特征时，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Redis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能扛能打；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6" y="1499977"/>
            <a:ext cx="420025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5848344" y="3798653"/>
            <a:ext cx="48564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在模型推断</a:t>
            </a:r>
            <a:r>
              <a:rPr lang="zh-CN" altLang="en-US" sz="2800" dirty="0">
                <a:solidFill>
                  <a:srgbClr val="121212"/>
                </a:solidFill>
                <a:latin typeface="-apple-system"/>
              </a:rPr>
              <a:t>上：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算法层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算法工具层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模型性能评估</a:t>
            </a:r>
          </a:p>
        </p:txBody>
      </p:sp>
    </p:spTree>
  </p:cSld>
  <p:clrMapOvr>
    <a:masterClrMapping/>
  </p:clrMapOvr>
  <p:transition spd="slow" advTm="3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2558" y="404664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ea typeface="字魂105号-简雅黑" panose="00000500000000000000" pitchFamily="2" charset="-122"/>
              </a:rPr>
              <a:t>    </a:t>
            </a:r>
            <a:r>
              <a:rPr lang="zh-CN" altLang="en-US" sz="4800" dirty="0">
                <a:ea typeface="字魂105号-简雅黑" panose="00000500000000000000" pitchFamily="2" charset="-122"/>
              </a:rPr>
              <a:t>背景：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74726" y="1844824"/>
            <a:ext cx="8496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CTR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预估是目前推荐系统的核心技术，其目标是预估用户点击推荐内容的概率。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CTR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预估任务中，用户行为的隐式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low-order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high-order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特征都起到十分重要。有些特征是易于理解的，可以通过领域专家进行人工特征工程抽取特征。但是对于不易于理解的特征，如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啤酒和尿布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，则只能通过机器学习的方法得到。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同样的对于需要特别巨量特征的模型，人工特征工程也是难以接受的。所以特征的自动学习显的十分重要。</a:t>
            </a:r>
          </a:p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2" y="404664"/>
            <a:ext cx="895543" cy="89554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117" y="3858508"/>
            <a:ext cx="5450296" cy="2999492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模型演进历史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1558702" y="2038511"/>
            <a:ext cx="8856984" cy="607201"/>
            <a:chOff x="1445823" y="1769640"/>
            <a:chExt cx="8856984" cy="607201"/>
          </a:xfrm>
        </p:grpSpPr>
        <p:sp>
          <p:nvSpPr>
            <p:cNvPr id="7" name="矩形 6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文本框 23"/>
            <p:cNvSpPr txBox="1"/>
            <p:nvPr/>
          </p:nvSpPr>
          <p:spPr>
            <a:xfrm>
              <a:off x="1774341" y="1842407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线性模型：</a:t>
              </a:r>
            </a:p>
          </p:txBody>
        </p:sp>
        <p:sp>
          <p:nvSpPr>
            <p:cNvPr id="9" name="文本框 26"/>
            <p:cNvSpPr txBox="1"/>
            <p:nvPr/>
          </p:nvSpPr>
          <p:spPr>
            <a:xfrm>
              <a:off x="4655046" y="1861289"/>
              <a:ext cx="5647761" cy="42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dirty="0">
                  <a:ea typeface="等线" panose="02010600030101010101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（</a:t>
              </a:r>
              <a:r>
                <a:rPr lang="en-US" altLang="zh-CN" dirty="0">
                  <a:ea typeface="等线" panose="02010600030101010101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1</a:t>
              </a:r>
              <a:r>
                <a:rPr lang="zh-CN" altLang="en-US" dirty="0">
                  <a:ea typeface="等线" panose="02010600030101010101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）无法提取高阶的组合特征。（</a:t>
              </a:r>
              <a:r>
                <a:rPr lang="en-US" altLang="zh-CN" dirty="0">
                  <a:ea typeface="等线" panose="02010600030101010101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2</a:t>
              </a:r>
              <a:r>
                <a:rPr lang="zh-CN" altLang="en-US" dirty="0">
                  <a:ea typeface="等线" panose="02010600030101010101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）无法组合特征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58702" y="3068960"/>
            <a:ext cx="10081119" cy="1142813"/>
            <a:chOff x="1445823" y="1497175"/>
            <a:chExt cx="10081119" cy="1142813"/>
          </a:xfrm>
        </p:grpSpPr>
        <p:sp>
          <p:nvSpPr>
            <p:cNvPr id="12" name="矩形 11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文本框 23"/>
            <p:cNvSpPr txBox="1"/>
            <p:nvPr/>
          </p:nvSpPr>
          <p:spPr>
            <a:xfrm>
              <a:off x="1774341" y="1842407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FM</a:t>
              </a:r>
              <a:r>
                <a:rPr lang="zh-CN" altLang="en-US" sz="24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模型：</a:t>
              </a:r>
            </a:p>
          </p:txBody>
        </p:sp>
        <p:sp>
          <p:nvSpPr>
            <p:cNvPr id="14" name="文本框 26"/>
            <p:cNvSpPr txBox="1"/>
            <p:nvPr/>
          </p:nvSpPr>
          <p:spPr>
            <a:xfrm>
              <a:off x="4686183" y="1497175"/>
              <a:ext cx="6840759" cy="1142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800" dirty="0">
                  <a:effectLst/>
                  <a:latin typeface="等线" panose="02010600030101010101" pitchFamily="2" charset="-122"/>
                  <a:cs typeface="Times New Roman" panose="02020603050405020304" pitchFamily="18" charset="0"/>
                </a:rPr>
                <a:t>FM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通过隐向量做内积来表示组合特征，从理论上解决了低阶和高阶组合特征提取的问题。但是实际应用中受限于计算复杂度，一般也就只考虑到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阶交叉特征。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58702" y="4496663"/>
            <a:ext cx="10009112" cy="1200329"/>
            <a:chOff x="1445823" y="1621964"/>
            <a:chExt cx="10009112" cy="1200329"/>
          </a:xfrm>
        </p:grpSpPr>
        <p:sp>
          <p:nvSpPr>
            <p:cNvPr id="16" name="矩形 15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945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1791588" y="1856012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FNN</a:t>
              </a:r>
              <a:r>
                <a:rPr lang="zh-CN" altLang="en-US" sz="24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：</a:t>
              </a:r>
            </a:p>
          </p:txBody>
        </p:sp>
        <p:sp>
          <p:nvSpPr>
            <p:cNvPr id="18" name="文本框 26"/>
            <p:cNvSpPr txBox="1"/>
            <p:nvPr/>
          </p:nvSpPr>
          <p:spPr>
            <a:xfrm>
              <a:off x="4655046" y="1621964"/>
              <a:ext cx="67998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Embedding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的参数受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FM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的影响，不一定准确（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）预训练阶段增加了计算复杂度，训练效率低（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FNN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只能学习到高阶的组合特征。模型中没有对低阶特征建模。</a:t>
              </a:r>
            </a:p>
            <a:p>
              <a:pPr algn="just"/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箭头: 虚尾 18"/>
          <p:cNvSpPr/>
          <p:nvPr/>
        </p:nvSpPr>
        <p:spPr>
          <a:xfrm rot="5400000">
            <a:off x="2911560" y="2804573"/>
            <a:ext cx="400361" cy="377992"/>
          </a:xfrm>
          <a:prstGeom prst="stripedRightArrow">
            <a:avLst>
              <a:gd name="adj1" fmla="val 53938"/>
              <a:gd name="adj2" fmla="val 50000"/>
            </a:avLst>
          </a:prstGeom>
          <a:solidFill>
            <a:srgbClr val="19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4579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0" name="箭头: 虚尾 19"/>
          <p:cNvSpPr/>
          <p:nvPr/>
        </p:nvSpPr>
        <p:spPr>
          <a:xfrm rot="5400000">
            <a:off x="2911560" y="4107486"/>
            <a:ext cx="400361" cy="377992"/>
          </a:xfrm>
          <a:prstGeom prst="stripedRightArrow">
            <a:avLst>
              <a:gd name="adj1" fmla="val 53938"/>
              <a:gd name="adj2" fmla="val 50000"/>
            </a:avLst>
          </a:prstGeom>
          <a:solidFill>
            <a:srgbClr val="19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4579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模型演进历史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1558702" y="1787186"/>
            <a:ext cx="10124326" cy="1200329"/>
            <a:chOff x="1445823" y="1518315"/>
            <a:chExt cx="10124326" cy="1200329"/>
          </a:xfrm>
        </p:grpSpPr>
        <p:sp>
          <p:nvSpPr>
            <p:cNvPr id="7" name="矩形 6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cs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文本框 23"/>
            <p:cNvSpPr txBox="1"/>
            <p:nvPr/>
          </p:nvSpPr>
          <p:spPr>
            <a:xfrm>
              <a:off x="1774341" y="1842407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PNN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：</a:t>
              </a:r>
            </a:p>
          </p:txBody>
        </p:sp>
        <p:sp>
          <p:nvSpPr>
            <p:cNvPr id="9" name="文本框 26"/>
            <p:cNvSpPr txBox="1"/>
            <p:nvPr/>
          </p:nvSpPr>
          <p:spPr>
            <a:xfrm>
              <a:off x="4626244" y="1518315"/>
              <a:ext cx="69439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）内积外积计算复杂度高。采用近似计算的方法外积没有内积稳定。（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product layer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的输出需要与第一个隐藏层全连接，导致计算复杂度居高不下（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）和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FNN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一样，只能学习到高阶的特征组合。没有对于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阶和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阶特征进行建模。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58702" y="3341425"/>
            <a:ext cx="10170933" cy="607201"/>
            <a:chOff x="1445823" y="1769640"/>
            <a:chExt cx="10170933" cy="607201"/>
          </a:xfrm>
        </p:grpSpPr>
        <p:sp>
          <p:nvSpPr>
            <p:cNvPr id="12" name="矩形 11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cs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文本框 23"/>
            <p:cNvSpPr txBox="1"/>
            <p:nvPr/>
          </p:nvSpPr>
          <p:spPr>
            <a:xfrm>
              <a:off x="1774341" y="1842407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wide&amp;deep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：</a:t>
              </a:r>
            </a:p>
          </p:txBody>
        </p:sp>
        <p:sp>
          <p:nvSpPr>
            <p:cNvPr id="14" name="文本框 26"/>
            <p:cNvSpPr txBox="1"/>
            <p:nvPr/>
          </p:nvSpPr>
          <p:spPr>
            <a:xfrm>
              <a:off x="4775997" y="1842407"/>
              <a:ext cx="6840759" cy="422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dirty="0">
                  <a:effectLst/>
                  <a:latin typeface="等线" panose="02010600030101010101" pitchFamily="2" charset="-122"/>
                  <a:cs typeface="Times New Roman" panose="02020603050405020304" pitchFamily="18" charset="0"/>
                </a:rPr>
                <a:t>Wide part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部分的输入，依旧依赖人工特征工程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cs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58702" y="4596156"/>
            <a:ext cx="10170933" cy="655384"/>
            <a:chOff x="1445823" y="1721457"/>
            <a:chExt cx="10170933" cy="655384"/>
          </a:xfrm>
        </p:grpSpPr>
        <p:sp>
          <p:nvSpPr>
            <p:cNvPr id="16" name="矩形 15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94579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cs"/>
                <a:sym typeface="字魂105号-简雅黑" panose="00000500000000000000" pitchFamily="2" charset="-122"/>
              </a:endParaRP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1791588" y="1856012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Deep FM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模型：</a:t>
              </a:r>
            </a:p>
          </p:txBody>
        </p:sp>
        <p:sp>
          <p:nvSpPr>
            <p:cNvPr id="18" name="文本框 26"/>
            <p:cNvSpPr txBox="1"/>
            <p:nvPr/>
          </p:nvSpPr>
          <p:spPr>
            <a:xfrm>
              <a:off x="4701653" y="1721457"/>
              <a:ext cx="6915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Deep FM</a:t>
              </a:r>
              <a:r>
                <a:rPr lang="zh-CN" altLang="en-US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kern="100" dirty="0" err="1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Wide&amp;Deep</a:t>
              </a:r>
              <a:r>
                <a:rPr lang="zh-CN" altLang="en-US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的基础上进行改进，成功解决了上述五个模型的问题，并做了一些改进。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箭头: 虚尾 18"/>
          <p:cNvSpPr/>
          <p:nvPr/>
        </p:nvSpPr>
        <p:spPr>
          <a:xfrm rot="5400000">
            <a:off x="2911560" y="2804573"/>
            <a:ext cx="400361" cy="377992"/>
          </a:xfrm>
          <a:prstGeom prst="stripedRightArrow">
            <a:avLst>
              <a:gd name="adj1" fmla="val 53938"/>
              <a:gd name="adj2" fmla="val 50000"/>
            </a:avLst>
          </a:prstGeom>
          <a:solidFill>
            <a:srgbClr val="19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4579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sp>
        <p:nvSpPr>
          <p:cNvPr id="20" name="箭头: 虚尾 19"/>
          <p:cNvSpPr/>
          <p:nvPr/>
        </p:nvSpPr>
        <p:spPr>
          <a:xfrm rot="5400000">
            <a:off x="2911560" y="4107486"/>
            <a:ext cx="400361" cy="377992"/>
          </a:xfrm>
          <a:prstGeom prst="stripedRightArrow">
            <a:avLst>
              <a:gd name="adj1" fmla="val 53938"/>
              <a:gd name="adj2" fmla="val 50000"/>
            </a:avLst>
          </a:prstGeom>
          <a:solidFill>
            <a:srgbClr val="19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4579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5873" y="260648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94579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cs"/>
                  <a:sym typeface="字魂105号-简雅黑" panose="00000500000000000000" pitchFamily="2" charset="-122"/>
                </a:rPr>
                <a:t>模型演进历史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3" name="文本框 2"/>
          <p:cNvSpPr txBox="1"/>
          <p:nvPr/>
        </p:nvSpPr>
        <p:spPr>
          <a:xfrm>
            <a:off x="838622" y="1412776"/>
            <a:ext cx="102971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总结来看，线性模型、</a:t>
            </a:r>
            <a:r>
              <a:rPr lang="en-US" altLang="zh-CN" dirty="0"/>
              <a:t>FM</a:t>
            </a:r>
            <a:r>
              <a:rPr lang="zh-CN" altLang="en-US" dirty="0"/>
              <a:t>模型、</a:t>
            </a:r>
            <a:r>
              <a:rPr lang="en-US" altLang="zh-CN" dirty="0"/>
              <a:t>FNN</a:t>
            </a:r>
            <a:r>
              <a:rPr lang="zh-CN" altLang="en-US" dirty="0"/>
              <a:t>、</a:t>
            </a:r>
            <a:r>
              <a:rPr lang="en-US" altLang="zh-CN" dirty="0"/>
              <a:t>PNN</a:t>
            </a:r>
            <a:r>
              <a:rPr lang="zh-CN" altLang="en-US" dirty="0"/>
              <a:t>、</a:t>
            </a:r>
            <a:r>
              <a:rPr lang="en-US" altLang="zh-CN" dirty="0" err="1"/>
              <a:t>wide&amp;deep</a:t>
            </a:r>
            <a:r>
              <a:rPr lang="zh-CN" altLang="en-US" dirty="0"/>
              <a:t>模型都存在以下两个问题：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偏向于提取低阶或者高阶的组合特征。不能同时提取这两种类型的特征。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需要专业的领域知识来做特征工程。</a:t>
            </a:r>
          </a:p>
          <a:p>
            <a:endParaRPr lang="en-US" altLang="zh-CN" dirty="0"/>
          </a:p>
          <a:p>
            <a:r>
              <a:rPr lang="en-US" altLang="zh-CN" dirty="0"/>
              <a:t>Deep FM</a:t>
            </a:r>
            <a:r>
              <a:rPr lang="zh-CN" altLang="en-US" dirty="0"/>
              <a:t>在</a:t>
            </a:r>
            <a:r>
              <a:rPr lang="en-US" altLang="zh-CN" dirty="0" err="1"/>
              <a:t>Wide&amp;Deep</a:t>
            </a:r>
            <a:r>
              <a:rPr lang="zh-CN" altLang="en-US" dirty="0"/>
              <a:t>的基础上进行改进，成功解决了这两个问题，并做了一些改进。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其优势有如下四点：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）不需要预训练</a:t>
            </a:r>
            <a:r>
              <a:rPr lang="en-US" altLang="zh-CN" dirty="0"/>
              <a:t>FM</a:t>
            </a:r>
            <a:r>
              <a:rPr lang="zh-CN" altLang="en-US" dirty="0"/>
              <a:t>得到隐向量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）不需要人工特征工程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）能同时学习低阶和高阶的组合特征 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FM</a:t>
            </a:r>
            <a:r>
              <a:rPr lang="zh-CN" altLang="en-US" dirty="0"/>
              <a:t>模块和</a:t>
            </a:r>
            <a:r>
              <a:rPr lang="en-US" altLang="zh-CN" dirty="0"/>
              <a:t>Deep</a:t>
            </a:r>
            <a:r>
              <a:rPr lang="zh-CN" altLang="en-US" dirty="0"/>
              <a:t>模块共享</a:t>
            </a:r>
            <a:r>
              <a:rPr lang="en-US" altLang="zh-CN" dirty="0"/>
              <a:t>Feature Embedding</a:t>
            </a:r>
            <a:r>
              <a:rPr lang="zh-CN" altLang="en-US" dirty="0"/>
              <a:t>部分，可以更快的训练，以及更精确的训练学习</a:t>
            </a:r>
          </a:p>
          <a:p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339" y="3525852"/>
            <a:ext cx="5450296" cy="2999492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55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cs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94579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cs"/>
                <a:sym typeface="字魂105号-简雅黑" panose="00000500000000000000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3" name="组合 2"/>
          <p:cNvGrpSpPr/>
          <p:nvPr/>
        </p:nvGrpSpPr>
        <p:grpSpPr>
          <a:xfrm>
            <a:off x="478924" y="1340577"/>
            <a:ext cx="6096000" cy="4104456"/>
            <a:chOff x="-8121" y="1376772"/>
            <a:chExt cx="6096000" cy="4104456"/>
          </a:xfrm>
        </p:grpSpPr>
        <p:sp>
          <p:nvSpPr>
            <p:cNvPr id="21" name="矩形 20"/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194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24" name="TextBox 40"/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800" dirty="0">
                      <a:solidFill>
                        <a:schemeClr val="bg1"/>
                      </a:solidFill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第二章</a:t>
                  </a:r>
                </a:p>
              </p:txBody>
            </p:sp>
            <p:sp>
              <p:nvSpPr>
                <p:cNvPr id="25" name="TextBox 40"/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altLang="zh-CN" dirty="0" err="1">
                      <a:solidFill>
                        <a:schemeClr val="bg1"/>
                      </a:solidFill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Chapter</a:t>
                  </a:r>
                  <a:r>
                    <a:rPr lang="pt-BR" altLang="zh-CN" dirty="0">
                      <a:solidFill>
                        <a:schemeClr val="bg1"/>
                      </a:solidFill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  </a:t>
                  </a:r>
                  <a:r>
                    <a:rPr lang="en-US" altLang="zh-CN" dirty="0">
                      <a:solidFill>
                        <a:schemeClr val="bg1"/>
                      </a:solidFill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2</a:t>
                  </a:r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683590" y="3331677"/>
              <a:ext cx="4510682" cy="876399"/>
              <a:chOff x="784538" y="3488705"/>
              <a:chExt cx="4510682" cy="876399"/>
            </a:xfrm>
          </p:grpSpPr>
          <p:sp>
            <p:nvSpPr>
              <p:cNvPr id="28" name="TextBox 40"/>
              <p:cNvSpPr txBox="1"/>
              <p:nvPr/>
            </p:nvSpPr>
            <p:spPr>
              <a:xfrm>
                <a:off x="784538" y="3576790"/>
                <a:ext cx="451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Deep FM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模型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40"/>
          <p:cNvSpPr txBox="1"/>
          <p:nvPr/>
        </p:nvSpPr>
        <p:spPr>
          <a:xfrm>
            <a:off x="6792165" y="1916832"/>
            <a:ext cx="541894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194579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1945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架构说明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194579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1945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计算过程</a:t>
            </a:r>
            <a:endParaRPr lang="en-US" altLang="zh-CN" sz="2400" dirty="0">
              <a:solidFill>
                <a:srgbClr val="194579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984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zh-CN" altLang="en-US" sz="1800" i="0" u="none" strike="noStrike" kern="1200" normalizeH="0" baseline="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24" name="TextBox 40"/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01</a:t>
              </a:r>
              <a:r>
                <a:rPr lang="zh-CN" altLang="en-US" sz="2400" dirty="0">
                  <a:solidFill>
                    <a:srgbClr val="194579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简单介绍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83" y="1515919"/>
            <a:ext cx="6651330" cy="30387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72399" y="4988256"/>
            <a:ext cx="1107997" cy="5652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FM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11030" y="4947312"/>
            <a:ext cx="1800200" cy="56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Deep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37380" y="401063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相同的特征输入</a:t>
            </a:r>
          </a:p>
        </p:txBody>
      </p:sp>
      <p:sp>
        <p:nvSpPr>
          <p:cNvPr id="29" name="下箭头 28"/>
          <p:cNvSpPr/>
          <p:nvPr/>
        </p:nvSpPr>
        <p:spPr>
          <a:xfrm rot="10800000">
            <a:off x="2449397" y="4554688"/>
            <a:ext cx="553999" cy="565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下箭头 29"/>
          <p:cNvSpPr/>
          <p:nvPr/>
        </p:nvSpPr>
        <p:spPr>
          <a:xfrm rot="10800000">
            <a:off x="5004446" y="4542984"/>
            <a:ext cx="553999" cy="565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箭头 33"/>
          <p:cNvSpPr/>
          <p:nvPr/>
        </p:nvSpPr>
        <p:spPr>
          <a:xfrm rot="11453206">
            <a:off x="7943872" y="4141438"/>
            <a:ext cx="610009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67345" y="1772920"/>
            <a:ext cx="296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低阶特征和高阶交互特征</a:t>
            </a:r>
          </a:p>
        </p:txBody>
      </p:sp>
    </p:spTree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约风格论文答辩课程演示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2001</Words>
  <Application>Microsoft Office PowerPoint</Application>
  <PresentationFormat>自定义</PresentationFormat>
  <Paragraphs>238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-apple-system</vt:lpstr>
      <vt:lpstr>等线</vt:lpstr>
      <vt:lpstr>宋体</vt:lpstr>
      <vt:lpstr>字魂105号-简雅黑</vt:lpstr>
      <vt:lpstr>字魂36号-孙新恒宋楷体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蓝色简约风格论文答辩课程演示PPT模板</dc:title>
  <dc:creator>深度联盟http://www.deepbbs.org</dc:creator>
  <cp:lastModifiedBy>1</cp:lastModifiedBy>
  <cp:revision>123</cp:revision>
  <dcterms:created xsi:type="dcterms:W3CDTF">2016-05-04T11:42:00Z</dcterms:created>
  <dcterms:modified xsi:type="dcterms:W3CDTF">2021-12-16T09:56:09Z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CA19EBA79E054825B8F5BB2CD62A70C5</vt:lpwstr>
  </property>
</Properties>
</file>