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6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72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8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852" y="2927840"/>
            <a:ext cx="9240716" cy="99353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MOTION BLUR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138" y="5029200"/>
            <a:ext cx="8517865" cy="1538654"/>
          </a:xfrm>
        </p:spPr>
        <p:txBody>
          <a:bodyPr/>
          <a:lstStyle/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Jagat Kiran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</a:rPr>
              <a:t>Alla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MSc Data Analytics</a:t>
            </a:r>
          </a:p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Supervisor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: Dr Joab Winkler</a:t>
            </a: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IN" dirty="0"/>
          </a:p>
        </p:txBody>
      </p:sp>
      <p:pic>
        <p:nvPicPr>
          <p:cNvPr id="2052" name="Picture 4" descr="Knowledge Integration: University of Sheffi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3" y="332744"/>
            <a:ext cx="4456114" cy="21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Contents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769"/>
            <a:ext cx="8596668" cy="4634593"/>
          </a:xfrm>
        </p:spPr>
        <p:txBody>
          <a:bodyPr/>
          <a:lstStyle/>
          <a:p>
            <a:r>
              <a:rPr lang="en-IN" dirty="0" smtClean="0"/>
              <a:t>Motion blur introduction</a:t>
            </a:r>
          </a:p>
          <a:p>
            <a:r>
              <a:rPr lang="en-IN" dirty="0" smtClean="0"/>
              <a:t>Motion blur removal techniques</a:t>
            </a:r>
          </a:p>
          <a:p>
            <a:r>
              <a:rPr lang="en-IN" dirty="0" smtClean="0"/>
              <a:t>Our proposed method to remove blur</a:t>
            </a:r>
          </a:p>
          <a:p>
            <a:r>
              <a:rPr lang="en-IN" dirty="0" smtClean="0"/>
              <a:t>Observations and experiments</a:t>
            </a:r>
          </a:p>
          <a:p>
            <a:r>
              <a:rPr lang="en-IN" dirty="0" smtClean="0"/>
              <a:t>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7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Motion Blur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138"/>
            <a:ext cx="9272954" cy="5890847"/>
          </a:xfrm>
        </p:spPr>
        <p:txBody>
          <a:bodyPr>
            <a:normAutofit/>
          </a:bodyPr>
          <a:lstStyle/>
          <a:p>
            <a:r>
              <a:rPr lang="en-IN" sz="1600" dirty="0" smtClean="0"/>
              <a:t>Common artefact caused due to relative motion between camera and scene.</a:t>
            </a:r>
          </a:p>
          <a:p>
            <a:r>
              <a:rPr lang="en-IN" sz="1600" dirty="0" smtClean="0"/>
              <a:t>Can make images look artistic, but more often then not, motion blur is undesirable.</a:t>
            </a:r>
          </a:p>
          <a:p>
            <a:r>
              <a:rPr lang="en-IN" sz="1600" dirty="0" smtClean="0"/>
              <a:t>Research on methods to remove blur from a single blurred image.</a:t>
            </a:r>
          </a:p>
          <a:p>
            <a:r>
              <a:rPr lang="en-IN" sz="1600" dirty="0" smtClean="0"/>
              <a:t>Can be modelled as a convolution operation(</a:t>
            </a:r>
            <a:r>
              <a:rPr lang="en-IN" sz="1600" b="1" dirty="0" smtClean="0"/>
              <a:t>*</a:t>
            </a:r>
            <a:r>
              <a:rPr lang="en-IN" sz="1600" dirty="0" smtClean="0"/>
              <a:t>) using a PSF(Point Spread Function) or Blur Kernel.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endParaRPr lang="en-IN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4" y="2757540"/>
            <a:ext cx="8576573" cy="3282858"/>
          </a:xfrm>
          <a:prstGeom prst="rect">
            <a:avLst/>
          </a:prstGeom>
        </p:spPr>
      </p:pic>
      <p:pic>
        <p:nvPicPr>
          <p:cNvPr id="1026" name="Picture 2" descr="License Plate from Blurr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62" y="1480008"/>
            <a:ext cx="6469265" cy="48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blob:https://web.whatsapp.com/110ae1ba-7cf1-4e92-b6c2-ede21ac3463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2" y="1480008"/>
            <a:ext cx="7691955" cy="4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31"/>
            <a:ext cx="10515600" cy="458978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Removing Motion Blur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9"/>
            <a:ext cx="8992227" cy="626157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Convolution- get blur image. Reverse convolution/deconvolution- get sharp image</a:t>
            </a:r>
            <a:r>
              <a:rPr lang="en-IN" sz="16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IN" sz="1600" dirty="0">
                <a:solidFill>
                  <a:prstClr val="black"/>
                </a:solidFill>
              </a:rPr>
              <a:t>Zero division and noise case in deconvolution like Inverse filter. </a:t>
            </a:r>
            <a:r>
              <a:rPr lang="en-IN" sz="1600" dirty="0" smtClean="0">
                <a:solidFill>
                  <a:prstClr val="black"/>
                </a:solidFill>
              </a:rPr>
              <a:t>Other </a:t>
            </a:r>
            <a:r>
              <a:rPr lang="en-IN" sz="1600" dirty="0">
                <a:solidFill>
                  <a:prstClr val="black"/>
                </a:solidFill>
              </a:rPr>
              <a:t>algorithms to solve this- Lucy Richardson, Wiener filter, Regularised </a:t>
            </a:r>
            <a:r>
              <a:rPr lang="en-IN" sz="1600" dirty="0" smtClean="0">
                <a:solidFill>
                  <a:prstClr val="black"/>
                </a:solidFill>
              </a:rPr>
              <a:t>filter</a:t>
            </a:r>
            <a:endParaRPr lang="en-IN" sz="1600" dirty="0">
              <a:solidFill>
                <a:prstClr val="black"/>
              </a:solidFill>
            </a:endParaRPr>
          </a:p>
          <a:p>
            <a:r>
              <a:rPr lang="en-IN" sz="1600" dirty="0">
                <a:solidFill>
                  <a:prstClr val="black"/>
                </a:solidFill>
              </a:rPr>
              <a:t>But PSF unknown most of the times/ deconvolution problem.</a:t>
            </a:r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endParaRPr lang="en-IN" sz="1200" dirty="0">
              <a:solidFill>
                <a:prstClr val="black"/>
              </a:solidFill>
            </a:endParaRPr>
          </a:p>
          <a:p>
            <a:pPr lvl="0"/>
            <a:endParaRPr lang="en-IN" sz="1400" dirty="0" smtClean="0">
              <a:solidFill>
                <a:prstClr val="black"/>
              </a:solidFill>
            </a:endParaRPr>
          </a:p>
          <a:p>
            <a:pPr lvl="0"/>
            <a:r>
              <a:rPr lang="en-IN" sz="1600" dirty="0" smtClean="0">
                <a:solidFill>
                  <a:prstClr val="black"/>
                </a:solidFill>
              </a:rPr>
              <a:t>Early </a:t>
            </a:r>
            <a:r>
              <a:rPr lang="en-IN" sz="1600" dirty="0">
                <a:solidFill>
                  <a:prstClr val="black"/>
                </a:solidFill>
              </a:rPr>
              <a:t>research made prediction on PSF using prior statistical knowledge on image and </a:t>
            </a:r>
            <a:r>
              <a:rPr lang="en-IN" sz="1600" dirty="0" smtClean="0">
                <a:solidFill>
                  <a:prstClr val="black"/>
                </a:solidFill>
              </a:rPr>
              <a:t>kernel, but limited to use cases.</a:t>
            </a:r>
            <a:endParaRPr lang="en-IN" sz="1600" dirty="0">
              <a:solidFill>
                <a:prstClr val="black"/>
              </a:solidFill>
            </a:endParaRPr>
          </a:p>
          <a:p>
            <a:pPr lvl="0"/>
            <a:r>
              <a:rPr lang="en-IN" sz="1600" dirty="0">
                <a:solidFill>
                  <a:prstClr val="black"/>
                </a:solidFill>
              </a:rPr>
              <a:t>Our research- linear motion blur</a:t>
            </a:r>
            <a:r>
              <a:rPr lang="en-IN" sz="1600" dirty="0" smtClean="0">
                <a:solidFill>
                  <a:prstClr val="black"/>
                </a:solidFill>
              </a:rPr>
              <a:t>. </a:t>
            </a:r>
            <a:r>
              <a:rPr lang="en-IN" sz="1600" dirty="0">
                <a:solidFill>
                  <a:prstClr val="black"/>
                </a:solidFill>
              </a:rPr>
              <a:t>Parameters </a:t>
            </a:r>
            <a:r>
              <a:rPr lang="en-IN" sz="1600" dirty="0" smtClean="0">
                <a:solidFill>
                  <a:prstClr val="black"/>
                </a:solidFill>
              </a:rPr>
              <a:t>Length(L) </a:t>
            </a:r>
            <a:r>
              <a:rPr lang="en-IN" sz="1600" dirty="0">
                <a:solidFill>
                  <a:prstClr val="black"/>
                </a:solidFill>
              </a:rPr>
              <a:t>and </a:t>
            </a:r>
            <a:r>
              <a:rPr lang="en-IN" sz="1600" dirty="0" smtClean="0">
                <a:solidFill>
                  <a:prstClr val="black"/>
                </a:solidFill>
              </a:rPr>
              <a:t>Angle(</a:t>
            </a:r>
            <a:r>
              <a:rPr lang="el-GR" sz="1600" dirty="0" smtClean="0">
                <a:solidFill>
                  <a:prstClr val="black"/>
                </a:solidFill>
              </a:rPr>
              <a:t>θ</a:t>
            </a:r>
            <a:r>
              <a:rPr lang="en-IN" sz="1600" dirty="0" smtClean="0">
                <a:solidFill>
                  <a:prstClr val="black"/>
                </a:solidFill>
              </a:rPr>
              <a:t>).</a:t>
            </a:r>
          </a:p>
          <a:p>
            <a:pPr lvl="0"/>
            <a:endParaRPr lang="en-IN" sz="1200" dirty="0" smtClean="0">
              <a:solidFill>
                <a:prstClr val="black"/>
              </a:solidFill>
            </a:endParaRPr>
          </a:p>
          <a:p>
            <a:pPr lvl="0"/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/>
            <a:r>
              <a:rPr lang="en-IN" sz="1600" dirty="0" smtClean="0">
                <a:solidFill>
                  <a:prstClr val="black"/>
                </a:solidFill>
              </a:rPr>
              <a:t>Our </a:t>
            </a:r>
            <a:r>
              <a:rPr lang="en-IN" sz="1600" dirty="0">
                <a:solidFill>
                  <a:prstClr val="black"/>
                </a:solidFill>
              </a:rPr>
              <a:t>method finds PSF using </a:t>
            </a:r>
            <a:r>
              <a:rPr lang="en-IN" sz="1600" dirty="0" smtClean="0">
                <a:solidFill>
                  <a:prstClr val="black"/>
                </a:solidFill>
              </a:rPr>
              <a:t>the 2 dimensional Fourier transformation of blurred image.</a:t>
            </a:r>
            <a:endParaRPr lang="en-IN" sz="1600" dirty="0" smtClean="0"/>
          </a:p>
          <a:p>
            <a:pPr lvl="0"/>
            <a:endParaRPr lang="en-IN" sz="1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2" y="4314008"/>
            <a:ext cx="3938671" cy="792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21" y="1890263"/>
            <a:ext cx="1039935" cy="1243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94" y="4091291"/>
            <a:ext cx="4459933" cy="1697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4104" r="2733" b="10336"/>
          <a:stretch/>
        </p:blipFill>
        <p:spPr>
          <a:xfrm>
            <a:off x="3014181" y="6086564"/>
            <a:ext cx="3755897" cy="6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356"/>
            <a:ext cx="8596668" cy="394678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Proposed method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0034"/>
            <a:ext cx="8853528" cy="6146799"/>
          </a:xfrm>
        </p:spPr>
        <p:txBody>
          <a:bodyPr/>
          <a:lstStyle/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Log spectrum or Log Fourier transformed image of blurred image. </a:t>
            </a:r>
            <a:r>
              <a:rPr lang="en-IN" sz="1600" i="1" dirty="0" smtClean="0">
                <a:solidFill>
                  <a:prstClr val="black"/>
                </a:solidFill>
              </a:rPr>
              <a:t>V(x,y)</a:t>
            </a:r>
            <a:r>
              <a:rPr lang="en-IN" sz="1600" dirty="0" smtClean="0">
                <a:solidFill>
                  <a:prstClr val="black"/>
                </a:solidFill>
              </a:rPr>
              <a:t> is FFT of blurred image.</a:t>
            </a: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Log FFT of sharp image</a:t>
            </a:r>
          </a:p>
          <a:p>
            <a:pPr marL="0" lvl="0" indent="0">
              <a:buClr>
                <a:srgbClr val="90C226"/>
              </a:buClr>
              <a:buNone/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Log FFT of blurred image</a:t>
            </a: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Find </a:t>
            </a:r>
            <a:r>
              <a:rPr lang="en-IN" sz="1600" dirty="0">
                <a:solidFill>
                  <a:prstClr val="black"/>
                </a:solidFill>
              </a:rPr>
              <a:t>angle parameter from the log Fourier transform image by finding the angle bright line makes with the vertical </a:t>
            </a:r>
            <a:r>
              <a:rPr lang="en-IN" sz="1600" dirty="0" smtClean="0">
                <a:solidFill>
                  <a:prstClr val="black"/>
                </a:solidFill>
              </a:rPr>
              <a:t>axis after </a:t>
            </a:r>
            <a:r>
              <a:rPr lang="en-IN" sz="1600" dirty="0" err="1" smtClean="0">
                <a:solidFill>
                  <a:prstClr val="black"/>
                </a:solidFill>
              </a:rPr>
              <a:t>preprocessing</a:t>
            </a:r>
            <a:r>
              <a:rPr lang="en-IN" sz="1600" dirty="0" smtClean="0">
                <a:solidFill>
                  <a:prstClr val="black"/>
                </a:solidFill>
              </a:rPr>
              <a:t>.</a:t>
            </a: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1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22" y="1357937"/>
            <a:ext cx="3343627" cy="1612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24" y="923873"/>
            <a:ext cx="1876687" cy="266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87" y="3077243"/>
            <a:ext cx="1601534" cy="160826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110297" y="3094336"/>
            <a:ext cx="1644800" cy="157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387" y="5195226"/>
            <a:ext cx="1601534" cy="158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013" y="5223751"/>
            <a:ext cx="1619941" cy="15404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021294" y="3151728"/>
            <a:ext cx="386862" cy="10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4594" y="3468047"/>
            <a:ext cx="26377" cy="347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08090" y="3080484"/>
            <a:ext cx="203499" cy="2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6244" y="3085901"/>
            <a:ext cx="104232" cy="20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10454" y="5504645"/>
            <a:ext cx="1021680" cy="958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70228" y="3541892"/>
            <a:ext cx="1202994" cy="71327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51693"/>
            <a:ext cx="10392181" cy="6443506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IN" sz="1600" dirty="0">
                <a:solidFill>
                  <a:prstClr val="black"/>
                </a:solidFill>
              </a:rPr>
              <a:t>Find length parameter </a:t>
            </a:r>
            <a:r>
              <a:rPr lang="en-IN" sz="1600" dirty="0" smtClean="0">
                <a:solidFill>
                  <a:prstClr val="black"/>
                </a:solidFill>
              </a:rPr>
              <a:t>by </a:t>
            </a:r>
            <a:r>
              <a:rPr lang="en-IN" sz="1600" dirty="0">
                <a:solidFill>
                  <a:prstClr val="black"/>
                </a:solidFill>
              </a:rPr>
              <a:t>inversely rotating the log Fourier image with angle found</a:t>
            </a:r>
            <a:r>
              <a:rPr lang="en-IN" sz="16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90C226"/>
              </a:buClr>
              <a:buNone/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Construct the blur kernel using parameters found, and perform deconvolution.</a:t>
            </a: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37" y="683357"/>
            <a:ext cx="2556001" cy="2570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50" y="666961"/>
            <a:ext cx="3153036" cy="2586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10" y="3685928"/>
            <a:ext cx="9238560" cy="28027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64" y="3349870"/>
            <a:ext cx="11328144" cy="34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7907"/>
            <a:ext cx="8596668" cy="4894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Findings and Experiments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47345"/>
            <a:ext cx="9301935" cy="529401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IN" sz="1600" dirty="0">
                <a:solidFill>
                  <a:prstClr val="black"/>
                </a:solidFill>
              </a:rPr>
              <a:t>Our method works even for low levels of blur unlike other studies based on linear motion blur</a:t>
            </a:r>
            <a:r>
              <a:rPr lang="en-IN" sz="16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Average error in length prediction- 0.4 units, angle prediction- 1.1°.</a:t>
            </a: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>
                <a:solidFill>
                  <a:prstClr val="black"/>
                </a:solidFill>
              </a:rPr>
              <a:t>Additional experiments on deconvolution algorithm </a:t>
            </a:r>
            <a:r>
              <a:rPr lang="en-IN" sz="1600" dirty="0" smtClean="0">
                <a:solidFill>
                  <a:prstClr val="black"/>
                </a:solidFill>
              </a:rPr>
              <a:t>for motion blur case.</a:t>
            </a: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6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600" dirty="0" smtClean="0">
                <a:solidFill>
                  <a:prstClr val="black"/>
                </a:solidFill>
              </a:rPr>
              <a:t>Effect of errors in </a:t>
            </a:r>
            <a:r>
              <a:rPr lang="en-IN" sz="1600" dirty="0">
                <a:solidFill>
                  <a:prstClr val="black"/>
                </a:solidFill>
              </a:rPr>
              <a:t>parameters </a:t>
            </a:r>
            <a:r>
              <a:rPr lang="en-IN" sz="1600" dirty="0" smtClean="0">
                <a:solidFill>
                  <a:prstClr val="black"/>
                </a:solidFill>
              </a:rPr>
              <a:t>calculation.</a:t>
            </a:r>
            <a:endParaRPr lang="en-IN" sz="1600" dirty="0"/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65" y="1812081"/>
            <a:ext cx="3626530" cy="1409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20" y="3711321"/>
            <a:ext cx="4213615" cy="2072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22" y="3711321"/>
            <a:ext cx="4238604" cy="20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010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Conclusion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9709"/>
            <a:ext cx="8596668" cy="493165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Research ongoing on Deep Learning methods combined with traditional methods.</a:t>
            </a:r>
            <a:endParaRPr lang="en-IN" sz="1600" dirty="0"/>
          </a:p>
          <a:p>
            <a:r>
              <a:rPr lang="en-IN" sz="1600" dirty="0" smtClean="0"/>
              <a:t>Linear motion blur most common and our research interest.</a:t>
            </a:r>
          </a:p>
          <a:p>
            <a:r>
              <a:rPr lang="en-IN" sz="1600" dirty="0" smtClean="0"/>
              <a:t>Our method estimates Length parameter accurately.</a:t>
            </a:r>
          </a:p>
          <a:p>
            <a:r>
              <a:rPr lang="en-IN" sz="1600" dirty="0" smtClean="0"/>
              <a:t>Lucy Richardson algorithm best for motion blur deconvolution.</a:t>
            </a:r>
          </a:p>
          <a:p>
            <a:r>
              <a:rPr lang="en-IN" sz="1600" dirty="0" smtClean="0"/>
              <a:t>Predicting exact length parameter important than predicting angle parameter for deconvolution.</a:t>
            </a:r>
          </a:p>
        </p:txBody>
      </p:sp>
    </p:spTree>
    <p:extLst>
      <p:ext uri="{BB962C8B-B14F-4D97-AF65-F5344CB8AC3E}">
        <p14:creationId xmlns:p14="http://schemas.microsoft.com/office/powerpoint/2010/main" val="13039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5026</TotalTime>
  <Words>370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MOTION BLUR</vt:lpstr>
      <vt:lpstr>Contents</vt:lpstr>
      <vt:lpstr>Motion Blur</vt:lpstr>
      <vt:lpstr>Removing Motion Blur</vt:lpstr>
      <vt:lpstr>Proposed method</vt:lpstr>
      <vt:lpstr>PowerPoint Presentation</vt:lpstr>
      <vt:lpstr>Findings and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Jagat Kiran</dc:creator>
  <cp:lastModifiedBy>Jagat Kiran</cp:lastModifiedBy>
  <cp:revision>64</cp:revision>
  <dcterms:created xsi:type="dcterms:W3CDTF">2022-09-04T04:21:03Z</dcterms:created>
  <dcterms:modified xsi:type="dcterms:W3CDTF">2022-09-07T16:49:05Z</dcterms:modified>
</cp:coreProperties>
</file>