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256" r:id="rId2"/>
    <p:sldId id="257" r:id="rId3"/>
    <p:sldId id="258" r:id="rId4"/>
    <p:sldId id="320" r:id="rId5"/>
    <p:sldId id="321" r:id="rId6"/>
    <p:sldId id="322" r:id="rId7"/>
    <p:sldId id="323" r:id="rId8"/>
    <p:sldId id="324" r:id="rId9"/>
    <p:sldId id="259" r:id="rId10"/>
    <p:sldId id="325" r:id="rId11"/>
    <p:sldId id="260" r:id="rId12"/>
    <p:sldId id="261" r:id="rId13"/>
    <p:sldId id="262" r:id="rId14"/>
    <p:sldId id="263" r:id="rId15"/>
    <p:sldId id="264" r:id="rId16"/>
    <p:sldId id="319" r:id="rId17"/>
    <p:sldId id="326" r:id="rId18"/>
    <p:sldId id="327" r:id="rId19"/>
    <p:sldId id="328" r:id="rId20"/>
    <p:sldId id="331" r:id="rId21"/>
    <p:sldId id="329" r:id="rId22"/>
    <p:sldId id="330" r:id="rId23"/>
    <p:sldId id="265" r:id="rId24"/>
    <p:sldId id="266" r:id="rId25"/>
    <p:sldId id="267" r:id="rId26"/>
    <p:sldId id="268" r:id="rId27"/>
    <p:sldId id="269" r:id="rId28"/>
    <p:sldId id="270" r:id="rId29"/>
    <p:sldId id="316" r:id="rId30"/>
    <p:sldId id="317" r:id="rId31"/>
    <p:sldId id="271" r:id="rId32"/>
    <p:sldId id="272" r:id="rId33"/>
    <p:sldId id="274" r:id="rId34"/>
    <p:sldId id="273" r:id="rId35"/>
    <p:sldId id="275" r:id="rId36"/>
    <p:sldId id="276" r:id="rId37"/>
    <p:sldId id="277" r:id="rId38"/>
    <p:sldId id="278" r:id="rId39"/>
    <p:sldId id="279" r:id="rId40"/>
    <p:sldId id="280" r:id="rId41"/>
    <p:sldId id="334" r:id="rId42"/>
    <p:sldId id="281" r:id="rId43"/>
    <p:sldId id="282" r:id="rId44"/>
    <p:sldId id="283" r:id="rId45"/>
    <p:sldId id="285" r:id="rId46"/>
    <p:sldId id="286" r:id="rId47"/>
    <p:sldId id="287" r:id="rId48"/>
    <p:sldId id="288" r:id="rId49"/>
    <p:sldId id="289" r:id="rId50"/>
    <p:sldId id="290" r:id="rId51"/>
    <p:sldId id="318" r:id="rId52"/>
    <p:sldId id="332" r:id="rId53"/>
    <p:sldId id="292" r:id="rId54"/>
    <p:sldId id="333" r:id="rId55"/>
    <p:sldId id="295" r:id="rId56"/>
    <p:sldId id="293" r:id="rId57"/>
    <p:sldId id="294" r:id="rId58"/>
    <p:sldId id="296" r:id="rId59"/>
    <p:sldId id="297" r:id="rId60"/>
    <p:sldId id="298" r:id="rId61"/>
    <p:sldId id="299" r:id="rId62"/>
    <p:sldId id="300" r:id="rId63"/>
    <p:sldId id="301" r:id="rId64"/>
    <p:sldId id="302" r:id="rId65"/>
    <p:sldId id="303" r:id="rId66"/>
    <p:sldId id="30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24"/>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6E028-10DC-EA46-82A7-943475C84FDB}" type="datetimeFigureOut">
              <a:rPr lang="en-US" smtClean="0"/>
              <a:t>6/27/18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A1F56-263B-7B4A-8A0F-8E2C6D1FD703}" type="slidenum">
              <a:rPr lang="en-US" smtClean="0"/>
              <a:t>‹#›</a:t>
            </a:fld>
            <a:endParaRPr lang="en-US"/>
          </a:p>
        </p:txBody>
      </p:sp>
    </p:spTree>
    <p:extLst>
      <p:ext uri="{BB962C8B-B14F-4D97-AF65-F5344CB8AC3E}">
        <p14:creationId xmlns:p14="http://schemas.microsoft.com/office/powerpoint/2010/main" val="204629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17652D-C8F0-5244-A4D4-4570ABB41B62}"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145D549-220F-D94D-BCE9-07F97E6225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145D549-220F-D94D-BCE9-07F97E6225D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17652D-C8F0-5244-A4D4-4570ABB41B62}"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17652D-C8F0-5244-A4D4-4570ABB41B62}"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17652D-C8F0-5244-A4D4-4570ABB41B62}"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17652D-C8F0-5244-A4D4-4570ABB41B62}" type="datetimeFigureOut">
              <a:rPr lang="en-US" smtClean="0"/>
              <a:t>6/27/18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145D549-220F-D94D-BCE9-07F97E6225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17652D-C8F0-5244-A4D4-4570ABB41B62}"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7652D-C8F0-5244-A4D4-4570ABB41B62}"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17652D-C8F0-5244-A4D4-4570ABB41B62}" type="datetimeFigureOut">
              <a:rPr lang="en-US" smtClean="0"/>
              <a:t>6/27/18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17652D-C8F0-5244-A4D4-4570ABB41B62}"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17652D-C8F0-5244-A4D4-4570ABB41B62}" type="datetimeFigureOut">
              <a:rPr lang="en-US" smtClean="0"/>
              <a:t>6/27/18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17652D-C8F0-5244-A4D4-4570ABB41B62}" type="datetimeFigureOut">
              <a:rPr lang="en-US" smtClean="0"/>
              <a:t>6/27/18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145D549-220F-D94D-BCE9-07F97E6225D2}" type="slidenum">
              <a:rPr lang="en-US" smtClean="0"/>
              <a:t>‹#›</a:t>
            </a:fld>
            <a:endParaRPr lang="en-US"/>
          </a:p>
        </p:txBody>
      </p:sp>
    </p:spTree>
    <p:extLst>
      <p:ext uri="{BB962C8B-B14F-4D97-AF65-F5344CB8AC3E}">
        <p14:creationId xmlns:p14="http://schemas.microsoft.com/office/powerpoint/2010/main" val="826833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3" Type="http://schemas.openxmlformats.org/officeDocument/2006/relationships/hyperlink" Target="http://web.engr.oregonstate.edu/~shaikj/jaki)" TargetMode="External"/><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hyperlink" Target="https://filezilla-project.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 TargetMode="External"/><Relationship Id="rId3"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 TargetMode="External"/><Relationship Id="rId3"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 TargetMode="External"/><Relationship Id="rId3" Type="http://schemas.openxmlformats.org/officeDocument/2006/relationships/image" Target="../media/image4.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AND CSS</a:t>
            </a:r>
            <a:endParaRPr lang="en-US" dirty="0"/>
          </a:p>
        </p:txBody>
      </p:sp>
      <p:pic>
        <p:nvPicPr>
          <p:cNvPr id="4" name="Picture 3"/>
          <p:cNvPicPr>
            <a:picLocks noChangeAspect="1"/>
          </p:cNvPicPr>
          <p:nvPr/>
        </p:nvPicPr>
        <p:blipFill>
          <a:blip r:embed="rId2"/>
          <a:stretch>
            <a:fillRect/>
          </a:stretch>
        </p:blipFill>
        <p:spPr>
          <a:xfrm>
            <a:off x="9055769" y="2584049"/>
            <a:ext cx="1672389" cy="1672389"/>
          </a:xfrm>
          <a:prstGeom prst="rect">
            <a:avLst/>
          </a:prstGeom>
        </p:spPr>
      </p:pic>
    </p:spTree>
    <p:extLst>
      <p:ext uri="{BB962C8B-B14F-4D97-AF65-F5344CB8AC3E}">
        <p14:creationId xmlns:p14="http://schemas.microsoft.com/office/powerpoint/2010/main" val="1301609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sure about title</a:t>
            </a:r>
            <a:endParaRPr lang="en-US" dirty="0"/>
          </a:p>
        </p:txBody>
      </p:sp>
      <p:sp>
        <p:nvSpPr>
          <p:cNvPr id="3" name="Content Placeholder 2"/>
          <p:cNvSpPr>
            <a:spLocks noGrp="1"/>
          </p:cNvSpPr>
          <p:nvPr>
            <p:ph idx="1"/>
          </p:nvPr>
        </p:nvSpPr>
        <p:spPr/>
        <p:txBody>
          <a:bodyPr/>
          <a:lstStyle/>
          <a:p>
            <a:r>
              <a:rPr lang="en-US" dirty="0" smtClean="0"/>
              <a:t>Great!</a:t>
            </a:r>
          </a:p>
          <a:p>
            <a:r>
              <a:rPr lang="en-US" dirty="0" smtClean="0"/>
              <a:t>We have created our first web page!</a:t>
            </a:r>
          </a:p>
          <a:p>
            <a:r>
              <a:rPr lang="en-US" dirty="0" smtClean="0"/>
              <a:t>Let’s show this to the world!</a:t>
            </a:r>
          </a:p>
          <a:p>
            <a:r>
              <a:rPr lang="en-US" dirty="0" smtClean="0"/>
              <a:t>Let’s put it in THE WEB!</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04031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Publishing HTML on a server</a:t>
            </a:r>
            <a:endParaRPr lang="en-US" dirty="0"/>
          </a:p>
        </p:txBody>
      </p:sp>
      <p:sp>
        <p:nvSpPr>
          <p:cNvPr id="3" name="Content Placeholder 2"/>
          <p:cNvSpPr>
            <a:spLocks noGrp="1"/>
          </p:cNvSpPr>
          <p:nvPr>
            <p:ph idx="1"/>
          </p:nvPr>
        </p:nvSpPr>
        <p:spPr/>
        <p:txBody>
          <a:bodyPr>
            <a:normAutofit/>
          </a:bodyPr>
          <a:lstStyle/>
          <a:p>
            <a:r>
              <a:rPr lang="en-US" altLang="x-none" dirty="0"/>
              <a:t>Install &amp; start </a:t>
            </a:r>
            <a:r>
              <a:rPr lang="en-US" altLang="x-none" dirty="0" err="1"/>
              <a:t>Filezilla</a:t>
            </a:r>
            <a:r>
              <a:rPr lang="en-US" altLang="x-none" dirty="0"/>
              <a:t> Client </a:t>
            </a:r>
            <a:r>
              <a:rPr lang="en-US" altLang="x-none" sz="1600" dirty="0">
                <a:hlinkClick r:id="rId2"/>
              </a:rPr>
              <a:t>https://filezilla-project.org/</a:t>
            </a:r>
            <a:endParaRPr lang="en-US" altLang="x-none" dirty="0"/>
          </a:p>
          <a:p>
            <a:r>
              <a:rPr lang="en-US" altLang="x-none" dirty="0"/>
              <a:t>Log into </a:t>
            </a:r>
            <a:r>
              <a:rPr lang="en-US" altLang="x-none" dirty="0" err="1"/>
              <a:t>flip.engr.oregonstate.edu</a:t>
            </a:r>
            <a:r>
              <a:rPr lang="en-US" altLang="x-none" dirty="0"/>
              <a:t> port 22</a:t>
            </a:r>
          </a:p>
          <a:p>
            <a:r>
              <a:rPr lang="en-US" altLang="x-none" dirty="0" smtClean="0"/>
              <a:t>On </a:t>
            </a:r>
            <a:r>
              <a:rPr lang="en-US" altLang="x-none" dirty="0"/>
              <a:t>right side, go into </a:t>
            </a:r>
            <a:r>
              <a:rPr lang="en-US" altLang="x-none" dirty="0" err="1"/>
              <a:t>public_html</a:t>
            </a:r>
            <a:r>
              <a:rPr lang="en-US" altLang="x-none" dirty="0"/>
              <a:t> folder</a:t>
            </a:r>
          </a:p>
          <a:p>
            <a:r>
              <a:rPr lang="en-US" altLang="x-none" dirty="0"/>
              <a:t>Drag your </a:t>
            </a:r>
            <a:r>
              <a:rPr lang="en-US" altLang="x-none" dirty="0" smtClean="0"/>
              <a:t>”</a:t>
            </a:r>
            <a:r>
              <a:rPr lang="en-US" altLang="x-none" dirty="0" err="1" smtClean="0"/>
              <a:t>example.html</a:t>
            </a:r>
            <a:r>
              <a:rPr lang="en-US" altLang="x-none" dirty="0" smtClean="0"/>
              <a:t>" </a:t>
            </a:r>
            <a:r>
              <a:rPr lang="en-US" altLang="x-none" dirty="0"/>
              <a:t>to the remote folder</a:t>
            </a:r>
          </a:p>
          <a:p>
            <a:r>
              <a:rPr lang="en-US" altLang="x-none" dirty="0"/>
              <a:t>View your page </a:t>
            </a:r>
            <a:r>
              <a:rPr lang="en-US" altLang="x-none" sz="1200" dirty="0"/>
              <a:t>(e.g., </a:t>
            </a:r>
            <a:r>
              <a:rPr lang="en-US" altLang="x-none" sz="1200" dirty="0">
                <a:hlinkClick r:id="rId3"/>
              </a:rPr>
              <a:t>http://web.engr.oregonstate.edu</a:t>
            </a:r>
            <a:r>
              <a:rPr lang="en-US" altLang="x-none" sz="1200" dirty="0" smtClean="0">
                <a:hlinkClick r:id="rId3"/>
              </a:rPr>
              <a:t>/~shaikj/jaki)</a:t>
            </a:r>
            <a:endParaRPr lang="en-US" altLang="x-none" sz="1200" dirty="0" smtClean="0"/>
          </a:p>
          <a:p>
            <a:r>
              <a:rPr lang="en-US" dirty="0" smtClean="0"/>
              <a:t>Mac - </a:t>
            </a:r>
            <a:r>
              <a:rPr lang="en-US" dirty="0" err="1" smtClean="0"/>
              <a:t>scp</a:t>
            </a:r>
            <a:r>
              <a:rPr lang="en-US" dirty="0" smtClean="0"/>
              <a:t> </a:t>
            </a:r>
            <a:r>
              <a:rPr lang="en-US" dirty="0"/>
              <a:t>./</a:t>
            </a:r>
            <a:r>
              <a:rPr lang="en-US" dirty="0" err="1"/>
              <a:t>example.html</a:t>
            </a:r>
            <a:r>
              <a:rPr lang="en-US" dirty="0"/>
              <a:t> &lt;ONID&gt;@</a:t>
            </a:r>
            <a:r>
              <a:rPr lang="en-US" dirty="0" err="1"/>
              <a:t>flip.engr.oregonstate.edu</a:t>
            </a:r>
            <a:r>
              <a:rPr lang="en-US" dirty="0"/>
              <a:t>:~/</a:t>
            </a:r>
            <a:r>
              <a:rPr lang="en-US" dirty="0" err="1"/>
              <a:t>public_html</a:t>
            </a:r>
            <a:r>
              <a:rPr lang="en-US" dirty="0" smtClean="0"/>
              <a:t>/</a:t>
            </a:r>
          </a:p>
          <a:p>
            <a:r>
              <a:rPr lang="en-US" altLang="x-none" dirty="0">
                <a:hlinkClick r:id="rId3"/>
              </a:rPr>
              <a:t>http://web.engr.oregonstate.edu</a:t>
            </a:r>
            <a:r>
              <a:rPr lang="en-US" altLang="x-none" dirty="0" smtClean="0">
                <a:hlinkClick r:id="rId3"/>
              </a:rPr>
              <a:t>/~</a:t>
            </a:r>
            <a:r>
              <a:rPr lang="en-US" altLang="x-none" dirty="0" smtClean="0"/>
              <a:t>&lt;</a:t>
            </a:r>
            <a:r>
              <a:rPr lang="en-US" altLang="x-none" dirty="0" err="1" smtClean="0"/>
              <a:t>onid</a:t>
            </a:r>
            <a:r>
              <a:rPr lang="en-US" altLang="x-none" dirty="0" smtClean="0"/>
              <a:t>&gt;/</a:t>
            </a:r>
            <a:r>
              <a:rPr lang="en-US" altLang="x-none" dirty="0" err="1" smtClean="0"/>
              <a:t>example.html</a:t>
            </a:r>
            <a:endParaRPr lang="en-US" dirty="0"/>
          </a:p>
          <a:p>
            <a:endParaRPr lang="en-US" altLang="x-none" sz="1200" dirty="0"/>
          </a:p>
          <a:p>
            <a:endParaRPr lang="en-US" altLang="x-none" dirty="0"/>
          </a:p>
          <a:p>
            <a:endParaRPr lang="en-US" altLang="x-none" dirty="0"/>
          </a:p>
          <a:p>
            <a:endParaRPr lang="en-US" dirty="0"/>
          </a:p>
        </p:txBody>
      </p:sp>
      <p:pic>
        <p:nvPicPr>
          <p:cNvPr id="4" name="Picture 3"/>
          <p:cNvPicPr>
            <a:picLocks noChangeAspect="1"/>
          </p:cNvPicPr>
          <p:nvPr/>
        </p:nvPicPr>
        <p:blipFill>
          <a:blip r:embed="rId4"/>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4255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r>
              <a:rPr lang="en-US" dirty="0" smtClean="0"/>
              <a:t>Publish your </a:t>
            </a:r>
            <a:r>
              <a:rPr lang="en-US" dirty="0"/>
              <a:t>first web </a:t>
            </a:r>
            <a:r>
              <a:rPr lang="en-US" dirty="0" smtClean="0"/>
              <a:t>page</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99151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common tags</a:t>
            </a:r>
            <a:endParaRPr lang="en-US" dirty="0"/>
          </a:p>
        </p:txBody>
      </p:sp>
      <p:sp>
        <p:nvSpPr>
          <p:cNvPr id="3" name="Content Placeholder 2"/>
          <p:cNvSpPr>
            <a:spLocks noGrp="1"/>
          </p:cNvSpPr>
          <p:nvPr>
            <p:ph idx="1"/>
          </p:nvPr>
        </p:nvSpPr>
        <p:spPr/>
        <p:txBody>
          <a:bodyPr/>
          <a:lstStyle/>
          <a:p>
            <a:pPr marL="0" indent="0">
              <a:buNone/>
            </a:pPr>
            <a:r>
              <a:rPr lang="en-US" altLang="en-US" dirty="0"/>
              <a:t>&lt;h1&gt;REALLY big text&lt;/h1&gt;</a:t>
            </a:r>
          </a:p>
          <a:p>
            <a:pPr marL="0" indent="0">
              <a:buNone/>
            </a:pPr>
            <a:r>
              <a:rPr lang="en-US" altLang="en-US" dirty="0"/>
              <a:t>&lt;h2&gt;Big text&lt;/h2&gt;</a:t>
            </a:r>
          </a:p>
          <a:p>
            <a:pPr marL="0" indent="0">
              <a:buNone/>
            </a:pPr>
            <a:r>
              <a:rPr lang="en-US" altLang="en-US" dirty="0"/>
              <a:t>&lt;h3&gt;Kind of big text&lt;/h3&gt;</a:t>
            </a:r>
          </a:p>
          <a:p>
            <a:pPr marL="0" indent="0">
              <a:buNone/>
            </a:pPr>
            <a:r>
              <a:rPr lang="en-US" altLang="en-US" dirty="0"/>
              <a:t>&lt;</a:t>
            </a:r>
            <a:r>
              <a:rPr lang="en-US" altLang="en-US" dirty="0" err="1"/>
              <a:t>em</a:t>
            </a:r>
            <a:r>
              <a:rPr lang="en-US" altLang="en-US" dirty="0"/>
              <a:t>&gt;emphasis&lt;/</a:t>
            </a:r>
            <a:r>
              <a:rPr lang="en-US" altLang="en-US" dirty="0" err="1"/>
              <a:t>em</a:t>
            </a:r>
            <a:r>
              <a:rPr lang="en-US" altLang="en-US" dirty="0"/>
              <a:t>&gt;</a:t>
            </a:r>
          </a:p>
          <a:p>
            <a:pPr marL="0" indent="0">
              <a:buNone/>
            </a:pPr>
            <a:r>
              <a:rPr lang="en-US" altLang="en-US" dirty="0"/>
              <a:t>&lt;p&gt;paragraph&lt;/p&gt;</a:t>
            </a:r>
          </a:p>
          <a:p>
            <a:pPr marL="0" indent="0">
              <a:buNone/>
            </a:pPr>
            <a:r>
              <a:rPr lang="en-US" altLang="en-US" dirty="0"/>
              <a:t>&lt;div&gt;a division, like a paragraph but usually without spacing around it&lt;/div&gt;</a:t>
            </a:r>
          </a:p>
          <a:p>
            <a:pPr marL="0" indent="0">
              <a:buNone/>
            </a:pPr>
            <a:r>
              <a:rPr lang="en-US" altLang="en-US" dirty="0"/>
              <a:t>&lt;span&gt;a span, </a:t>
            </a:r>
            <a:r>
              <a:rPr lang="en-US" altLang="en-US" dirty="0" err="1"/>
              <a:t>ie</a:t>
            </a:r>
            <a:r>
              <a:rPr lang="en-US" altLang="en-US" dirty="0"/>
              <a:t> a part of a division&lt;/span&gt;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4298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Making lists of stuff</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defRPr/>
            </a:pPr>
            <a:r>
              <a:rPr lang="en-US" dirty="0"/>
              <a:t>&lt;</a:t>
            </a:r>
            <a:r>
              <a:rPr lang="en-US" dirty="0" err="1"/>
              <a:t>ul</a:t>
            </a:r>
            <a:r>
              <a:rPr lang="en-US" dirty="0"/>
              <a:t>&gt;</a:t>
            </a:r>
          </a:p>
          <a:p>
            <a:pPr marL="0" indent="0">
              <a:buNone/>
              <a:defRPr/>
            </a:pPr>
            <a:r>
              <a:rPr lang="en-US" dirty="0"/>
              <a:t>	&lt;li&gt;item A&lt;/li&gt;</a:t>
            </a:r>
          </a:p>
          <a:p>
            <a:pPr marL="0" indent="0">
              <a:buNone/>
              <a:defRPr/>
            </a:pPr>
            <a:r>
              <a:rPr lang="en-US" dirty="0"/>
              <a:t>	&lt;li&gt;item B&lt;/li&gt;</a:t>
            </a:r>
          </a:p>
          <a:p>
            <a:pPr marL="0" indent="0">
              <a:buNone/>
              <a:defRPr/>
            </a:pPr>
            <a:r>
              <a:rPr lang="en-US" dirty="0"/>
              <a:t>	&lt;li&gt;item C&lt;/li&gt;</a:t>
            </a:r>
          </a:p>
          <a:p>
            <a:pPr marL="0" indent="0">
              <a:buNone/>
              <a:defRPr/>
            </a:pPr>
            <a:r>
              <a:rPr lang="en-US" dirty="0"/>
              <a:t>&lt;/</a:t>
            </a:r>
            <a:r>
              <a:rPr lang="en-US" dirty="0" err="1"/>
              <a:t>ul</a:t>
            </a:r>
            <a:r>
              <a:rPr lang="en-US" dirty="0"/>
              <a:t>&gt;</a:t>
            </a:r>
          </a:p>
          <a:p>
            <a:pPr marL="0" indent="0">
              <a:buNone/>
              <a:defRPr/>
            </a:pPr>
            <a:r>
              <a:rPr lang="en-US" dirty="0"/>
              <a:t>&lt;</a:t>
            </a:r>
            <a:r>
              <a:rPr lang="en-US" dirty="0" err="1"/>
              <a:t>ol</a:t>
            </a:r>
            <a:r>
              <a:rPr lang="en-US" dirty="0"/>
              <a:t>&gt;</a:t>
            </a:r>
          </a:p>
          <a:p>
            <a:pPr marL="0" indent="0">
              <a:buNone/>
              <a:defRPr/>
            </a:pPr>
            <a:r>
              <a:rPr lang="en-US" dirty="0"/>
              <a:t>	&lt;li&gt;item one&lt;/li&gt;</a:t>
            </a:r>
          </a:p>
          <a:p>
            <a:pPr marL="0" indent="0">
              <a:buNone/>
              <a:defRPr/>
            </a:pPr>
            <a:r>
              <a:rPr lang="en-US" dirty="0"/>
              <a:t>	&lt;li&gt;item two&lt;/li&gt;</a:t>
            </a:r>
          </a:p>
          <a:p>
            <a:pPr marL="0" indent="0">
              <a:buNone/>
              <a:defRPr/>
            </a:pPr>
            <a:r>
              <a:rPr lang="en-US" dirty="0"/>
              <a:t>	&lt;li&gt;item three&lt;/li&gt;</a:t>
            </a:r>
          </a:p>
          <a:p>
            <a:pPr marL="0" indent="0">
              <a:buNone/>
              <a:defRPr/>
            </a:pPr>
            <a:r>
              <a:rPr lang="en-US" dirty="0"/>
              <a:t>&lt;/</a:t>
            </a:r>
            <a:r>
              <a:rPr lang="en-US" dirty="0" err="1"/>
              <a:t>ol</a:t>
            </a:r>
            <a:r>
              <a:rPr 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493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Laying out tables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defRPr/>
            </a:pPr>
            <a:r>
              <a:rPr lang="en-US" dirty="0"/>
              <a:t>&lt;table&gt;</a:t>
            </a:r>
          </a:p>
          <a:p>
            <a:pPr marL="0" indent="0">
              <a:buNone/>
              <a:defRPr/>
            </a:pPr>
            <a:r>
              <a:rPr lang="en-US" dirty="0"/>
              <a:t>	&lt;</a:t>
            </a:r>
            <a:r>
              <a:rPr lang="en-US" dirty="0" err="1"/>
              <a:t>tr</a:t>
            </a:r>
            <a:r>
              <a:rPr lang="en-US" dirty="0"/>
              <a:t>&gt;&lt;td&gt;row 1, col 1&lt;/td&gt;</a:t>
            </a:r>
          </a:p>
          <a:p>
            <a:pPr marL="0" indent="0">
              <a:buNone/>
              <a:defRPr/>
            </a:pPr>
            <a:r>
              <a:rPr lang="en-US" dirty="0"/>
              <a:t>		&lt;td&gt;row 1, col 2&lt;/td&gt;&lt;/</a:t>
            </a:r>
            <a:r>
              <a:rPr lang="en-US" dirty="0" err="1"/>
              <a:t>tr</a:t>
            </a:r>
            <a:r>
              <a:rPr lang="en-US" dirty="0"/>
              <a:t>&gt;</a:t>
            </a:r>
          </a:p>
          <a:p>
            <a:pPr marL="0" indent="0">
              <a:buNone/>
              <a:defRPr/>
            </a:pPr>
            <a:r>
              <a:rPr lang="en-US" dirty="0"/>
              <a:t>	&lt;</a:t>
            </a:r>
            <a:r>
              <a:rPr lang="en-US" dirty="0" err="1"/>
              <a:t>tr</a:t>
            </a:r>
            <a:r>
              <a:rPr lang="en-US" dirty="0"/>
              <a:t>&gt;&lt;td&gt;row 2, col 1&lt;/td&gt;</a:t>
            </a:r>
          </a:p>
          <a:p>
            <a:pPr marL="0" indent="0">
              <a:buNone/>
              <a:defRPr/>
            </a:pPr>
            <a:r>
              <a:rPr lang="en-US" dirty="0"/>
              <a:t>		&lt;td&gt;row 2, col 2&lt;/td&gt;&lt;/</a:t>
            </a:r>
            <a:r>
              <a:rPr lang="en-US" dirty="0" err="1"/>
              <a:t>tr</a:t>
            </a:r>
            <a:r>
              <a:rPr lang="en-US" dirty="0"/>
              <a:t>&gt;</a:t>
            </a:r>
          </a:p>
          <a:p>
            <a:pPr marL="0" indent="0">
              <a:buNone/>
              <a:defRPr/>
            </a:pPr>
            <a:r>
              <a:rPr lang="en-US" dirty="0"/>
              <a:t>	&lt;</a:t>
            </a:r>
            <a:r>
              <a:rPr lang="en-US" dirty="0" err="1"/>
              <a:t>tr</a:t>
            </a:r>
            <a:r>
              <a:rPr lang="en-US" dirty="0"/>
              <a:t>&gt;&lt;td </a:t>
            </a:r>
            <a:r>
              <a:rPr lang="en-US" dirty="0" err="1"/>
              <a:t>colspan</a:t>
            </a:r>
            <a:r>
              <a:rPr lang="en-US" dirty="0"/>
              <a:t>="2"&gt;row 3, cols 1-2&lt;/td&gt;</a:t>
            </a:r>
          </a:p>
          <a:p>
            <a:pPr marL="0" indent="0">
              <a:buNone/>
              <a:defRPr/>
            </a:pPr>
            <a:r>
              <a:rPr lang="en-US" dirty="0"/>
              <a:t>		&lt;/</a:t>
            </a:r>
            <a:r>
              <a:rPr lang="en-US" dirty="0" err="1"/>
              <a:t>tr</a:t>
            </a:r>
            <a:r>
              <a:rPr lang="en-US" dirty="0"/>
              <a:t>&gt;</a:t>
            </a:r>
          </a:p>
          <a:p>
            <a:pPr marL="0" indent="0">
              <a:buNone/>
              <a:defRPr/>
            </a:pPr>
            <a:r>
              <a:rPr lang="en-US" dirty="0"/>
              <a:t>&lt;/table&gt;</a:t>
            </a:r>
          </a:p>
          <a:p>
            <a:pPr marL="0" indent="0">
              <a:buNone/>
              <a:defRPr/>
            </a:pPr>
            <a:endParaRPr lang="en-US" dirty="0"/>
          </a:p>
          <a:p>
            <a:pPr marL="0" indent="0">
              <a:buNone/>
              <a:defRPr/>
            </a:pPr>
            <a:r>
              <a:rPr lang="en-US" dirty="0"/>
              <a:t>There's also a </a:t>
            </a:r>
            <a:r>
              <a:rPr lang="en-US" dirty="0" err="1"/>
              <a:t>th</a:t>
            </a:r>
            <a:r>
              <a:rPr lang="en-US" dirty="0"/>
              <a:t> you can use instead of td if the cell is basically a header. Read more online if you like at W3 Schools.</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49015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a:t>
            </a:r>
            <a:endParaRPr lang="en-US" dirty="0"/>
          </a:p>
        </p:txBody>
      </p:sp>
      <p:sp>
        <p:nvSpPr>
          <p:cNvPr id="3" name="Content Placeholder 2"/>
          <p:cNvSpPr>
            <a:spLocks noGrp="1"/>
          </p:cNvSpPr>
          <p:nvPr>
            <p:ph idx="1"/>
          </p:nvPr>
        </p:nvSpPr>
        <p:spPr/>
        <p:txBody>
          <a:bodyPr>
            <a:normAutofit/>
          </a:bodyPr>
          <a:lstStyle/>
          <a:p>
            <a:pPr fontAlgn="base"/>
            <a:r>
              <a:rPr lang="en-US" dirty="0" smtClean="0"/>
              <a:t>Links </a:t>
            </a:r>
            <a:r>
              <a:rPr lang="en-US" dirty="0"/>
              <a:t>(or hyperlink, or Web link), the basic hypertext </a:t>
            </a:r>
            <a:r>
              <a:rPr lang="en-US" dirty="0" smtClean="0"/>
              <a:t>construct. The key feature which separates HTML (</a:t>
            </a:r>
            <a:r>
              <a:rPr lang="en-US" dirty="0" err="1" smtClean="0"/>
              <a:t>HypertextTML</a:t>
            </a:r>
            <a:r>
              <a:rPr lang="en-US" dirty="0" smtClean="0"/>
              <a:t>) from other conventional markup languages.</a:t>
            </a:r>
          </a:p>
          <a:p>
            <a:pPr fontAlgn="base"/>
            <a:r>
              <a:rPr lang="en-US" dirty="0" smtClean="0"/>
              <a:t>Linking </a:t>
            </a:r>
            <a:r>
              <a:rPr lang="en-US" dirty="0"/>
              <a:t>a page to other content in a different location (within the same site or elsewhere on the internet) is fundamental</a:t>
            </a:r>
            <a:r>
              <a:rPr lang="en-US" dirty="0" smtClean="0"/>
              <a:t>.</a:t>
            </a:r>
          </a:p>
          <a:p>
            <a:pPr fontAlgn="base"/>
            <a:r>
              <a:rPr lang="en-US" dirty="0"/>
              <a:t>The default behavior associated with a link is the retrieval of another Web resource.</a:t>
            </a:r>
            <a:br>
              <a:rPr lang="en-US" dirty="0"/>
            </a:b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71136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a:t>
            </a:r>
            <a:endParaRPr lang="en-US" dirty="0"/>
          </a:p>
        </p:txBody>
      </p:sp>
      <p:sp>
        <p:nvSpPr>
          <p:cNvPr id="3" name="Content Placeholder 2"/>
          <p:cNvSpPr>
            <a:spLocks noGrp="1"/>
          </p:cNvSpPr>
          <p:nvPr>
            <p:ph idx="1"/>
          </p:nvPr>
        </p:nvSpPr>
        <p:spPr/>
        <p:txBody>
          <a:bodyPr/>
          <a:lstStyle/>
          <a:p>
            <a:r>
              <a:rPr lang="en-US" dirty="0"/>
              <a:t>A </a:t>
            </a:r>
            <a:r>
              <a:rPr lang="en-US" i="1" dirty="0"/>
              <a:t>link</a:t>
            </a:r>
            <a:r>
              <a:rPr lang="en-US" dirty="0"/>
              <a:t> has two ends -- called </a:t>
            </a:r>
            <a:r>
              <a:rPr lang="en-US" i="1" dirty="0"/>
              <a:t>anchors</a:t>
            </a:r>
            <a:r>
              <a:rPr lang="en-US" dirty="0"/>
              <a:t> -- and a direction</a:t>
            </a:r>
            <a:r>
              <a:rPr lang="en-US" dirty="0" smtClean="0"/>
              <a:t>.</a:t>
            </a:r>
          </a:p>
          <a:p>
            <a:r>
              <a:rPr lang="en-US" dirty="0"/>
              <a:t>The link starts at the "source" anchor and points to the "destination" anchor, which may be any Web resource (e.g., an image, a video clip, a sound bite, a program, an HTML document, an element within an HTML document, etc.).</a:t>
            </a:r>
          </a:p>
          <a:p>
            <a:r>
              <a:rPr lang="en-US" dirty="0"/>
              <a:t>We use an anchor tag &lt;a&gt; to link to another place.  The </a:t>
            </a:r>
            <a:r>
              <a:rPr lang="en-US" dirty="0" err="1"/>
              <a:t>href</a:t>
            </a:r>
            <a:r>
              <a:rPr lang="en-US" dirty="0"/>
              <a:t> attribute tells the browser where to link to:</a:t>
            </a:r>
            <a:br>
              <a:rPr lang="en-US" dirty="0"/>
            </a:br>
            <a:r>
              <a:rPr lang="en-US" dirty="0"/>
              <a:t/>
            </a:r>
            <a:br>
              <a:rPr lang="en-US" dirty="0"/>
            </a:br>
            <a:r>
              <a:rPr lang="en-US" dirty="0"/>
              <a:t>&lt;a </a:t>
            </a:r>
            <a:r>
              <a:rPr lang="en-US" dirty="0" err="1"/>
              <a:t>href</a:t>
            </a:r>
            <a:r>
              <a:rPr lang="en-US" dirty="0"/>
              <a:t>="</a:t>
            </a:r>
            <a:r>
              <a:rPr lang="en-US" u="sng" dirty="0">
                <a:hlinkClick r:id="rId2"/>
              </a:rPr>
              <a:t>https://www.google.com</a:t>
            </a:r>
            <a:r>
              <a:rPr lang="en-US" dirty="0"/>
              <a:t>"&gt;Here’s a link to Google&lt;/a&gt;</a:t>
            </a:r>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46997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within same page.</a:t>
            </a:r>
            <a:endParaRPr lang="en-US" dirty="0"/>
          </a:p>
        </p:txBody>
      </p:sp>
      <p:sp>
        <p:nvSpPr>
          <p:cNvPr id="3" name="Content Placeholder 2"/>
          <p:cNvSpPr>
            <a:spLocks noGrp="1"/>
          </p:cNvSpPr>
          <p:nvPr>
            <p:ph idx="1"/>
          </p:nvPr>
        </p:nvSpPr>
        <p:spPr/>
        <p:txBody>
          <a:bodyPr/>
          <a:lstStyle/>
          <a:p>
            <a:r>
              <a:rPr lang="en-US" dirty="0"/>
              <a:t>We can have bookmarks with in a </a:t>
            </a:r>
            <a:r>
              <a:rPr lang="en-US" dirty="0" smtClean="0"/>
              <a:t>webpage</a:t>
            </a:r>
          </a:p>
          <a:p>
            <a:r>
              <a:rPr lang="en-US" dirty="0" smtClean="0"/>
              <a:t>&lt;!DOCTYPE html&gt;</a:t>
            </a:r>
          </a:p>
          <a:p>
            <a:r>
              <a:rPr lang="en-US" dirty="0" smtClean="0"/>
              <a:t>&lt;html&gt;</a:t>
            </a:r>
          </a:p>
          <a:p>
            <a:r>
              <a:rPr lang="en-US" dirty="0" smtClean="0"/>
              <a:t>&lt;body&gt;</a:t>
            </a:r>
          </a:p>
          <a:p>
            <a:r>
              <a:rPr lang="en-US" dirty="0" smtClean="0"/>
              <a:t>&lt;p&gt;&lt;</a:t>
            </a:r>
            <a:r>
              <a:rPr lang="en-US" dirty="0"/>
              <a:t>a </a:t>
            </a:r>
            <a:r>
              <a:rPr lang="en-US" dirty="0" err="1"/>
              <a:t>href</a:t>
            </a:r>
            <a:r>
              <a:rPr lang="en-US" dirty="0"/>
              <a:t>="#</a:t>
            </a:r>
            <a:r>
              <a:rPr lang="en-US" dirty="0" err="1"/>
              <a:t>js</a:t>
            </a:r>
            <a:r>
              <a:rPr lang="en-US" dirty="0"/>
              <a:t>"&gt;Go to </a:t>
            </a:r>
            <a:r>
              <a:rPr lang="en-US" dirty="0" err="1"/>
              <a:t>Javascript</a:t>
            </a:r>
            <a:r>
              <a:rPr lang="en-US" dirty="0"/>
              <a:t>&lt;/a&gt;&lt;/p</a:t>
            </a:r>
            <a:r>
              <a:rPr lang="en-US" dirty="0" smtClean="0"/>
              <a:t>&gt;</a:t>
            </a:r>
          </a:p>
          <a:p>
            <a:r>
              <a:rPr lang="en-US" dirty="0" smtClean="0"/>
              <a:t>&lt;h2 id=”</a:t>
            </a:r>
            <a:r>
              <a:rPr lang="en-US" dirty="0" err="1" smtClean="0"/>
              <a:t>js</a:t>
            </a:r>
            <a:r>
              <a:rPr lang="en-US" dirty="0" smtClean="0"/>
              <a:t>”&gt;</a:t>
            </a:r>
            <a:r>
              <a:rPr lang="en-US" dirty="0" err="1" smtClean="0"/>
              <a:t>Javascript</a:t>
            </a:r>
            <a:r>
              <a:rPr lang="en-US" dirty="0" smtClean="0"/>
              <a:t>&lt;/h2&gt;</a:t>
            </a: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5989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to other page in your directory</a:t>
            </a:r>
            <a:endParaRPr lang="en-US" dirty="0"/>
          </a:p>
        </p:txBody>
      </p:sp>
      <p:sp>
        <p:nvSpPr>
          <p:cNvPr id="3" name="Content Placeholder 2"/>
          <p:cNvSpPr>
            <a:spLocks noGrp="1"/>
          </p:cNvSpPr>
          <p:nvPr>
            <p:ph idx="1"/>
          </p:nvPr>
        </p:nvSpPr>
        <p:spPr/>
        <p:txBody>
          <a:bodyPr>
            <a:normAutofit lnSpcReduction="10000"/>
          </a:bodyPr>
          <a:lstStyle/>
          <a:p>
            <a:r>
              <a:rPr lang="en-US" dirty="0" smtClean="0"/>
              <a:t>&lt;!</a:t>
            </a:r>
            <a:r>
              <a:rPr lang="en-US" dirty="0"/>
              <a:t>DOCTYPE html&gt;</a:t>
            </a:r>
          </a:p>
          <a:p>
            <a:r>
              <a:rPr lang="en-US" dirty="0"/>
              <a:t>&lt;html&gt;</a:t>
            </a:r>
          </a:p>
          <a:p>
            <a:r>
              <a:rPr lang="en-US" dirty="0" smtClean="0"/>
              <a:t>&lt;</a:t>
            </a:r>
            <a:r>
              <a:rPr lang="en-US" dirty="0"/>
              <a:t>body&gt;</a:t>
            </a:r>
          </a:p>
          <a:p>
            <a:r>
              <a:rPr lang="en-US" dirty="0" smtClean="0"/>
              <a:t>&lt;a&gt;Contact</a:t>
            </a:r>
            <a:r>
              <a:rPr lang="en-US" dirty="0"/>
              <a:t>&lt;/a&gt;</a:t>
            </a:r>
          </a:p>
          <a:p>
            <a:r>
              <a:rPr lang="en-US" dirty="0"/>
              <a:t>&lt;a </a:t>
            </a:r>
            <a:r>
              <a:rPr lang="en-US" dirty="0" err="1"/>
              <a:t>href</a:t>
            </a:r>
            <a:r>
              <a:rPr lang="en-US" dirty="0" smtClean="0"/>
              <a:t>=”./</a:t>
            </a:r>
            <a:r>
              <a:rPr lang="en-US" dirty="0" err="1" smtClean="0"/>
              <a:t>otherfile.html</a:t>
            </a:r>
            <a:r>
              <a:rPr lang="en-US" dirty="0"/>
              <a:t>"&gt;Coursework&lt;/a&gt;</a:t>
            </a:r>
          </a:p>
          <a:p>
            <a:r>
              <a:rPr lang="en-US" dirty="0"/>
              <a:t>&lt;a </a:t>
            </a:r>
            <a:r>
              <a:rPr lang="en-US" dirty="0" err="1"/>
              <a:t>href</a:t>
            </a:r>
            <a:r>
              <a:rPr lang="en-US" dirty="0"/>
              <a:t>="#news"&gt;Projects&lt;/a&gt;</a:t>
            </a:r>
          </a:p>
          <a:p>
            <a:r>
              <a:rPr lang="en-US" dirty="0" smtClean="0"/>
              <a:t>&lt;/</a:t>
            </a:r>
            <a:r>
              <a:rPr lang="en-US" dirty="0"/>
              <a:t>body&gt;</a:t>
            </a:r>
          </a:p>
          <a:p>
            <a:r>
              <a:rPr lang="en-US" dirty="0"/>
              <a:t>&lt;/html</a:t>
            </a:r>
            <a:r>
              <a:rPr lang="en-US" dirty="0" smtClean="0"/>
              <a:t>&gt;</a:t>
            </a: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3478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HyperText Markup Language (HTML)</a:t>
            </a:r>
            <a:endParaRPr lang="en-US" dirty="0"/>
          </a:p>
        </p:txBody>
      </p:sp>
      <p:sp>
        <p:nvSpPr>
          <p:cNvPr id="3" name="Content Placeholder 2"/>
          <p:cNvSpPr>
            <a:spLocks noGrp="1"/>
          </p:cNvSpPr>
          <p:nvPr>
            <p:ph idx="1"/>
          </p:nvPr>
        </p:nvSpPr>
        <p:spPr/>
        <p:txBody>
          <a:bodyPr/>
          <a:lstStyle/>
          <a:p>
            <a:r>
              <a:rPr lang="en-US" altLang="en-US" dirty="0"/>
              <a:t>The notation used to describe web </a:t>
            </a:r>
            <a:r>
              <a:rPr lang="en-US" altLang="en-US" dirty="0" smtClean="0"/>
              <a:t>pages</a:t>
            </a:r>
          </a:p>
          <a:p>
            <a:r>
              <a:rPr lang="en-US" altLang="en-US" dirty="0" smtClean="0"/>
              <a:t>We will have different start tags and end tags</a:t>
            </a:r>
            <a:endParaRPr lang="en-US" altLang="en-US" dirty="0"/>
          </a:p>
          <a:p>
            <a:r>
              <a:rPr lang="en-US" altLang="en-US" dirty="0" smtClean="0"/>
              <a:t>Tags </a:t>
            </a:r>
            <a:r>
              <a:rPr lang="en-US" altLang="en-US" dirty="0"/>
              <a:t>enclosed in angle brackets &lt;&gt; indicate the parts of the web page</a:t>
            </a:r>
          </a:p>
          <a:p>
            <a:endParaRPr lang="en-US" altLang="en-US" dirty="0"/>
          </a:p>
          <a:p>
            <a:r>
              <a:rPr lang="en-US" altLang="en-US" dirty="0"/>
              <a:t>In the 90's web browsers interpreted HTML pretty differently</a:t>
            </a:r>
          </a:p>
          <a:p>
            <a:pPr lvl="1"/>
            <a:r>
              <a:rPr lang="en-US" altLang="en-US" dirty="0"/>
              <a:t>Much much much more consistent these </a:t>
            </a:r>
            <a:r>
              <a:rPr lang="en-US" altLang="en-US" dirty="0" smtClean="0"/>
              <a:t>days</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54277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navbar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Just put all the the anchor tags in one div block, you will </a:t>
            </a:r>
            <a:r>
              <a:rPr lang="en-US" smtClean="0"/>
              <a:t>get a plain </a:t>
            </a:r>
            <a:r>
              <a:rPr lang="en-US" dirty="0" smtClean="0"/>
              <a:t>HTML </a:t>
            </a:r>
            <a:r>
              <a:rPr lang="en-US" dirty="0" err="1" smtClean="0"/>
              <a:t>nav</a:t>
            </a:r>
            <a:r>
              <a:rPr lang="en-US" dirty="0" smtClean="0"/>
              <a:t> bar with out any styles.</a:t>
            </a:r>
          </a:p>
          <a:p>
            <a:r>
              <a:rPr lang="en-US" dirty="0"/>
              <a:t>&lt;!DOCTYPE html&gt;</a:t>
            </a:r>
          </a:p>
          <a:p>
            <a:r>
              <a:rPr lang="en-US" dirty="0"/>
              <a:t>&lt;html&gt;</a:t>
            </a:r>
          </a:p>
          <a:p>
            <a:r>
              <a:rPr lang="en-US" dirty="0"/>
              <a:t>&lt;body</a:t>
            </a:r>
            <a:r>
              <a:rPr lang="en-US" dirty="0" smtClean="0"/>
              <a:t>&gt;</a:t>
            </a:r>
          </a:p>
          <a:p>
            <a:r>
              <a:rPr lang="en-US" dirty="0"/>
              <a:t>&lt;</a:t>
            </a:r>
            <a:r>
              <a:rPr lang="en-US" dirty="0" smtClean="0"/>
              <a:t>div&gt;</a:t>
            </a:r>
            <a:endParaRPr lang="en-US" dirty="0"/>
          </a:p>
          <a:p>
            <a:r>
              <a:rPr lang="en-US" dirty="0"/>
              <a:t>&lt;a class="active" </a:t>
            </a:r>
            <a:r>
              <a:rPr lang="en-US" dirty="0" err="1"/>
              <a:t>href</a:t>
            </a:r>
            <a:r>
              <a:rPr lang="en-US" dirty="0"/>
              <a:t>="#home"&gt;Contact&lt;/a&gt;</a:t>
            </a:r>
          </a:p>
          <a:p>
            <a:r>
              <a:rPr lang="en-US" dirty="0"/>
              <a:t>&lt;a </a:t>
            </a:r>
            <a:r>
              <a:rPr lang="en-US" dirty="0" err="1"/>
              <a:t>href</a:t>
            </a:r>
            <a:r>
              <a:rPr lang="en-US" dirty="0" smtClean="0"/>
              <a:t>=”</a:t>
            </a:r>
            <a:r>
              <a:rPr lang="en-US" dirty="0"/>
              <a:t> </a:t>
            </a:r>
            <a:r>
              <a:rPr lang="en-US" dirty="0" err="1"/>
              <a:t>other_page_in_your_directory</a:t>
            </a:r>
            <a:r>
              <a:rPr lang="en-US" dirty="0" err="1" smtClean="0"/>
              <a:t>.html</a:t>
            </a:r>
            <a:r>
              <a:rPr lang="en-US" dirty="0"/>
              <a:t>"&gt;Coursework&lt;/a&gt;</a:t>
            </a:r>
          </a:p>
          <a:p>
            <a:r>
              <a:rPr lang="en-US" dirty="0"/>
              <a:t>&lt;a </a:t>
            </a:r>
            <a:r>
              <a:rPr lang="en-US" dirty="0" err="1"/>
              <a:t>href</a:t>
            </a:r>
            <a:r>
              <a:rPr lang="en-US" dirty="0"/>
              <a:t>="#news"&gt;Projects&lt;/a&gt;</a:t>
            </a:r>
          </a:p>
          <a:p>
            <a:r>
              <a:rPr lang="en-US" dirty="0"/>
              <a:t>&lt;a class="name" </a:t>
            </a:r>
            <a:r>
              <a:rPr lang="en-US" dirty="0" err="1"/>
              <a:t>href</a:t>
            </a:r>
            <a:r>
              <a:rPr lang="en-US" dirty="0" smtClean="0"/>
              <a:t>=”</a:t>
            </a:r>
            <a:r>
              <a:rPr lang="en-US" dirty="0" err="1" smtClean="0"/>
              <a:t>other_page_in_your_directory.html</a:t>
            </a:r>
            <a:r>
              <a:rPr lang="en-US" dirty="0" smtClean="0"/>
              <a:t>"&gt;Your name&lt;/</a:t>
            </a:r>
            <a:r>
              <a:rPr lang="en-US" dirty="0"/>
              <a:t>a&gt;</a:t>
            </a:r>
          </a:p>
          <a:p>
            <a:r>
              <a:rPr lang="en-US" dirty="0"/>
              <a:t>&lt;/div&gt;</a:t>
            </a:r>
          </a:p>
          <a:p>
            <a:r>
              <a:rPr lang="en-US" dirty="0" smtClean="0"/>
              <a:t>&lt;/</a:t>
            </a:r>
            <a:r>
              <a:rPr lang="en-US" dirty="0"/>
              <a:t>body&gt;</a:t>
            </a:r>
          </a:p>
          <a:p>
            <a:r>
              <a:rPr lang="en-US" dirty="0"/>
              <a:t>&lt;/html&gt;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4990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Navigation-External website</a:t>
            </a:r>
            <a:endParaRPr lang="en-US" dirty="0"/>
          </a:p>
        </p:txBody>
      </p:sp>
      <p:sp>
        <p:nvSpPr>
          <p:cNvPr id="3" name="Content Placeholder 2"/>
          <p:cNvSpPr>
            <a:spLocks noGrp="1"/>
          </p:cNvSpPr>
          <p:nvPr>
            <p:ph idx="1"/>
          </p:nvPr>
        </p:nvSpPr>
        <p:spPr/>
        <p:txBody>
          <a:bodyPr/>
          <a:lstStyle/>
          <a:p>
            <a:r>
              <a:rPr lang="en-US" dirty="0" smtClean="0"/>
              <a:t>Provide the URL to which you want to redirect.</a:t>
            </a:r>
          </a:p>
          <a:p>
            <a:r>
              <a:rPr lang="en-US" dirty="0" smtClean="0"/>
              <a:t>&lt;</a:t>
            </a:r>
            <a:r>
              <a:rPr lang="en-US" dirty="0"/>
              <a:t>a </a:t>
            </a:r>
            <a:r>
              <a:rPr lang="en-US" dirty="0" err="1"/>
              <a:t>href</a:t>
            </a:r>
            <a:r>
              <a:rPr lang="en-US" dirty="0"/>
              <a:t>="</a:t>
            </a:r>
            <a:r>
              <a:rPr lang="en-US" u="sng" dirty="0">
                <a:hlinkClick r:id="rId2"/>
              </a:rPr>
              <a:t>https://www.google.com</a:t>
            </a:r>
            <a:r>
              <a:rPr lang="en-US" dirty="0"/>
              <a:t>"&gt;Here’s a link to Google&lt;/a&gt;</a:t>
            </a:r>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4153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Navigation-conclusion</a:t>
            </a:r>
            <a:endParaRPr lang="en-US" dirty="0"/>
          </a:p>
        </p:txBody>
      </p:sp>
      <p:sp>
        <p:nvSpPr>
          <p:cNvPr id="3" name="Content Placeholder 2"/>
          <p:cNvSpPr>
            <a:spLocks noGrp="1"/>
          </p:cNvSpPr>
          <p:nvPr>
            <p:ph idx="1"/>
          </p:nvPr>
        </p:nvSpPr>
        <p:spPr/>
        <p:txBody>
          <a:bodyPr/>
          <a:lstStyle/>
          <a:p>
            <a:r>
              <a:rPr lang="en-US" dirty="0" smtClean="0"/>
              <a:t>By specifying one extra attribute ”target”, We can specify where to open our new page.</a:t>
            </a:r>
          </a:p>
          <a:p>
            <a:r>
              <a:rPr lang="en-US" dirty="0" err="1" smtClean="0"/>
              <a:t>Eg</a:t>
            </a:r>
            <a:r>
              <a:rPr lang="en-US" dirty="0" smtClean="0"/>
              <a:t>: </a:t>
            </a:r>
            <a:r>
              <a:rPr lang="en-US" dirty="0"/>
              <a:t>&lt;a </a:t>
            </a:r>
            <a:r>
              <a:rPr lang="en-US" dirty="0" err="1" smtClean="0"/>
              <a:t>href</a:t>
            </a:r>
            <a:r>
              <a:rPr lang="en-US" dirty="0" smtClean="0"/>
              <a:t>=</a:t>
            </a:r>
            <a:r>
              <a:rPr lang="en-US" u="sng" dirty="0" smtClean="0">
                <a:hlinkClick r:id="rId2"/>
              </a:rPr>
              <a:t>https</a:t>
            </a:r>
            <a:r>
              <a:rPr lang="en-US" u="sng" dirty="0">
                <a:hlinkClick r:id="rId2"/>
              </a:rPr>
              <a:t>://</a:t>
            </a:r>
            <a:r>
              <a:rPr lang="en-US" u="sng" dirty="0" smtClean="0">
                <a:hlinkClick r:id="rId2"/>
              </a:rPr>
              <a:t>www.google.com</a:t>
            </a:r>
            <a:r>
              <a:rPr lang="en-US" dirty="0" smtClean="0"/>
              <a:t> target=“_blank”&gt;Here’s </a:t>
            </a:r>
            <a:r>
              <a:rPr lang="en-US" dirty="0"/>
              <a:t>a link to Google&lt;/a&gt;</a:t>
            </a:r>
            <a:endParaRPr lang="en-US" dirty="0" smtClean="0"/>
          </a:p>
          <a:p>
            <a:endParaRPr lang="en-US" dirty="0"/>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70936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images</a:t>
            </a:r>
            <a:endParaRPr lang="en-US" dirty="0"/>
          </a:p>
        </p:txBody>
      </p:sp>
      <p:sp>
        <p:nvSpPr>
          <p:cNvPr id="3" name="Content Placeholder 2"/>
          <p:cNvSpPr>
            <a:spLocks noGrp="1"/>
          </p:cNvSpPr>
          <p:nvPr>
            <p:ph idx="1"/>
          </p:nvPr>
        </p:nvSpPr>
        <p:spPr/>
        <p:txBody>
          <a:bodyPr>
            <a:normAutofit lnSpcReduction="10000"/>
          </a:bodyPr>
          <a:lstStyle/>
          <a:p>
            <a:pPr marL="0" indent="0">
              <a:buNone/>
              <a:defRPr/>
            </a:pPr>
            <a:r>
              <a:rPr lang="en-US" dirty="0"/>
              <a:t>&lt;</a:t>
            </a:r>
            <a:r>
              <a:rPr lang="en-US" dirty="0" err="1"/>
              <a:t>img</a:t>
            </a:r>
            <a:r>
              <a:rPr lang="en-US" dirty="0"/>
              <a:t> </a:t>
            </a:r>
            <a:r>
              <a:rPr lang="en-US" dirty="0" err="1"/>
              <a:t>src</a:t>
            </a:r>
            <a:r>
              <a:rPr lang="en-US" dirty="0"/>
              <a:t>="myimage1.jpg"&gt;</a:t>
            </a:r>
          </a:p>
          <a:p>
            <a:pPr marL="0" indent="0">
              <a:buNone/>
              <a:defRPr/>
            </a:pPr>
            <a:r>
              <a:rPr lang="en-US" dirty="0"/>
              <a:t>&lt;</a:t>
            </a:r>
            <a:r>
              <a:rPr lang="en-US" dirty="0" err="1"/>
              <a:t>img</a:t>
            </a:r>
            <a:r>
              <a:rPr lang="en-US" dirty="0"/>
              <a:t> </a:t>
            </a:r>
            <a:r>
              <a:rPr lang="en-US" dirty="0" err="1"/>
              <a:t>src</a:t>
            </a:r>
            <a:r>
              <a:rPr lang="en-US" dirty="0"/>
              <a:t>="subfolder/</a:t>
            </a:r>
            <a:r>
              <a:rPr lang="en-US" dirty="0" err="1"/>
              <a:t>anotherimage.gif</a:t>
            </a:r>
            <a:r>
              <a:rPr lang="en-US" dirty="0"/>
              <a:t>"&gt;</a:t>
            </a:r>
          </a:p>
          <a:p>
            <a:pPr marL="0" indent="0">
              <a:buNone/>
              <a:defRPr/>
            </a:pPr>
            <a:endParaRPr lang="en-US" dirty="0"/>
          </a:p>
          <a:p>
            <a:pPr marL="0" indent="0">
              <a:buNone/>
              <a:defRPr/>
            </a:pPr>
            <a:r>
              <a:rPr lang="en-US" dirty="0"/>
              <a:t>Images can be in folders.</a:t>
            </a:r>
          </a:p>
          <a:p>
            <a:pPr marL="0" indent="0">
              <a:buNone/>
              <a:defRPr/>
            </a:pPr>
            <a:r>
              <a:rPr lang="en-US" dirty="0"/>
              <a:t>Widely-supported image formats </a:t>
            </a:r>
          </a:p>
          <a:p>
            <a:pPr>
              <a:defRPr/>
            </a:pPr>
            <a:r>
              <a:rPr lang="en-US" dirty="0"/>
              <a:t>gif (good for logos)</a:t>
            </a:r>
          </a:p>
          <a:p>
            <a:pPr>
              <a:defRPr/>
            </a:pPr>
            <a:r>
              <a:rPr lang="en-US" dirty="0"/>
              <a:t>jpg (good for photos)</a:t>
            </a:r>
          </a:p>
          <a:p>
            <a:pPr>
              <a:defRPr/>
            </a:pPr>
            <a:r>
              <a:rPr lang="en-US" dirty="0" err="1"/>
              <a:t>png</a:t>
            </a:r>
            <a:r>
              <a:rPr lang="en-US" dirty="0"/>
              <a:t> (general-purpose)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1307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other pages (IFRAME)</a:t>
            </a:r>
            <a:endParaRPr lang="en-US" dirty="0"/>
          </a:p>
        </p:txBody>
      </p:sp>
      <p:sp>
        <p:nvSpPr>
          <p:cNvPr id="3" name="Content Placeholder 2"/>
          <p:cNvSpPr>
            <a:spLocks noGrp="1"/>
          </p:cNvSpPr>
          <p:nvPr>
            <p:ph idx="1"/>
          </p:nvPr>
        </p:nvSpPr>
        <p:spPr/>
        <p:txBody>
          <a:bodyPr/>
          <a:lstStyle/>
          <a:p>
            <a:pPr marL="0" indent="0">
              <a:buNone/>
            </a:pPr>
            <a:r>
              <a:rPr lang="en-US" altLang="en-US" dirty="0"/>
              <a:t>Blah blah blah </a:t>
            </a:r>
          </a:p>
          <a:p>
            <a:pPr marL="0" indent="0">
              <a:buNone/>
            </a:pPr>
            <a:r>
              <a:rPr lang="en-US" altLang="en-US" dirty="0"/>
              <a:t>&lt;iframe </a:t>
            </a:r>
            <a:r>
              <a:rPr lang="en-US" altLang="en-US" dirty="0" err="1"/>
              <a:t>src</a:t>
            </a:r>
            <a:r>
              <a:rPr lang="en-US" altLang="en-US" dirty="0"/>
              <a:t>="</a:t>
            </a:r>
            <a:r>
              <a:rPr lang="en-US" altLang="en-US" dirty="0" err="1"/>
              <a:t>otherpage.htm</a:t>
            </a:r>
            <a:r>
              <a:rPr lang="en-US" altLang="en-US" dirty="0"/>
              <a:t>"&gt;&lt;/iframe&gt;</a:t>
            </a:r>
          </a:p>
          <a:p>
            <a:pPr marL="0" indent="0">
              <a:buNone/>
            </a:pPr>
            <a:r>
              <a:rPr lang="en-US" altLang="en-US" dirty="0"/>
              <a:t> bottom of my page</a:t>
            </a:r>
          </a:p>
          <a:p>
            <a:pPr marL="0" indent="0">
              <a:buNone/>
            </a:pPr>
            <a:endParaRPr lang="en-US" altLang="en-US" dirty="0"/>
          </a:p>
          <a:p>
            <a:pPr marL="0" indent="0">
              <a:buNone/>
            </a:pPr>
            <a:endParaRPr lang="en-US" alt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37946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videos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dirty="0"/>
              <a:t>&lt;video width="400" height="300" controls&gt; </a:t>
            </a:r>
          </a:p>
          <a:p>
            <a:pPr marL="0" indent="0">
              <a:buNone/>
            </a:pPr>
            <a:r>
              <a:rPr lang="en-US" altLang="en-US" dirty="0"/>
              <a:t>  &lt;source </a:t>
            </a:r>
            <a:r>
              <a:rPr lang="en-US" altLang="en-US" dirty="0" err="1"/>
              <a:t>src</a:t>
            </a:r>
            <a:r>
              <a:rPr lang="en-US" altLang="en-US" dirty="0"/>
              <a:t>="http://</a:t>
            </a:r>
            <a:r>
              <a:rPr lang="en-US" altLang="en-US" dirty="0" err="1"/>
              <a:t>blahblah.com</a:t>
            </a:r>
            <a:r>
              <a:rPr lang="en-US" altLang="en-US" dirty="0"/>
              <a:t>/videofile.mp4" </a:t>
            </a:r>
          </a:p>
          <a:p>
            <a:pPr marL="0" indent="0">
              <a:buNone/>
            </a:pPr>
            <a:r>
              <a:rPr lang="en-US" altLang="en-US" dirty="0"/>
              <a:t>  type='video/mp4; codecs="avc1.42E01E, mp4a.40.2"'&gt; </a:t>
            </a:r>
          </a:p>
          <a:p>
            <a:pPr marL="0" indent="0">
              <a:buNone/>
            </a:pPr>
            <a:r>
              <a:rPr lang="en-US" altLang="en-US" dirty="0"/>
              <a:t>  &lt;source </a:t>
            </a:r>
            <a:r>
              <a:rPr lang="en-US" altLang="en-US" dirty="0" err="1"/>
              <a:t>src</a:t>
            </a:r>
            <a:r>
              <a:rPr lang="en-US" altLang="en-US" dirty="0"/>
              <a:t>="http://</a:t>
            </a:r>
            <a:r>
              <a:rPr lang="en-US" altLang="en-US" dirty="0" err="1"/>
              <a:t>blahblah.com</a:t>
            </a:r>
            <a:r>
              <a:rPr lang="en-US" altLang="en-US" dirty="0"/>
              <a:t>/</a:t>
            </a:r>
            <a:r>
              <a:rPr lang="en-US" altLang="en-US" dirty="0" err="1"/>
              <a:t>videofile.ogv</a:t>
            </a:r>
            <a:r>
              <a:rPr lang="en-US" altLang="en-US" dirty="0"/>
              <a:t>" </a:t>
            </a:r>
          </a:p>
          <a:p>
            <a:pPr marL="0" indent="0">
              <a:buNone/>
            </a:pPr>
            <a:r>
              <a:rPr lang="en-US" altLang="en-US" dirty="0"/>
              <a:t>  type='video/</a:t>
            </a:r>
            <a:r>
              <a:rPr lang="en-US" altLang="en-US" dirty="0" err="1"/>
              <a:t>ogg</a:t>
            </a:r>
            <a:r>
              <a:rPr lang="en-US" altLang="en-US" dirty="0"/>
              <a:t>; codecs="</a:t>
            </a:r>
            <a:r>
              <a:rPr lang="en-US" altLang="en-US" dirty="0" err="1"/>
              <a:t>theora</a:t>
            </a:r>
            <a:r>
              <a:rPr lang="en-US" altLang="en-US" dirty="0"/>
              <a:t>, </a:t>
            </a:r>
            <a:r>
              <a:rPr lang="en-US" altLang="en-US" dirty="0" err="1"/>
              <a:t>vorbis</a:t>
            </a:r>
            <a:r>
              <a:rPr lang="en-US" altLang="en-US" dirty="0"/>
              <a:t>"'&gt; </a:t>
            </a:r>
          </a:p>
          <a:p>
            <a:pPr marL="0" indent="0">
              <a:buNone/>
            </a:pPr>
            <a:r>
              <a:rPr lang="en-US" altLang="en-US" dirty="0"/>
              <a:t>&lt;/video&gt;</a:t>
            </a:r>
          </a:p>
          <a:p>
            <a:pPr marL="0" indent="0">
              <a:buNone/>
            </a:pPr>
            <a:endParaRPr lang="en-US" altLang="en-US" dirty="0"/>
          </a:p>
          <a:p>
            <a:pPr marL="0" indent="0">
              <a:buNone/>
            </a:pPr>
            <a:r>
              <a:rPr lang="en-US" altLang="en-US" dirty="0"/>
              <a:t>This is the standard HTML version 5 way of inserting videos. Older browsers do not support this tag, FYI. You need to create both mp4 and </a:t>
            </a:r>
            <a:r>
              <a:rPr lang="en-US" altLang="en-US" dirty="0" err="1"/>
              <a:t>ogv</a:t>
            </a:r>
            <a:r>
              <a:rPr lang="en-US" altLang="en-US" dirty="0"/>
              <a:t> formats to insert videos this way.</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16251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FYI about videos</a:t>
            </a:r>
            <a:endParaRPr lang="en-US" dirty="0"/>
          </a:p>
        </p:txBody>
      </p:sp>
      <p:sp>
        <p:nvSpPr>
          <p:cNvPr id="3" name="Content Placeholder 2"/>
          <p:cNvSpPr>
            <a:spLocks noGrp="1"/>
          </p:cNvSpPr>
          <p:nvPr>
            <p:ph idx="1"/>
          </p:nvPr>
        </p:nvSpPr>
        <p:spPr/>
        <p:txBody>
          <a:bodyPr/>
          <a:lstStyle/>
          <a:p>
            <a:pPr>
              <a:defRPr/>
            </a:pPr>
            <a:r>
              <a:rPr lang="en-US" dirty="0"/>
              <a:t>A video file is like a zip file or a package file</a:t>
            </a:r>
          </a:p>
          <a:p>
            <a:pPr lvl="1">
              <a:buFont typeface="Arial" panose="020B0604020202020204" pitchFamily="34" charset="0"/>
              <a:buChar char="–"/>
              <a:defRPr/>
            </a:pPr>
            <a:r>
              <a:rPr lang="en-US" dirty="0"/>
              <a:t>It essentially has several streams or files "inside" it</a:t>
            </a:r>
          </a:p>
          <a:p>
            <a:pPr lvl="2">
              <a:defRPr/>
            </a:pPr>
            <a:r>
              <a:rPr lang="en-US" dirty="0"/>
              <a:t>Some of the streams are for video, others for audio</a:t>
            </a:r>
          </a:p>
          <a:p>
            <a:pPr lvl="1">
              <a:buFont typeface="Arial" panose="020B0604020202020204" pitchFamily="34" charset="0"/>
              <a:buChar char="–"/>
              <a:defRPr/>
            </a:pPr>
            <a:r>
              <a:rPr lang="en-US" dirty="0"/>
              <a:t>Each of these is encoded and/or compressed</a:t>
            </a:r>
          </a:p>
          <a:p>
            <a:pPr lvl="2">
              <a:defRPr/>
            </a:pPr>
            <a:r>
              <a:rPr lang="en-US" dirty="0"/>
              <a:t>The encoding/compression algorithm is called a codec</a:t>
            </a:r>
          </a:p>
          <a:p>
            <a:pPr lvl="2">
              <a:defRPr/>
            </a:pPr>
            <a:r>
              <a:rPr lang="en-US" dirty="0"/>
              <a:t>There are lots of possible codecs</a:t>
            </a:r>
          </a:p>
          <a:p>
            <a:pPr lvl="1">
              <a:buFont typeface="Arial" panose="020B0604020202020204" pitchFamily="34" charset="0"/>
              <a:buChar char="–"/>
              <a:defRPr/>
            </a:pPr>
            <a:r>
              <a:rPr lang="en-US" dirty="0"/>
              <a:t>Your browser reads, decodes, expands, plays all of these streams in parallel</a:t>
            </a:r>
          </a:p>
          <a:p>
            <a:pPr lvl="2">
              <a:defRPr/>
            </a:pPr>
            <a:r>
              <a:rPr lang="en-US" dirty="0"/>
              <a:t>Assuming the codecs are installed on your computer and properly configured for your browser</a:t>
            </a:r>
            <a:r>
              <a:rPr lang="en-US" dirty="0" smtClean="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3500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Much simpler approach</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Post the video to YouTube or Vimeo</a:t>
            </a:r>
          </a:p>
          <a:p>
            <a:pPr marL="514350" indent="-514350">
              <a:buFont typeface="+mj-lt"/>
              <a:buAutoNum type="arabicPeriod"/>
              <a:defRPr/>
            </a:pPr>
            <a:r>
              <a:rPr lang="en-US" dirty="0"/>
              <a:t>Let their server figure out how to convert</a:t>
            </a:r>
          </a:p>
          <a:p>
            <a:pPr marL="514350" indent="-514350">
              <a:buFont typeface="+mj-lt"/>
              <a:buAutoNum type="arabicPeriod"/>
              <a:defRPr/>
            </a:pPr>
            <a:r>
              <a:rPr lang="en-US" dirty="0"/>
              <a:t>Use "share" and "embed" to get HTML</a:t>
            </a:r>
          </a:p>
          <a:p>
            <a:pPr marL="514350" indent="-514350">
              <a:buFont typeface="+mj-lt"/>
              <a:buAutoNum type="arabicPeriod"/>
              <a:defRPr/>
            </a:pPr>
            <a:endParaRPr lang="en-US" dirty="0"/>
          </a:p>
          <a:p>
            <a:pPr marL="0" indent="0">
              <a:buNone/>
              <a:defRPr/>
            </a:pPr>
            <a:r>
              <a:rPr lang="en-US" dirty="0"/>
              <a:t>These instructions may not sound sophisticated, but they will enable you to "keep up with the times" as new standards come along!</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92125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HTML to embed video</a:t>
            </a:r>
            <a:endParaRPr lang="en-US" dirty="0"/>
          </a:p>
        </p:txBody>
      </p:sp>
      <p:sp>
        <p:nvSpPr>
          <p:cNvPr id="3" name="Content Placeholder 2"/>
          <p:cNvSpPr>
            <a:spLocks noGrp="1"/>
          </p:cNvSpPr>
          <p:nvPr>
            <p:ph idx="1"/>
          </p:nvPr>
        </p:nvSpPr>
        <p:spPr/>
        <p:txBody>
          <a:bodyPr/>
          <a:lstStyle/>
          <a:p>
            <a:pPr marL="0" indent="0">
              <a:buNone/>
            </a:pPr>
            <a:r>
              <a:rPr lang="en-US" altLang="en-US" dirty="0"/>
              <a:t>&lt;iframe width="420" height="315" </a:t>
            </a:r>
            <a:r>
              <a:rPr lang="en-US" altLang="en-US" dirty="0" err="1"/>
              <a:t>src</a:t>
            </a:r>
            <a:r>
              <a:rPr lang="en-US" altLang="en-US" dirty="0"/>
              <a:t>="http://</a:t>
            </a:r>
            <a:r>
              <a:rPr lang="en-US" altLang="en-US" dirty="0" err="1"/>
              <a:t>www.youtube.com</a:t>
            </a:r>
            <a:r>
              <a:rPr lang="en-US" altLang="en-US" dirty="0"/>
              <a:t>/embed/YwlVgpXXJS0" </a:t>
            </a:r>
            <a:r>
              <a:rPr lang="en-US" altLang="en-US" dirty="0" err="1"/>
              <a:t>frameborder</a:t>
            </a:r>
            <a:r>
              <a:rPr lang="en-US" altLang="en-US" dirty="0"/>
              <a:t>="0" </a:t>
            </a:r>
            <a:r>
              <a:rPr lang="en-US" altLang="en-US" dirty="0" err="1"/>
              <a:t>allowfullscreen</a:t>
            </a:r>
            <a:r>
              <a:rPr lang="en-US" altLang="en-US" dirty="0"/>
              <a:t>&gt;&lt;/iframe&gt;</a:t>
            </a:r>
          </a:p>
          <a:p>
            <a:pPr marL="0" indent="0">
              <a:buNone/>
            </a:pPr>
            <a:endParaRPr lang="en-US" altLang="en-US" dirty="0"/>
          </a:p>
          <a:p>
            <a:pPr marL="0" indent="0">
              <a:buNone/>
            </a:pPr>
            <a:endParaRPr lang="en-US" altLang="en-US" dirty="0"/>
          </a:p>
          <a:p>
            <a:pPr marL="0" indent="0">
              <a:buNone/>
            </a:pPr>
            <a:r>
              <a:rPr lang="en-US" altLang="en-US" sz="2000" dirty="0"/>
              <a:t>Basically, you're putting a little YouTube page inside your own</a:t>
            </a:r>
            <a:r>
              <a:rPr lang="en-US" altLang="en-US" sz="2000" dirty="0" smtClean="0"/>
              <a:t>.</a:t>
            </a:r>
          </a:p>
          <a:p>
            <a:pPr marL="0" indent="0">
              <a:buNone/>
            </a:pPr>
            <a:endParaRPr lang="en-US" altLang="en-US" sz="2000" dirty="0"/>
          </a:p>
          <a:p>
            <a:pPr marL="0" indent="0">
              <a:buNone/>
            </a:pPr>
            <a:r>
              <a:rPr lang="en-US" altLang="en-US" sz="2000" dirty="0" smtClean="0"/>
              <a:t>Note: You have to put /embed before the hash of the video.</a:t>
            </a:r>
          </a:p>
          <a:p>
            <a:pPr marL="0" indent="0">
              <a:buNone/>
            </a:pPr>
            <a:r>
              <a:rPr lang="en-US" altLang="en-US" sz="2000" dirty="0"/>
              <a:t> </a:t>
            </a:r>
            <a:r>
              <a:rPr lang="en-US" altLang="en-US" sz="2000" dirty="0" smtClean="0"/>
              <a:t>         You might not be able to play some times because of domain restrictions.</a:t>
            </a:r>
            <a:endParaRPr lang="en-US" altLang="en-US" sz="2000"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11756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p>
        </p:txBody>
      </p:sp>
      <p:sp>
        <p:nvSpPr>
          <p:cNvPr id="3" name="Content Placeholder 2"/>
          <p:cNvSpPr>
            <a:spLocks noGrp="1"/>
          </p:cNvSpPr>
          <p:nvPr>
            <p:ph idx="1"/>
          </p:nvPr>
        </p:nvSpPr>
        <p:spPr/>
        <p:txBody>
          <a:bodyPr/>
          <a:lstStyle/>
          <a:p>
            <a:pPr fontAlgn="base"/>
            <a:r>
              <a:rPr lang="en-US" dirty="0"/>
              <a:t>The Document Object Model, or DOM, is a representation of an entire HTML page as a tree structure.  It is also an API for interacting with that HTML page.</a:t>
            </a:r>
          </a:p>
          <a:p>
            <a:pPr lvl="1" fontAlgn="base"/>
            <a:r>
              <a:rPr lang="en-US" dirty="0"/>
              <a:t>The DOM is the representation of HTML stored in memory after parsing</a:t>
            </a:r>
            <a:r>
              <a:rPr lang="en-US" dirty="0" smtClean="0"/>
              <a: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2931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3" name="Content Placeholder 2"/>
          <p:cNvSpPr>
            <a:spLocks noGrp="1"/>
          </p:cNvSpPr>
          <p:nvPr>
            <p:ph idx="1"/>
          </p:nvPr>
        </p:nvSpPr>
        <p:spPr/>
        <p:txBody>
          <a:bodyPr/>
          <a:lstStyle/>
          <a:p>
            <a:pPr marL="0" indent="0">
              <a:buNone/>
            </a:pPr>
            <a:r>
              <a:rPr lang="en-US" dirty="0"/>
              <a:t>&lt;!DOCTYPE html&gt;</a:t>
            </a:r>
            <a:endParaRPr lang="en-US" altLang="en-US" dirty="0" smtClean="0"/>
          </a:p>
          <a:p>
            <a:pPr marL="0" indent="0">
              <a:buNone/>
            </a:pPr>
            <a:r>
              <a:rPr lang="en-US" altLang="en-US" dirty="0" smtClean="0"/>
              <a:t>&lt;</a:t>
            </a:r>
            <a:r>
              <a:rPr lang="en-US" altLang="en-US" dirty="0"/>
              <a:t>html&gt;</a:t>
            </a:r>
          </a:p>
          <a:p>
            <a:pPr marL="0" indent="0">
              <a:buNone/>
            </a:pPr>
            <a:r>
              <a:rPr lang="en-US" altLang="en-US" dirty="0"/>
              <a:t>&lt;</a:t>
            </a:r>
            <a:r>
              <a:rPr lang="en-US" altLang="en-US" dirty="0" smtClean="0"/>
              <a:t>h1&gt;Welcome!&lt;/</a:t>
            </a:r>
            <a:r>
              <a:rPr lang="en-US" altLang="en-US" dirty="0"/>
              <a:t>h1&gt;</a:t>
            </a:r>
          </a:p>
          <a:p>
            <a:pPr marL="0" indent="0">
              <a:buNone/>
            </a:pPr>
            <a:r>
              <a:rPr lang="en-US" altLang="en-US" dirty="0"/>
              <a:t>&lt;</a:t>
            </a:r>
            <a:r>
              <a:rPr lang="en-US" altLang="en-US" dirty="0" smtClean="0"/>
              <a:t>p&gt;I am </a:t>
            </a:r>
            <a:r>
              <a:rPr lang="is-IS" altLang="en-US" dirty="0" smtClean="0"/>
              <a:t>….</a:t>
            </a:r>
            <a:r>
              <a:rPr lang="en-US" altLang="en-US" dirty="0" smtClean="0"/>
              <a:t>&lt;/</a:t>
            </a:r>
            <a:r>
              <a:rPr lang="en-US" altLang="en-US" dirty="0"/>
              <a:t>p</a:t>
            </a:r>
            <a:r>
              <a:rPr lang="en-US" altLang="en-US" dirty="0" smtClean="0"/>
              <a:t>&gt;</a:t>
            </a:r>
            <a:endParaRPr lang="en-US" altLang="en-US" dirty="0"/>
          </a:p>
          <a:p>
            <a:pPr marL="0" indent="0">
              <a:buNone/>
            </a:pPr>
            <a:r>
              <a:rPr lang="en-US" altLang="en-US" dirty="0"/>
              <a:t>&lt;/html&gt;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5282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p>
        </p:txBody>
      </p:sp>
      <p:sp>
        <p:nvSpPr>
          <p:cNvPr id="3" name="Content Placeholder 2"/>
          <p:cNvSpPr>
            <a:spLocks noGrp="1"/>
          </p:cNvSpPr>
          <p:nvPr>
            <p:ph idx="1"/>
          </p:nvPr>
        </p:nvSpPr>
        <p:spPr>
          <a:xfrm>
            <a:off x="680322" y="2336872"/>
            <a:ext cx="3507856" cy="4233261"/>
          </a:xfrm>
        </p:spPr>
        <p:txBody>
          <a:bodyPr>
            <a:normAutofit fontScale="92500" lnSpcReduction="20000"/>
          </a:bodyPr>
          <a:lstStyle/>
          <a:p>
            <a:r>
              <a:rPr lang="en-US" dirty="0" smtClean="0"/>
              <a:t>Here is one sample HTML and its DOM.</a:t>
            </a:r>
          </a:p>
          <a:p>
            <a:r>
              <a:rPr lang="en-US" dirty="0" smtClean="0"/>
              <a:t>&lt;</a:t>
            </a:r>
            <a:r>
              <a:rPr lang="en-US" dirty="0"/>
              <a:t>html&gt;</a:t>
            </a:r>
            <a:br>
              <a:rPr lang="en-US" dirty="0"/>
            </a:br>
            <a:r>
              <a:rPr lang="en-US" dirty="0"/>
              <a:t>&lt;head&gt;</a:t>
            </a:r>
            <a:br>
              <a:rPr lang="en-US" dirty="0"/>
            </a:br>
            <a:r>
              <a:rPr lang="en-US" dirty="0"/>
              <a:t>&lt;title&gt;My Page&lt;/title&gt;</a:t>
            </a:r>
            <a:br>
              <a:rPr lang="en-US" dirty="0"/>
            </a:br>
            <a:r>
              <a:rPr lang="en-US" dirty="0"/>
              <a:t>&lt;/head&gt;</a:t>
            </a:r>
            <a:br>
              <a:rPr lang="en-US" dirty="0"/>
            </a:br>
            <a:r>
              <a:rPr lang="en-US" dirty="0"/>
              <a:t>&lt;body&gt;</a:t>
            </a:r>
            <a:br>
              <a:rPr lang="en-US" dirty="0"/>
            </a:br>
            <a:r>
              <a:rPr lang="en-US" dirty="0"/>
              <a:t>&lt;h1&gt;My Links&lt;/h1&gt;</a:t>
            </a:r>
            <a:br>
              <a:rPr lang="en-US" dirty="0"/>
            </a:br>
            <a:r>
              <a:rPr lang="en-US" dirty="0"/>
              <a:t>&lt;p&gt;</a:t>
            </a:r>
            <a:br>
              <a:rPr lang="en-US" dirty="0"/>
            </a:br>
            <a:r>
              <a:rPr lang="en-US" dirty="0"/>
              <a:t>&lt;a </a:t>
            </a:r>
            <a:r>
              <a:rPr lang="en-US" dirty="0" err="1"/>
              <a:t>href</a:t>
            </a:r>
            <a:r>
              <a:rPr lang="en-US" dirty="0"/>
              <a:t>=”http://</a:t>
            </a:r>
            <a:r>
              <a:rPr lang="en-US" dirty="0" err="1"/>
              <a:t>google.com</a:t>
            </a:r>
            <a:r>
              <a:rPr lang="en-US" dirty="0"/>
              <a:t>”&gt;Google&lt;/a&gt;</a:t>
            </a:r>
            <a:br>
              <a:rPr lang="en-US" dirty="0"/>
            </a:br>
            <a:r>
              <a:rPr lang="en-US" dirty="0"/>
              <a:t>&lt;/p&gt;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623" y="422975"/>
            <a:ext cx="5428377" cy="6435025"/>
          </a:xfrm>
          <a:prstGeom prst="rect">
            <a:avLst/>
          </a:prstGeom>
        </p:spPr>
      </p:pic>
    </p:spTree>
    <p:extLst>
      <p:ext uri="{BB962C8B-B14F-4D97-AF65-F5344CB8AC3E}">
        <p14:creationId xmlns:p14="http://schemas.microsoft.com/office/powerpoint/2010/main" val="25483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HEAD versus BODY</a:t>
            </a:r>
            <a:endParaRPr lang="en-US" dirty="0"/>
          </a:p>
        </p:txBody>
      </p:sp>
      <p:sp>
        <p:nvSpPr>
          <p:cNvPr id="3" name="Content Placeholder 2"/>
          <p:cNvSpPr>
            <a:spLocks noGrp="1"/>
          </p:cNvSpPr>
          <p:nvPr>
            <p:ph idx="1"/>
          </p:nvPr>
        </p:nvSpPr>
        <p:spPr/>
        <p:txBody>
          <a:bodyPr/>
          <a:lstStyle/>
          <a:p>
            <a:r>
              <a:rPr lang="en-US" altLang="en-US" dirty="0"/>
              <a:t>Sometimes you want to put invisible stuff on the page that gets loaded before the visible stuff</a:t>
            </a:r>
          </a:p>
          <a:p>
            <a:pPr lvl="1"/>
            <a:r>
              <a:rPr lang="en-US" altLang="en-US" dirty="0"/>
              <a:t>Examples: style information, scripts, </a:t>
            </a:r>
            <a:r>
              <a:rPr lang="en-US" altLang="en-US" dirty="0" err="1"/>
              <a:t>etc</a:t>
            </a:r>
            <a:endParaRPr lang="en-US" altLang="en-US" dirty="0"/>
          </a:p>
          <a:p>
            <a:endParaRPr lang="en-US" altLang="en-US" dirty="0"/>
          </a:p>
          <a:p>
            <a:r>
              <a:rPr lang="en-US" altLang="en-US" dirty="0"/>
              <a:t>This goes in the HEAD</a:t>
            </a:r>
          </a:p>
          <a:p>
            <a:r>
              <a:rPr lang="en-US" altLang="en-US" dirty="0"/>
              <a:t>Everything else goes in the BODY</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28390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HEAD vs BODY example</a:t>
            </a:r>
            <a:endParaRPr lang="en-US" dirty="0"/>
          </a:p>
        </p:txBody>
      </p:sp>
      <p:sp>
        <p:nvSpPr>
          <p:cNvPr id="3" name="Content Placeholder 2"/>
          <p:cNvSpPr>
            <a:spLocks noGrp="1"/>
          </p:cNvSpPr>
          <p:nvPr>
            <p:ph idx="1"/>
          </p:nvPr>
        </p:nvSpPr>
        <p:spPr/>
        <p:txBody>
          <a:bodyPr/>
          <a:lstStyle/>
          <a:p>
            <a:pPr marL="0" indent="0">
              <a:buNone/>
            </a:pPr>
            <a:r>
              <a:rPr lang="en-US" altLang="en-US" dirty="0"/>
              <a:t>&lt;html&gt;&lt;head&gt;&lt;title&gt;My page title&lt;/title&gt;</a:t>
            </a:r>
          </a:p>
          <a:p>
            <a:pPr marL="0" indent="0">
              <a:buNone/>
            </a:pPr>
            <a:r>
              <a:rPr lang="en-US" altLang="en-US" dirty="0"/>
              <a:t>&lt;/head&gt;&lt;body&gt;</a:t>
            </a:r>
          </a:p>
          <a:p>
            <a:pPr marL="0" indent="0">
              <a:buNone/>
            </a:pPr>
            <a:r>
              <a:rPr lang="en-US" altLang="en-US" dirty="0"/>
              <a:t>   &lt;h1&gt;Visible content starts here&lt;/h1&gt;</a:t>
            </a:r>
          </a:p>
          <a:p>
            <a:pPr marL="0" indent="0">
              <a:buNone/>
            </a:pPr>
            <a:r>
              <a:rPr lang="en-US" altLang="en-US" dirty="0"/>
              <a:t>   And &lt;</a:t>
            </a:r>
            <a:r>
              <a:rPr lang="en-US" altLang="en-US" dirty="0" err="1"/>
              <a:t>em</a:t>
            </a:r>
            <a:r>
              <a:rPr lang="en-US" altLang="en-US" dirty="0"/>
              <a:t>&gt;fine&lt;/</a:t>
            </a:r>
            <a:r>
              <a:rPr lang="en-US" altLang="en-US" dirty="0" err="1"/>
              <a:t>em</a:t>
            </a:r>
            <a:r>
              <a:rPr lang="en-US" altLang="en-US" dirty="0"/>
              <a:t>&gt; content it is, too!</a:t>
            </a:r>
          </a:p>
          <a:p>
            <a:pPr marL="0" indent="0">
              <a:buNone/>
            </a:pPr>
            <a:r>
              <a:rPr lang="en-US" altLang="en-US" dirty="0"/>
              <a:t>&lt;/body&gt;&lt;/html&gt;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31589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endParaRPr lang="en-US" altLang="x-none" dirty="0"/>
          </a:p>
          <a:p>
            <a:r>
              <a:rPr lang="en-US" altLang="x-none" dirty="0"/>
              <a:t>Post a web page that has the following:</a:t>
            </a:r>
          </a:p>
          <a:p>
            <a:pPr lvl="1"/>
            <a:r>
              <a:rPr lang="en-US" altLang="x-none" dirty="0"/>
              <a:t>A &lt;head&gt; containing a &lt;title&gt; with your name</a:t>
            </a:r>
          </a:p>
          <a:p>
            <a:pPr lvl="1"/>
            <a:r>
              <a:rPr lang="en-US" altLang="x-none" dirty="0"/>
              <a:t>A &lt;body&gt; containing a &lt;main&gt; containing a &lt;p&gt; containing one sentence describing what you want to do after you graduate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73794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Handy tags for organizing content</a:t>
            </a:r>
            <a:endParaRPr lang="en-US" dirty="0"/>
          </a:p>
        </p:txBody>
      </p:sp>
      <p:sp>
        <p:nvSpPr>
          <p:cNvPr id="3" name="Content Placeholder 2"/>
          <p:cNvSpPr>
            <a:spLocks noGrp="1"/>
          </p:cNvSpPr>
          <p:nvPr>
            <p:ph idx="1"/>
          </p:nvPr>
        </p:nvSpPr>
        <p:spPr/>
        <p:txBody>
          <a:bodyPr/>
          <a:lstStyle/>
          <a:p>
            <a:r>
              <a:rPr lang="en-US" altLang="x-none" dirty="0"/>
              <a:t>&lt;main&gt;…&lt;/main&gt; for your main content</a:t>
            </a:r>
          </a:p>
          <a:p>
            <a:pPr lvl="1"/>
            <a:r>
              <a:rPr lang="en-US" altLang="x-none" dirty="0"/>
              <a:t>Usually contains some sections</a:t>
            </a:r>
          </a:p>
          <a:p>
            <a:r>
              <a:rPr lang="en-US" altLang="x-none" dirty="0"/>
              <a:t>&lt;section&gt;…&lt;/section&gt; for a section</a:t>
            </a:r>
          </a:p>
          <a:p>
            <a:pPr lvl="1"/>
            <a:r>
              <a:rPr lang="en-US" altLang="x-none" dirty="0"/>
              <a:t>Omit if there's really just one section</a:t>
            </a:r>
          </a:p>
          <a:p>
            <a:pPr lvl="1"/>
            <a:r>
              <a:rPr lang="en-US" altLang="x-none" dirty="0"/>
              <a:t>Usually contains several &lt;p&gt; or &lt;div&gt; tags, maybe a low-level heading such as &lt;h3&gt;</a:t>
            </a:r>
          </a:p>
          <a:p>
            <a:r>
              <a:rPr lang="en-US" altLang="x-none" dirty="0"/>
              <a:t>&lt;</a:t>
            </a:r>
            <a:r>
              <a:rPr lang="en-US" altLang="x-none" dirty="0" err="1"/>
              <a:t>nav</a:t>
            </a:r>
            <a:r>
              <a:rPr lang="en-US" altLang="x-none" dirty="0"/>
              <a:t>&gt;…&lt;/</a:t>
            </a:r>
            <a:r>
              <a:rPr lang="en-US" altLang="x-none" dirty="0" err="1"/>
              <a:t>nav</a:t>
            </a:r>
            <a:r>
              <a:rPr lang="en-US" altLang="x-none" dirty="0"/>
              <a:t>&gt; for navigation</a:t>
            </a:r>
          </a:p>
          <a:p>
            <a:pPr lvl="1"/>
            <a:r>
              <a:rPr lang="en-US" altLang="x-none" dirty="0"/>
              <a:t>Usually contains a list of links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72411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Cascading Style Sheets (</a:t>
            </a:r>
            <a:r>
              <a:rPr lang="en-US" altLang="en-US"/>
              <a:t>CSS</a:t>
            </a:r>
            <a:r>
              <a:rPr lang="en-US" altLang="en-US" smtClean="0"/>
              <a:t>)</a:t>
            </a:r>
            <a:endParaRPr lang="en-US" dirty="0"/>
          </a:p>
        </p:txBody>
      </p:sp>
      <p:sp>
        <p:nvSpPr>
          <p:cNvPr id="3" name="Content Placeholder 2"/>
          <p:cNvSpPr>
            <a:spLocks noGrp="1"/>
          </p:cNvSpPr>
          <p:nvPr>
            <p:ph idx="1"/>
          </p:nvPr>
        </p:nvSpPr>
        <p:spPr/>
        <p:txBody>
          <a:bodyPr/>
          <a:lstStyle/>
          <a:p>
            <a:r>
              <a:rPr lang="en-US" altLang="en-US" dirty="0"/>
              <a:t>So named because CSS gives your web pages some </a:t>
            </a:r>
            <a:r>
              <a:rPr lang="en-US" altLang="en-US" i="1" dirty="0"/>
              <a:t>style</a:t>
            </a:r>
            <a:r>
              <a:rPr lang="en-US" altLang="en-US" dirty="0"/>
              <a:t>!</a:t>
            </a:r>
          </a:p>
          <a:p>
            <a:pPr lvl="1"/>
            <a:r>
              <a:rPr lang="en-US" altLang="en-US" dirty="0"/>
              <a:t>Cascading because style rules override each </a:t>
            </a:r>
            <a:r>
              <a:rPr lang="en-US" altLang="en-US" dirty="0" smtClean="0"/>
              <a:t>other</a:t>
            </a:r>
          </a:p>
          <a:p>
            <a:r>
              <a:rPr lang="en-US" altLang="en-US" dirty="0" smtClean="0"/>
              <a:t>Great tool for making web-pages more usable.</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64518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example of CSS</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&lt;table&gt;</a:t>
            </a:r>
          </a:p>
          <a:p>
            <a:pPr marL="0" indent="0">
              <a:buFont typeface="Arial" charset="0"/>
              <a:buNone/>
            </a:pPr>
            <a:r>
              <a:rPr lang="en-US" altLang="en-US" dirty="0"/>
              <a:t>&lt;</a:t>
            </a:r>
            <a:r>
              <a:rPr lang="en-US" altLang="en-US" dirty="0" err="1"/>
              <a:t>tr</a:t>
            </a:r>
            <a:r>
              <a:rPr lang="en-US" altLang="en-US" dirty="0"/>
              <a:t>&gt;&lt;td&gt;text in black and&lt;/td&gt;&lt;/</a:t>
            </a:r>
            <a:r>
              <a:rPr lang="en-US" altLang="en-US" dirty="0" err="1"/>
              <a:t>tr</a:t>
            </a:r>
            <a:r>
              <a:rPr lang="en-US" altLang="en-US" dirty="0"/>
              <a:t>&gt;</a:t>
            </a:r>
          </a:p>
          <a:p>
            <a:pPr marL="0" indent="0">
              <a:buFont typeface="Arial" charset="0"/>
              <a:buNone/>
            </a:pPr>
            <a:r>
              <a:rPr lang="en-US" altLang="en-US" dirty="0"/>
              <a:t>&lt;</a:t>
            </a:r>
            <a:r>
              <a:rPr lang="en-US" altLang="en-US" dirty="0" err="1"/>
              <a:t>tr</a:t>
            </a:r>
            <a:r>
              <a:rPr lang="en-US" altLang="en-US" dirty="0"/>
              <a:t>&gt;&lt;td style="color:#0000FF"&gt;blue&lt;/td&gt;&lt;/</a:t>
            </a:r>
            <a:r>
              <a:rPr lang="en-US" altLang="en-US" dirty="0" err="1"/>
              <a:t>tr</a:t>
            </a:r>
            <a:r>
              <a:rPr lang="en-US" altLang="en-US" dirty="0"/>
              <a:t>&gt;</a:t>
            </a:r>
          </a:p>
          <a:p>
            <a:pPr marL="0" indent="0">
              <a:buFont typeface="Arial" charset="0"/>
              <a:buNone/>
            </a:pPr>
            <a:r>
              <a:rPr lang="en-US" altLang="en-US" dirty="0"/>
              <a:t>&lt;/table&gt;</a:t>
            </a:r>
          </a:p>
          <a:p>
            <a:pPr marL="0" indent="0">
              <a:buFont typeface="Arial" charset="0"/>
              <a:buNone/>
            </a:pP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06974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colors</a:t>
            </a:r>
            <a:endParaRPr lang="en-US" dirty="0"/>
          </a:p>
        </p:txBody>
      </p:sp>
      <p:sp>
        <p:nvSpPr>
          <p:cNvPr id="3" name="Content Placeholder 2"/>
          <p:cNvSpPr>
            <a:spLocks noGrp="1"/>
          </p:cNvSpPr>
          <p:nvPr>
            <p:ph idx="1"/>
          </p:nvPr>
        </p:nvSpPr>
        <p:spPr/>
        <p:txBody>
          <a:bodyPr>
            <a:normAutofit lnSpcReduction="10000"/>
          </a:bodyPr>
          <a:lstStyle/>
          <a:p>
            <a:pPr marL="0" indent="0">
              <a:buNone/>
              <a:defRPr/>
            </a:pPr>
            <a:r>
              <a:rPr lang="en-US" dirty="0"/>
              <a:t>Colors are (usually) written as six hexadecimal digits indicating the amount of red, the amount of green, and the amount of blue (on a scale of </a:t>
            </a:r>
            <a:r>
              <a:rPr lang="en-US" dirty="0" smtClean="0"/>
              <a:t>0 </a:t>
            </a:r>
            <a:r>
              <a:rPr lang="en-US" dirty="0"/>
              <a:t>through 255, or 00 through FF).</a:t>
            </a:r>
          </a:p>
          <a:p>
            <a:pPr marL="0" indent="0">
              <a:buNone/>
              <a:defRPr/>
            </a:pPr>
            <a:endParaRPr lang="en-US" dirty="0"/>
          </a:p>
          <a:p>
            <a:pPr marL="0" indent="0">
              <a:buNone/>
              <a:defRPr/>
            </a:pPr>
            <a:r>
              <a:rPr lang="en-US" dirty="0"/>
              <a:t>So #</a:t>
            </a:r>
            <a:r>
              <a:rPr lang="en-US" dirty="0" smtClean="0"/>
              <a:t>FFA030 </a:t>
            </a:r>
            <a:r>
              <a:rPr lang="en-US" dirty="0"/>
              <a:t>would mean:</a:t>
            </a:r>
          </a:p>
          <a:p>
            <a:pPr>
              <a:defRPr/>
            </a:pPr>
            <a:r>
              <a:rPr lang="en-US" dirty="0"/>
              <a:t>Maximum red (FF)</a:t>
            </a:r>
          </a:p>
          <a:p>
            <a:pPr>
              <a:defRPr/>
            </a:pPr>
            <a:r>
              <a:rPr lang="en-US" dirty="0"/>
              <a:t>A fair amount of green (A0)</a:t>
            </a:r>
          </a:p>
          <a:p>
            <a:pPr>
              <a:defRPr/>
            </a:pPr>
            <a:r>
              <a:rPr lang="en-US" dirty="0"/>
              <a:t>A dash of blue (30)</a:t>
            </a:r>
          </a:p>
          <a:p>
            <a:pPr marL="0" indent="0">
              <a:buNone/>
              <a:defRPr/>
            </a:pPr>
            <a:r>
              <a:rPr lang="en-US" dirty="0"/>
              <a:t>The result is an orange color.</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95827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background colors</a:t>
            </a:r>
            <a:endParaRPr lang="en-US" dirty="0"/>
          </a:p>
        </p:txBody>
      </p:sp>
      <p:sp>
        <p:nvSpPr>
          <p:cNvPr id="3" name="Content Placeholder 2"/>
          <p:cNvSpPr>
            <a:spLocks noGrp="1"/>
          </p:cNvSpPr>
          <p:nvPr>
            <p:ph idx="1"/>
          </p:nvPr>
        </p:nvSpPr>
        <p:spPr/>
        <p:txBody>
          <a:bodyPr/>
          <a:lstStyle/>
          <a:p>
            <a:pPr marL="0" indent="0">
              <a:buNone/>
              <a:defRPr/>
            </a:pPr>
            <a:r>
              <a:rPr lang="en-US" dirty="0"/>
              <a:t>Text in black and</a:t>
            </a:r>
          </a:p>
          <a:p>
            <a:pPr marL="0" indent="0">
              <a:buNone/>
              <a:defRPr/>
            </a:pPr>
            <a:r>
              <a:rPr lang="en-US" dirty="0"/>
              <a:t>&lt;span style="color:#0000FF;background-color:#FFa030"&gt;blue&lt;/span&gt;</a:t>
            </a:r>
          </a:p>
          <a:p>
            <a:pPr marL="0" indent="0">
              <a:buNone/>
              <a:defRPr/>
            </a:pPr>
            <a:r>
              <a:rPr lang="en-US" dirty="0"/>
              <a:t>&lt;div style="background-color:#ff0000"&gt;for comparison&lt;/div&gt;</a:t>
            </a:r>
          </a:p>
          <a:p>
            <a:pPr marL="0" indent="0">
              <a:buNone/>
              <a:defRPr/>
            </a:pPr>
            <a:endParaRPr lang="en-US" dirty="0"/>
          </a:p>
          <a:p>
            <a:pPr marL="0" indent="0">
              <a:buNone/>
              <a:defRPr/>
            </a:pPr>
            <a:r>
              <a:rPr lang="en-US" dirty="0"/>
              <a:t>You can set lots of style attributes; just separate them with semicolons. Notice how the div tag is a block all the way across from left to right.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57087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font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t>Ugly old-school newspaper font</a:t>
            </a:r>
          </a:p>
          <a:p>
            <a:pPr marL="0" indent="0">
              <a:buNone/>
              <a:defRPr/>
            </a:pPr>
            <a:r>
              <a:rPr lang="en-US" dirty="0"/>
              <a:t>&lt;span style="</a:t>
            </a:r>
            <a:r>
              <a:rPr lang="en-US" dirty="0" err="1"/>
              <a:t>font-family:sans-serif</a:t>
            </a:r>
            <a:r>
              <a:rPr lang="en-US" dirty="0"/>
              <a:t>"&gt;vs more web-friendly sans-serif font&lt;/span&gt;</a:t>
            </a:r>
          </a:p>
          <a:p>
            <a:pPr marL="0" indent="0">
              <a:buNone/>
              <a:defRPr/>
            </a:pPr>
            <a:endParaRPr lang="en-US" dirty="0"/>
          </a:p>
          <a:p>
            <a:pPr marL="0" indent="0">
              <a:buNone/>
              <a:defRPr/>
            </a:pPr>
            <a:r>
              <a:rPr lang="en-US" dirty="0"/>
              <a:t>Set the font family to sans-serif to get rid of that horribly ugly font (usually Times Roman) in most browsers.</a:t>
            </a:r>
          </a:p>
          <a:p>
            <a:pPr marL="0" indent="0">
              <a:buNone/>
              <a:defRPr/>
            </a:pPr>
            <a:endParaRPr lang="en-US" dirty="0"/>
          </a:p>
          <a:p>
            <a:pPr marL="0" indent="0">
              <a:buNone/>
              <a:defRPr/>
            </a:pPr>
            <a:r>
              <a:rPr lang="en-US" dirty="0"/>
              <a:t>"Serifs" are those little curly cues on the letters of Times New Roman. They are supposed to help people read large amounts of text. Most web pages use sans-serif fonts.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9643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Open up any text editor on your computer.</a:t>
            </a:r>
          </a:p>
          <a:p>
            <a:r>
              <a:rPr lang="en-US" dirty="0" smtClean="0"/>
              <a:t>Create a new HTML file </a:t>
            </a:r>
            <a:r>
              <a:rPr lang="en-US" dirty="0" err="1" smtClean="0"/>
              <a:t>example.html</a:t>
            </a:r>
            <a:r>
              <a:rPr lang="en-US" dirty="0" smtClean="0"/>
              <a:t> and add content from above example.</a:t>
            </a:r>
          </a:p>
          <a:p>
            <a:r>
              <a:rPr lang="en-US" dirty="0" smtClean="0"/>
              <a:t>Open the html file in a browser of your choice by right click -&gt; open with</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13637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Bolding text, controlling size</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a:t>
            </a:r>
            <a:r>
              <a:rPr lang="en-US" altLang="en-US" dirty="0" err="1"/>
              <a:t>font-family:sans-serif</a:t>
            </a:r>
            <a:r>
              <a:rPr lang="en-US" altLang="en-US" dirty="0"/>
              <a:t>; </a:t>
            </a:r>
            <a:r>
              <a:rPr lang="en-US" altLang="en-US" dirty="0" err="1"/>
              <a:t>font-weight:bold</a:t>
            </a:r>
            <a:r>
              <a:rPr lang="en-US" altLang="en-US" dirty="0"/>
              <a:t>; font-size: 16pt"&gt;Big 'n bold&lt;/div</a:t>
            </a:r>
            <a:r>
              <a:rPr lang="en-US" altLang="en-US" dirty="0" smtClean="0"/>
              <a:t>&gt;</a:t>
            </a:r>
            <a:endParaRPr lang="en-US" altLang="en-US" dirty="0"/>
          </a:p>
          <a:p>
            <a:pPr marL="0" indent="0">
              <a:buFont typeface="Arial" charset="0"/>
              <a:buNone/>
            </a:pPr>
            <a:endParaRPr lang="en-US" altLang="en-US" dirty="0"/>
          </a:p>
          <a:p>
            <a:pPr marL="0" indent="0">
              <a:buFont typeface="Arial" charset="0"/>
              <a:buNone/>
            </a:pPr>
            <a:r>
              <a:rPr lang="en-US" altLang="en-US" dirty="0"/>
              <a:t>These days, most reputable web developers prefer CSS "</a:t>
            </a:r>
            <a:r>
              <a:rPr lang="en-US" altLang="en-US" dirty="0" err="1"/>
              <a:t>font-weight:bold</a:t>
            </a:r>
            <a:r>
              <a:rPr lang="en-US" altLang="en-US" dirty="0"/>
              <a:t>" instead of &lt;b</a:t>
            </a:r>
            <a:r>
              <a:rPr lang="en-US" altLang="en-US" dirty="0" smtClean="0"/>
              <a:t>&gt;.Tags like &lt;b&gt;, &lt;strong&gt; are used to show the importance of a word in a sentence.</a:t>
            </a:r>
            <a:endParaRPr lang="en-US" alt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81036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a:t>
            </a:r>
            <a:r>
              <a:rPr lang="en-US" dirty="0" smtClean="0"/>
              <a:t>model</a:t>
            </a:r>
            <a:endParaRPr lang="en-US" dirty="0"/>
          </a:p>
        </p:txBody>
      </p:sp>
      <p:sp>
        <p:nvSpPr>
          <p:cNvPr id="3" name="Content Placeholder 2"/>
          <p:cNvSpPr>
            <a:spLocks noGrp="1"/>
          </p:cNvSpPr>
          <p:nvPr>
            <p:ph idx="1"/>
          </p:nvPr>
        </p:nvSpPr>
        <p:spPr/>
        <p:txBody>
          <a:bodyPr/>
          <a:lstStyle/>
          <a:p>
            <a:r>
              <a:rPr lang="en-US" dirty="0"/>
              <a:t>Every element in an HTML document is structured as a many-layered box</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571" y="2766449"/>
            <a:ext cx="5826429" cy="4091551"/>
          </a:xfrm>
          <a:prstGeom prst="rect">
            <a:avLst/>
          </a:prstGeom>
        </p:spPr>
      </p:pic>
    </p:spTree>
    <p:extLst>
      <p:ext uri="{BB962C8B-B14F-4D97-AF65-F5344CB8AC3E}">
        <p14:creationId xmlns:p14="http://schemas.microsoft.com/office/powerpoint/2010/main" val="1314229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border</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style="border: 2px solid #00FF00"&gt;Text with a border&lt;/div&gt;</a:t>
            </a:r>
          </a:p>
          <a:p>
            <a:pPr marL="0" indent="0">
              <a:buFont typeface="Arial" charset="0"/>
              <a:buNone/>
            </a:pPr>
            <a:endParaRPr lang="en-US" altLang="en-US" dirty="0"/>
          </a:p>
          <a:p>
            <a:pPr marL="0" indent="0">
              <a:buFont typeface="Arial" charset="0"/>
              <a:buNone/>
            </a:pPr>
            <a:r>
              <a:rPr lang="en-US" altLang="en-US" dirty="0" smtClean="0"/>
              <a:t>You </a:t>
            </a:r>
            <a:r>
              <a:rPr lang="en-US" altLang="en-US" dirty="0"/>
              <a:t>can draw a border around elements, also. Experiment. See what happens when you change "2px" to "5px". Then see what happens if you change your 5px border from "solid" to "inset" or "outset".</a:t>
            </a:r>
          </a:p>
          <a:p>
            <a:r>
              <a:rPr lang="en-US" dirty="0" smtClean="0"/>
              <a:t>Tip: </a:t>
            </a:r>
            <a:r>
              <a:rPr lang="en-US" dirty="0" smtClean="0"/>
              <a:t>You can edit the HTML in the browser. Right-click-&gt;inspect-&gt;right-click on Elements-&gt;Edit as HTML</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29118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padding</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style="border: 2px solid #00FF00; padding: 20px 10px 5px 0px"&gt;Text with a border&lt;/div&gt;</a:t>
            </a:r>
          </a:p>
          <a:p>
            <a:pPr marL="0" indent="0">
              <a:buFont typeface="Arial" charset="0"/>
              <a:buNone/>
            </a:pPr>
            <a:endParaRPr lang="en-US" altLang="en-US" dirty="0"/>
          </a:p>
          <a:p>
            <a:pPr marL="0" indent="0">
              <a:buFont typeface="Arial" charset="0"/>
              <a:buNone/>
            </a:pPr>
            <a:r>
              <a:rPr lang="en-US" altLang="en-US" dirty="0"/>
              <a:t>This pads 20px of space above the text but inside the border, 10px of space to the right inside the border, 5px of space below the text inside the border, and 0px of space to the left.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8585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margins</a:t>
            </a:r>
            <a:endParaRPr lang="en-US" dirty="0"/>
          </a:p>
        </p:txBody>
      </p:sp>
      <p:sp>
        <p:nvSpPr>
          <p:cNvPr id="3" name="Content Placeholder 2"/>
          <p:cNvSpPr>
            <a:spLocks noGrp="1"/>
          </p:cNvSpPr>
          <p:nvPr>
            <p:ph idx="1"/>
          </p:nvPr>
        </p:nvSpPr>
        <p:spPr/>
        <p:txBody>
          <a:bodyPr/>
          <a:lstStyle/>
          <a:p>
            <a:pPr marL="0" indent="0">
              <a:buNone/>
              <a:defRPr/>
            </a:pPr>
            <a:r>
              <a:rPr lang="en-US" dirty="0"/>
              <a:t>&lt;div style="border: 2px solid #00FF00; margin: 20px 10px 5px 0px"&gt;Text with a border&lt;/div&gt;</a:t>
            </a:r>
          </a:p>
          <a:p>
            <a:pPr marL="0" indent="0">
              <a:buNone/>
              <a:defRPr/>
            </a:pPr>
            <a:endParaRPr lang="en-US" dirty="0"/>
          </a:p>
          <a:p>
            <a:pPr marL="0" indent="0">
              <a:buNone/>
              <a:defRPr/>
            </a:pPr>
            <a:r>
              <a:rPr lang="en-US" dirty="0"/>
              <a:t>This adds 20px of space above the text and </a:t>
            </a:r>
            <a:r>
              <a:rPr lang="en-US" i="1" dirty="0"/>
              <a:t>outside</a:t>
            </a:r>
            <a:r>
              <a:rPr lang="en-US" dirty="0"/>
              <a:t> the border, 10px of space to the right </a:t>
            </a:r>
            <a:r>
              <a:rPr lang="en-US" i="1" dirty="0"/>
              <a:t>outside</a:t>
            </a:r>
            <a:r>
              <a:rPr lang="en-US" dirty="0"/>
              <a:t> the border, 5px of space below the text </a:t>
            </a:r>
            <a:r>
              <a:rPr lang="en-US" i="1" dirty="0"/>
              <a:t>outside</a:t>
            </a:r>
            <a:r>
              <a:rPr lang="en-US" dirty="0"/>
              <a:t> the border, and 0px of space to the left. </a:t>
            </a:r>
          </a:p>
          <a:p>
            <a:pPr marL="0" indent="0">
              <a:buNone/>
              <a:defRPr/>
            </a:pPr>
            <a:endParaRPr lang="en-US" dirty="0"/>
          </a:p>
          <a:p>
            <a:pPr marL="0" indent="0">
              <a:buNone/>
              <a:defRPr/>
            </a:pPr>
            <a:r>
              <a:rPr lang="en-US" dirty="0"/>
              <a:t>(Margin does not work well with span. Span is not a block. It's just a little region of text.)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72732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style just about any tag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defRPr/>
            </a:pPr>
            <a:r>
              <a:rPr lang="en-US" dirty="0"/>
              <a:t>&lt;table style="border: 1px solid black; background-color:#</a:t>
            </a:r>
            <a:r>
              <a:rPr lang="en-US" dirty="0" err="1"/>
              <a:t>ffffaa</a:t>
            </a:r>
            <a:r>
              <a:rPr lang="en-US" dirty="0"/>
              <a:t>"&gt;</a:t>
            </a:r>
          </a:p>
          <a:p>
            <a:pPr marL="0" indent="0">
              <a:buNone/>
              <a:defRPr/>
            </a:pPr>
            <a:r>
              <a:rPr lang="en-US" dirty="0"/>
              <a:t>  &lt;</a:t>
            </a:r>
            <a:r>
              <a:rPr lang="en-US" dirty="0" err="1"/>
              <a:t>tr</a:t>
            </a:r>
            <a:r>
              <a:rPr lang="en-US" dirty="0"/>
              <a:t>&gt;&lt;td style="</a:t>
            </a:r>
            <a:r>
              <a:rPr lang="en-US" dirty="0" err="1"/>
              <a:t>font-weight:bold</a:t>
            </a:r>
            <a:r>
              <a:rPr lang="en-US" dirty="0"/>
              <a:t>"&gt;Name&lt;/td&gt;</a:t>
            </a:r>
          </a:p>
          <a:p>
            <a:pPr marL="0" indent="0">
              <a:buNone/>
              <a:defRPr/>
            </a:pPr>
            <a:r>
              <a:rPr lang="en-US" dirty="0"/>
              <a:t>      &lt;td style="</a:t>
            </a:r>
            <a:r>
              <a:rPr lang="en-US" dirty="0" err="1"/>
              <a:t>font-weight:bold</a:t>
            </a:r>
            <a:r>
              <a:rPr lang="en-US" dirty="0"/>
              <a:t>"&gt;Children&lt;/td&gt;&lt;/</a:t>
            </a:r>
            <a:r>
              <a:rPr lang="en-US" dirty="0" err="1"/>
              <a:t>tr</a:t>
            </a:r>
            <a:r>
              <a:rPr lang="en-US" dirty="0"/>
              <a:t>&gt;</a:t>
            </a:r>
          </a:p>
          <a:p>
            <a:pPr marL="0" indent="0">
              <a:buNone/>
              <a:defRPr/>
            </a:pPr>
            <a:r>
              <a:rPr lang="en-US" dirty="0"/>
              <a:t>  &lt;</a:t>
            </a:r>
            <a:r>
              <a:rPr lang="en-US" dirty="0" err="1"/>
              <a:t>tr</a:t>
            </a:r>
            <a:r>
              <a:rPr lang="en-US" dirty="0"/>
              <a:t>&gt;&lt;td&gt;Eddie&lt;/td&gt;&lt;td&gt;&lt;</a:t>
            </a:r>
            <a:r>
              <a:rPr lang="en-US" dirty="0" err="1"/>
              <a:t>ul</a:t>
            </a:r>
            <a:r>
              <a:rPr lang="en-US" dirty="0"/>
              <a:t>&gt;</a:t>
            </a:r>
          </a:p>
          <a:p>
            <a:pPr marL="0" indent="0">
              <a:buNone/>
              <a:defRPr/>
            </a:pPr>
            <a:r>
              <a:rPr lang="en-US" dirty="0"/>
              <a:t>      &lt;li style="color:#808080"&gt;Alice&lt;/li&gt;</a:t>
            </a:r>
          </a:p>
          <a:p>
            <a:pPr marL="0" indent="0">
              <a:buNone/>
              <a:defRPr/>
            </a:pPr>
            <a:r>
              <a:rPr lang="en-US" dirty="0"/>
              <a:t>      &lt;li style="color:#808080"&gt;Bob&lt;/li&gt;</a:t>
            </a:r>
          </a:p>
          <a:p>
            <a:pPr marL="0" indent="0">
              <a:buNone/>
              <a:defRPr/>
            </a:pPr>
            <a:r>
              <a:rPr lang="en-US" dirty="0"/>
              <a:t>   &lt;/</a:t>
            </a:r>
            <a:r>
              <a:rPr lang="en-US" dirty="0" err="1"/>
              <a:t>ul</a:t>
            </a:r>
            <a:r>
              <a:rPr lang="en-US" dirty="0"/>
              <a:t>&gt;&lt;/td&gt;&lt;/</a:t>
            </a:r>
            <a:r>
              <a:rPr lang="en-US" dirty="0" err="1"/>
              <a:t>tr</a:t>
            </a:r>
            <a:r>
              <a:rPr lang="en-US" dirty="0"/>
              <a:t>&gt;</a:t>
            </a:r>
          </a:p>
          <a:p>
            <a:pPr marL="0" indent="0">
              <a:buNone/>
              <a:defRPr/>
            </a:pPr>
            <a:r>
              <a:rPr lang="en-US" dirty="0"/>
              <a:t>  &lt;</a:t>
            </a:r>
            <a:r>
              <a:rPr lang="en-US" dirty="0" err="1"/>
              <a:t>tr</a:t>
            </a:r>
            <a:r>
              <a:rPr lang="en-US" dirty="0"/>
              <a:t>&gt;&lt;td&gt;Esteban&lt;/td&gt;&lt;td&gt;&lt;</a:t>
            </a:r>
            <a:r>
              <a:rPr lang="en-US" dirty="0" err="1"/>
              <a:t>ul</a:t>
            </a:r>
            <a:r>
              <a:rPr lang="en-US" dirty="0"/>
              <a:t>&gt;</a:t>
            </a:r>
          </a:p>
          <a:p>
            <a:pPr marL="0" indent="0">
              <a:buNone/>
              <a:defRPr/>
            </a:pPr>
            <a:r>
              <a:rPr lang="en-US" dirty="0"/>
              <a:t>      &lt;li style="color:#808080"&gt;Carmen&lt;/li&gt;</a:t>
            </a:r>
          </a:p>
          <a:p>
            <a:pPr marL="0" indent="0">
              <a:buNone/>
              <a:defRPr/>
            </a:pPr>
            <a:r>
              <a:rPr lang="en-US" dirty="0"/>
              <a:t>      &lt;li style="color:#808080"&gt;Daniela&lt;/li&gt;</a:t>
            </a:r>
          </a:p>
          <a:p>
            <a:pPr marL="0" indent="0">
              <a:buNone/>
              <a:defRPr/>
            </a:pPr>
            <a:r>
              <a:rPr lang="en-US" dirty="0"/>
              <a:t>  &lt;/</a:t>
            </a:r>
            <a:r>
              <a:rPr lang="en-US" dirty="0" err="1"/>
              <a:t>tr</a:t>
            </a:r>
            <a:r>
              <a:rPr lang="en-US" dirty="0"/>
              <a:t>&gt;</a:t>
            </a:r>
          </a:p>
          <a:p>
            <a:pPr marL="0" indent="0">
              <a:buNone/>
              <a:defRPr/>
            </a:pPr>
            <a:r>
              <a:rPr 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40322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That gets wordy if we have many rows</a:t>
            </a:r>
            <a:endParaRPr lang="en-US" dirty="0"/>
          </a:p>
        </p:txBody>
      </p:sp>
      <p:sp>
        <p:nvSpPr>
          <p:cNvPr id="3" name="Content Placeholder 2"/>
          <p:cNvSpPr>
            <a:spLocks noGrp="1"/>
          </p:cNvSpPr>
          <p:nvPr>
            <p:ph idx="1"/>
          </p:nvPr>
        </p:nvSpPr>
        <p:spPr/>
        <p:txBody>
          <a:bodyPr/>
          <a:lstStyle/>
          <a:p>
            <a:pPr>
              <a:defRPr/>
            </a:pPr>
            <a:r>
              <a:rPr lang="en-US" dirty="0"/>
              <a:t>You can assign a </a:t>
            </a:r>
            <a:r>
              <a:rPr lang="en-US" i="1" dirty="0"/>
              <a:t>certain style</a:t>
            </a:r>
            <a:r>
              <a:rPr lang="en-US" dirty="0"/>
              <a:t> to </a:t>
            </a:r>
            <a:r>
              <a:rPr lang="en-US" i="1" dirty="0"/>
              <a:t>many</a:t>
            </a:r>
            <a:r>
              <a:rPr lang="en-US" dirty="0"/>
              <a:t> elements all at the same time.</a:t>
            </a:r>
          </a:p>
          <a:p>
            <a:pPr lvl="1">
              <a:buFont typeface="Arial" panose="020B0604020202020204" pitchFamily="34" charset="0"/>
              <a:buChar char="–"/>
              <a:defRPr/>
            </a:pPr>
            <a:r>
              <a:rPr lang="en-US" dirty="0"/>
              <a:t>Just give them a "class" attribute</a:t>
            </a:r>
          </a:p>
          <a:p>
            <a:pPr lvl="1">
              <a:buFont typeface="Arial" panose="020B0604020202020204" pitchFamily="34" charset="0"/>
              <a:buChar char="–"/>
              <a:defRPr/>
            </a:pPr>
            <a:r>
              <a:rPr lang="en-US" dirty="0"/>
              <a:t>And create a &lt;style&gt; tag telling what style to apply to elements of that class</a:t>
            </a:r>
          </a:p>
          <a:p>
            <a:pPr marL="57150" indent="0">
              <a:buNone/>
              <a:defRPr/>
            </a:pPr>
            <a:endParaRPr lang="en-US" dirty="0"/>
          </a:p>
          <a:p>
            <a:pPr marL="57150" indent="0">
              <a:buNone/>
              <a:defRPr/>
            </a:pPr>
            <a:r>
              <a:rPr lang="en-US" dirty="0"/>
              <a:t>&lt;style&gt;.</a:t>
            </a:r>
            <a:r>
              <a:rPr lang="en-US" dirty="0" err="1"/>
              <a:t>myclassname</a:t>
            </a:r>
            <a:r>
              <a:rPr lang="en-US" dirty="0"/>
              <a:t> {color:#f03366;font-family:Arial}&lt;/style</a:t>
            </a:r>
            <a:r>
              <a:rPr lang="en-US" dirty="0" smtClean="0"/>
              <a:t>&gt;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02581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need to repeatedly type</a:t>
            </a:r>
            <a:br>
              <a:rPr lang="en-US" dirty="0"/>
            </a:br>
            <a:r>
              <a:rPr lang="en-US" dirty="0" smtClean="0"/>
              <a:t>font-weight: bold </a:t>
            </a:r>
            <a:r>
              <a:rPr lang="en-US" dirty="0"/>
              <a:t>and color:#808080</a:t>
            </a:r>
          </a:p>
        </p:txBody>
      </p:sp>
      <p:sp>
        <p:nvSpPr>
          <p:cNvPr id="3" name="Content Placeholder 2"/>
          <p:cNvSpPr>
            <a:spLocks noGrp="1"/>
          </p:cNvSpPr>
          <p:nvPr>
            <p:ph idx="1"/>
          </p:nvPr>
        </p:nvSpPr>
        <p:spPr>
          <a:xfrm>
            <a:off x="680321" y="2122383"/>
            <a:ext cx="10190879" cy="4521128"/>
          </a:xfrm>
        </p:spPr>
        <p:txBody>
          <a:bodyPr>
            <a:normAutofit fontScale="25000" lnSpcReduction="20000"/>
          </a:bodyPr>
          <a:lstStyle/>
          <a:p>
            <a:pPr marL="0" indent="0">
              <a:buNone/>
              <a:defRPr/>
            </a:pPr>
            <a:r>
              <a:rPr lang="en-US" sz="6000" dirty="0"/>
              <a:t>&lt;style&gt;</a:t>
            </a:r>
          </a:p>
          <a:p>
            <a:pPr marL="0" indent="0">
              <a:buNone/>
              <a:defRPr/>
            </a:pPr>
            <a:r>
              <a:rPr lang="en-US" sz="6000" dirty="0"/>
              <a:t>.</a:t>
            </a:r>
            <a:r>
              <a:rPr lang="en-US" sz="6000" dirty="0" err="1"/>
              <a:t>hdr</a:t>
            </a:r>
            <a:r>
              <a:rPr lang="en-US" sz="6000" dirty="0"/>
              <a:t> { font-weight: bold; }</a:t>
            </a:r>
          </a:p>
          <a:p>
            <a:pPr marL="0" indent="0">
              <a:buNone/>
              <a:defRPr/>
            </a:pPr>
            <a:r>
              <a:rPr lang="en-US" sz="6000" dirty="0"/>
              <a:t>.kid { color: #808080; }</a:t>
            </a:r>
          </a:p>
          <a:p>
            <a:pPr marL="0" indent="0">
              <a:buNone/>
              <a:defRPr/>
            </a:pPr>
            <a:r>
              <a:rPr lang="en-US" sz="6000" dirty="0"/>
              <a:t>&lt;/style&gt;</a:t>
            </a:r>
          </a:p>
          <a:p>
            <a:pPr marL="0" indent="0">
              <a:buNone/>
              <a:defRPr/>
            </a:pPr>
            <a:r>
              <a:rPr lang="en-US" sz="6000" dirty="0"/>
              <a:t>&lt;table style="border: 1px solid black; background-color:#</a:t>
            </a:r>
            <a:r>
              <a:rPr lang="en-US" sz="6000" dirty="0" err="1"/>
              <a:t>ffffaa</a:t>
            </a:r>
            <a:r>
              <a:rPr lang="en-US" sz="6000" dirty="0"/>
              <a:t>"&gt;</a:t>
            </a:r>
          </a:p>
          <a:p>
            <a:pPr marL="0" indent="0">
              <a:buNone/>
              <a:defRPr/>
            </a:pPr>
            <a:r>
              <a:rPr lang="en-US" sz="6000" dirty="0"/>
              <a:t>  &lt;</a:t>
            </a:r>
            <a:r>
              <a:rPr lang="en-US" sz="6000" dirty="0" err="1"/>
              <a:t>tr</a:t>
            </a:r>
            <a:r>
              <a:rPr lang="en-US" sz="6000" dirty="0"/>
              <a:t>&gt;&lt;td class="</a:t>
            </a:r>
            <a:r>
              <a:rPr lang="en-US" sz="6000" dirty="0" err="1"/>
              <a:t>hdr</a:t>
            </a:r>
            <a:r>
              <a:rPr lang="en-US" sz="6000" dirty="0"/>
              <a:t>"&gt;Name&lt;/td&gt;</a:t>
            </a:r>
          </a:p>
          <a:p>
            <a:pPr marL="0" indent="0">
              <a:buNone/>
              <a:defRPr/>
            </a:pPr>
            <a:r>
              <a:rPr lang="en-US" sz="6000" dirty="0"/>
              <a:t>      &lt;td class="</a:t>
            </a:r>
            <a:r>
              <a:rPr lang="en-US" sz="6000" dirty="0" err="1"/>
              <a:t>hdr</a:t>
            </a:r>
            <a:r>
              <a:rPr lang="en-US" sz="6000" dirty="0"/>
              <a:t>"&gt;Children&lt;/td&gt;&lt;/</a:t>
            </a:r>
            <a:r>
              <a:rPr lang="en-US" sz="6000" dirty="0" err="1"/>
              <a:t>tr</a:t>
            </a:r>
            <a:r>
              <a:rPr lang="en-US" sz="6000" dirty="0"/>
              <a:t>&gt;</a:t>
            </a:r>
          </a:p>
          <a:p>
            <a:pPr marL="0" indent="0">
              <a:buNone/>
              <a:defRPr/>
            </a:pPr>
            <a:r>
              <a:rPr lang="en-US" sz="6000" dirty="0"/>
              <a:t>  &lt;</a:t>
            </a:r>
            <a:r>
              <a:rPr lang="en-US" sz="6000" dirty="0" err="1"/>
              <a:t>tr</a:t>
            </a:r>
            <a:r>
              <a:rPr lang="en-US" sz="6000" dirty="0"/>
              <a:t>&gt;&lt;td&gt;Eddie&lt;/td&gt;&lt;td&gt;&lt;</a:t>
            </a:r>
            <a:r>
              <a:rPr lang="en-US" sz="6000" dirty="0" err="1"/>
              <a:t>ul</a:t>
            </a:r>
            <a:r>
              <a:rPr lang="en-US" sz="6000" dirty="0"/>
              <a:t>&gt;</a:t>
            </a:r>
          </a:p>
          <a:p>
            <a:pPr marL="0" indent="0">
              <a:buNone/>
              <a:defRPr/>
            </a:pPr>
            <a:r>
              <a:rPr lang="en-US" sz="6000" dirty="0"/>
              <a:t>      &lt;li class="kid"&gt;Alice&lt;/li&gt;</a:t>
            </a:r>
          </a:p>
          <a:p>
            <a:pPr marL="0" indent="0">
              <a:buNone/>
              <a:defRPr/>
            </a:pPr>
            <a:r>
              <a:rPr lang="en-US" sz="6000" dirty="0"/>
              <a:t>      &lt;li class="kid"&gt;Bob&lt;/li&gt;</a:t>
            </a:r>
          </a:p>
          <a:p>
            <a:pPr marL="0" indent="0">
              <a:buNone/>
              <a:defRPr/>
            </a:pPr>
            <a:r>
              <a:rPr lang="en-US" sz="6000" dirty="0"/>
              <a:t>   &lt;/</a:t>
            </a:r>
            <a:r>
              <a:rPr lang="en-US" sz="6000" dirty="0" err="1"/>
              <a:t>ul</a:t>
            </a:r>
            <a:r>
              <a:rPr lang="en-US" sz="6000" dirty="0"/>
              <a:t>&gt;&lt;/td&gt;&lt;/</a:t>
            </a:r>
            <a:r>
              <a:rPr lang="en-US" sz="6000" dirty="0" err="1"/>
              <a:t>tr</a:t>
            </a:r>
            <a:r>
              <a:rPr lang="en-US" sz="6000" dirty="0"/>
              <a:t>&gt;</a:t>
            </a:r>
          </a:p>
          <a:p>
            <a:pPr marL="0" indent="0">
              <a:buNone/>
              <a:defRPr/>
            </a:pPr>
            <a:r>
              <a:rPr lang="en-US" sz="6000" dirty="0"/>
              <a:t>  &lt;</a:t>
            </a:r>
            <a:r>
              <a:rPr lang="en-US" sz="6000" dirty="0" err="1"/>
              <a:t>tr</a:t>
            </a:r>
            <a:r>
              <a:rPr lang="en-US" sz="6000" dirty="0"/>
              <a:t>&gt;&lt;td&gt;Esteban&lt;/td&gt;&lt;td&gt;&lt;</a:t>
            </a:r>
            <a:r>
              <a:rPr lang="en-US" sz="6000" dirty="0" err="1"/>
              <a:t>ul</a:t>
            </a:r>
            <a:r>
              <a:rPr lang="en-US" sz="6000" dirty="0"/>
              <a:t>&gt;</a:t>
            </a:r>
          </a:p>
          <a:p>
            <a:pPr marL="0" indent="0">
              <a:buNone/>
              <a:defRPr/>
            </a:pPr>
            <a:r>
              <a:rPr lang="en-US" sz="6000" dirty="0"/>
              <a:t>      &lt;li class="kid"&gt;Carmen&lt;/li&gt;</a:t>
            </a:r>
          </a:p>
          <a:p>
            <a:pPr marL="0" indent="0">
              <a:buNone/>
              <a:defRPr/>
            </a:pPr>
            <a:r>
              <a:rPr lang="en-US" sz="6000" dirty="0"/>
              <a:t>      &lt;li class="kid"&gt;Daniela&lt;/li&gt;</a:t>
            </a:r>
          </a:p>
          <a:p>
            <a:pPr marL="0" indent="0">
              <a:buNone/>
              <a:defRPr/>
            </a:pPr>
            <a:r>
              <a:rPr lang="en-US" sz="6000" dirty="0"/>
              <a:t>  &lt;/</a:t>
            </a:r>
            <a:r>
              <a:rPr lang="en-US" sz="6000" dirty="0" err="1"/>
              <a:t>tr</a:t>
            </a:r>
            <a:r>
              <a:rPr lang="en-US" sz="6000" dirty="0"/>
              <a:t>&gt;</a:t>
            </a:r>
          </a:p>
          <a:p>
            <a:pPr marL="0" indent="0">
              <a:buNone/>
              <a:defRPr/>
            </a:pPr>
            <a:r>
              <a:rPr lang="en-US" sz="6000" dirty="0"/>
              <a:t>&lt;/table&gt;</a:t>
            </a:r>
          </a:p>
          <a:p>
            <a:endParaRPr lang="en-US" sz="31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5960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 you can select based on tag name</a:t>
            </a:r>
            <a:endParaRPr lang="en-US" dirty="0"/>
          </a:p>
        </p:txBody>
      </p:sp>
      <p:sp>
        <p:nvSpPr>
          <p:cNvPr id="3" name="Content Placeholder 2"/>
          <p:cNvSpPr>
            <a:spLocks noGrp="1"/>
          </p:cNvSpPr>
          <p:nvPr>
            <p:ph idx="1"/>
          </p:nvPr>
        </p:nvSpPr>
        <p:spPr>
          <a:xfrm>
            <a:off x="680321" y="2144962"/>
            <a:ext cx="10168301" cy="4713038"/>
          </a:xfrm>
        </p:spPr>
        <p:txBody>
          <a:bodyPr>
            <a:normAutofit fontScale="62500" lnSpcReduction="20000"/>
          </a:bodyPr>
          <a:lstStyle/>
          <a:p>
            <a:pPr marL="0" indent="0">
              <a:buNone/>
              <a:defRPr/>
            </a:pPr>
            <a:r>
              <a:rPr lang="en-US" dirty="0"/>
              <a:t>&lt;style&gt;</a:t>
            </a:r>
          </a:p>
          <a:p>
            <a:pPr marL="0" indent="0">
              <a:buNone/>
              <a:defRPr/>
            </a:pPr>
            <a:r>
              <a:rPr lang="en-US" dirty="0"/>
              <a:t>table {border: 1px solid black; background-color:#</a:t>
            </a:r>
            <a:r>
              <a:rPr lang="en-US" dirty="0" err="1"/>
              <a:t>ffffaa</a:t>
            </a:r>
            <a:r>
              <a:rPr lang="en-US" dirty="0"/>
              <a:t>;}</a:t>
            </a:r>
          </a:p>
          <a:p>
            <a:pPr marL="0" indent="0">
              <a:buNone/>
              <a:defRPr/>
            </a:pPr>
            <a:r>
              <a:rPr lang="en-US" dirty="0" err="1"/>
              <a:t>th</a:t>
            </a:r>
            <a:r>
              <a:rPr lang="en-US" dirty="0"/>
              <a:t> { font-weight: bold; }</a:t>
            </a:r>
          </a:p>
          <a:p>
            <a:pPr marL="0" indent="0">
              <a:buNone/>
              <a:defRPr/>
            </a:pPr>
            <a:r>
              <a:rPr lang="en-US" dirty="0"/>
              <a:t>li { color: #808080; }</a:t>
            </a:r>
          </a:p>
          <a:p>
            <a:pPr marL="0" indent="0">
              <a:buNone/>
              <a:defRPr/>
            </a:pPr>
            <a:r>
              <a:rPr lang="en-US" dirty="0"/>
              <a:t>&lt;/style&gt;</a:t>
            </a:r>
          </a:p>
          <a:p>
            <a:pPr marL="0" indent="0">
              <a:buNone/>
              <a:defRPr/>
            </a:pPr>
            <a:r>
              <a:rPr lang="en-US" dirty="0"/>
              <a:t>&lt;table&gt;</a:t>
            </a:r>
          </a:p>
          <a:p>
            <a:pPr marL="0" indent="0">
              <a:buNone/>
              <a:defRPr/>
            </a:pPr>
            <a:r>
              <a:rPr lang="en-US" dirty="0"/>
              <a:t>  &lt;</a:t>
            </a:r>
            <a:r>
              <a:rPr lang="en-US" dirty="0" err="1"/>
              <a:t>tr</a:t>
            </a:r>
            <a:r>
              <a:rPr lang="en-US" dirty="0"/>
              <a:t>&gt;&lt;</a:t>
            </a:r>
            <a:r>
              <a:rPr lang="en-US" dirty="0" err="1"/>
              <a:t>th</a:t>
            </a:r>
            <a:r>
              <a:rPr lang="en-US" dirty="0"/>
              <a:t>&gt;Name&lt;/</a:t>
            </a:r>
            <a:r>
              <a:rPr lang="en-US" dirty="0" err="1"/>
              <a:t>th</a:t>
            </a:r>
            <a:r>
              <a:rPr lang="en-US" dirty="0"/>
              <a:t>&gt;      &lt;</a:t>
            </a:r>
            <a:r>
              <a:rPr lang="en-US" dirty="0" err="1"/>
              <a:t>th</a:t>
            </a:r>
            <a:r>
              <a:rPr lang="en-US" dirty="0"/>
              <a:t>&gt;Children&lt;/</a:t>
            </a:r>
            <a:r>
              <a:rPr lang="en-US" dirty="0" err="1"/>
              <a:t>th</a:t>
            </a:r>
            <a:r>
              <a:rPr lang="en-US" dirty="0"/>
              <a:t>&gt;&lt;/</a:t>
            </a:r>
            <a:r>
              <a:rPr lang="en-US" dirty="0" err="1"/>
              <a:t>tr</a:t>
            </a:r>
            <a:r>
              <a:rPr lang="en-US" dirty="0"/>
              <a:t>&gt;</a:t>
            </a:r>
          </a:p>
          <a:p>
            <a:pPr marL="0" indent="0">
              <a:buNone/>
              <a:defRPr/>
            </a:pPr>
            <a:r>
              <a:rPr lang="en-US" dirty="0"/>
              <a:t>  &lt;</a:t>
            </a:r>
            <a:r>
              <a:rPr lang="en-US" dirty="0" err="1"/>
              <a:t>tr</a:t>
            </a:r>
            <a:r>
              <a:rPr lang="en-US" dirty="0"/>
              <a:t>&gt;&lt;td&gt;Eddie&lt;/td&gt;&lt;td&gt;&lt;</a:t>
            </a:r>
            <a:r>
              <a:rPr lang="en-US" dirty="0" err="1"/>
              <a:t>ul</a:t>
            </a:r>
            <a:r>
              <a:rPr lang="en-US" dirty="0"/>
              <a:t>&gt;</a:t>
            </a:r>
          </a:p>
          <a:p>
            <a:pPr marL="0" indent="0">
              <a:buNone/>
              <a:defRPr/>
            </a:pPr>
            <a:r>
              <a:rPr lang="en-US" dirty="0"/>
              <a:t>      &lt;li&gt;Alice&lt;/li&gt;</a:t>
            </a:r>
          </a:p>
          <a:p>
            <a:pPr marL="0" indent="0">
              <a:buNone/>
              <a:defRPr/>
            </a:pPr>
            <a:r>
              <a:rPr lang="en-US" dirty="0"/>
              <a:t>      &lt;li&gt;Bob&lt;/li&gt;</a:t>
            </a:r>
          </a:p>
          <a:p>
            <a:pPr marL="0" indent="0">
              <a:buNone/>
              <a:defRPr/>
            </a:pPr>
            <a:r>
              <a:rPr lang="en-US" dirty="0"/>
              <a:t>   &lt;/</a:t>
            </a:r>
            <a:r>
              <a:rPr lang="en-US" dirty="0" err="1"/>
              <a:t>ul</a:t>
            </a:r>
            <a:r>
              <a:rPr lang="en-US" dirty="0"/>
              <a:t>&gt;&lt;/td&gt;&lt;/</a:t>
            </a:r>
            <a:r>
              <a:rPr lang="en-US" dirty="0" err="1"/>
              <a:t>tr</a:t>
            </a:r>
            <a:r>
              <a:rPr lang="en-US" dirty="0"/>
              <a:t>&gt;</a:t>
            </a:r>
          </a:p>
          <a:p>
            <a:pPr marL="0" indent="0">
              <a:buNone/>
              <a:defRPr/>
            </a:pPr>
            <a:r>
              <a:rPr lang="en-US" dirty="0"/>
              <a:t>  &lt;</a:t>
            </a:r>
            <a:r>
              <a:rPr lang="en-US" dirty="0" err="1"/>
              <a:t>tr</a:t>
            </a:r>
            <a:r>
              <a:rPr lang="en-US" dirty="0"/>
              <a:t>&gt;&lt;td&gt;Esteban&lt;/td&gt;&lt;td&gt;&lt;</a:t>
            </a:r>
            <a:r>
              <a:rPr lang="en-US" dirty="0" err="1"/>
              <a:t>ul</a:t>
            </a:r>
            <a:r>
              <a:rPr lang="en-US" dirty="0"/>
              <a:t>&gt;</a:t>
            </a:r>
          </a:p>
          <a:p>
            <a:pPr marL="0" indent="0">
              <a:buNone/>
              <a:defRPr/>
            </a:pPr>
            <a:r>
              <a:rPr lang="en-US" dirty="0"/>
              <a:t>      &lt;li&gt;Carmen&lt;/li&gt;</a:t>
            </a:r>
          </a:p>
          <a:p>
            <a:pPr marL="0" indent="0">
              <a:buNone/>
              <a:defRPr/>
            </a:pPr>
            <a:r>
              <a:rPr lang="en-US" dirty="0"/>
              <a:t>      &lt;li&gt;Daniela&lt;/li&gt;</a:t>
            </a:r>
          </a:p>
          <a:p>
            <a:pPr marL="0" indent="0">
              <a:buNone/>
              <a:defRPr/>
            </a:pPr>
            <a:r>
              <a:rPr lang="en-US" dirty="0"/>
              <a:t>  &lt;/</a:t>
            </a:r>
            <a:r>
              <a:rPr lang="en-US" dirty="0" err="1"/>
              <a:t>tr</a:t>
            </a:r>
            <a:r>
              <a:rPr lang="en-US" dirty="0"/>
              <a:t>&gt;</a:t>
            </a:r>
          </a:p>
          <a:p>
            <a:pPr marL="0" indent="0">
              <a:buNone/>
              <a:defRPr/>
            </a:pPr>
            <a:r>
              <a:rPr 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09834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modify a few selected tags at once</a:t>
            </a:r>
          </a:p>
        </p:txBody>
      </p:sp>
      <p:sp>
        <p:nvSpPr>
          <p:cNvPr id="3" name="Content Placeholder 2"/>
          <p:cNvSpPr>
            <a:spLocks noGrp="1"/>
          </p:cNvSpPr>
          <p:nvPr>
            <p:ph idx="1"/>
          </p:nvPr>
        </p:nvSpPr>
        <p:spPr>
          <a:xfrm>
            <a:off x="575734" y="1990783"/>
            <a:ext cx="10792177" cy="4880475"/>
          </a:xfrm>
        </p:spPr>
        <p:txBody>
          <a:bodyPr>
            <a:normAutofit fontScale="62500" lnSpcReduction="20000"/>
          </a:bodyPr>
          <a:lstStyle/>
          <a:p>
            <a:pPr marL="0" indent="0">
              <a:buFont typeface="Arial" charset="0"/>
              <a:buNone/>
            </a:pPr>
            <a:r>
              <a:rPr lang="en-US" altLang="en-US" dirty="0"/>
              <a:t>&lt;style&gt;</a:t>
            </a:r>
          </a:p>
          <a:p>
            <a:pPr marL="0" indent="0">
              <a:buFont typeface="Arial" charset="0"/>
              <a:buNone/>
            </a:pPr>
            <a:r>
              <a:rPr lang="en-US" altLang="en-US" dirty="0"/>
              <a:t>body, </a:t>
            </a:r>
            <a:r>
              <a:rPr lang="en-US" altLang="en-US" dirty="0" err="1"/>
              <a:t>th</a:t>
            </a:r>
            <a:r>
              <a:rPr lang="en-US" altLang="en-US" dirty="0"/>
              <a:t>, td, li { font-family: sans-serif }</a:t>
            </a:r>
          </a:p>
          <a:p>
            <a:pPr marL="0" indent="0">
              <a:buFont typeface="Arial" charset="0"/>
              <a:buNone/>
            </a:pPr>
            <a:r>
              <a:rPr lang="en-US" altLang="en-US" dirty="0"/>
              <a:t>table {border: 1px solid black; background-color:#</a:t>
            </a:r>
            <a:r>
              <a:rPr lang="en-US" altLang="en-US" dirty="0" err="1"/>
              <a:t>ffffaa</a:t>
            </a:r>
            <a:r>
              <a:rPr lang="en-US" altLang="en-US" dirty="0"/>
              <a:t>;}</a:t>
            </a:r>
          </a:p>
          <a:p>
            <a:pPr marL="0" indent="0">
              <a:buFont typeface="Arial" charset="0"/>
              <a:buNone/>
            </a:pPr>
            <a:r>
              <a:rPr lang="en-US" altLang="en-US" dirty="0" err="1"/>
              <a:t>th</a:t>
            </a:r>
            <a:r>
              <a:rPr lang="en-US" altLang="en-US" dirty="0"/>
              <a:t> { font-weight: bold; }</a:t>
            </a:r>
          </a:p>
          <a:p>
            <a:pPr marL="0" indent="0">
              <a:buFont typeface="Arial" charset="0"/>
              <a:buNone/>
            </a:pPr>
            <a:r>
              <a:rPr lang="en-US" altLang="en-US" dirty="0"/>
              <a:t>li { color: #808080; }</a:t>
            </a:r>
          </a:p>
          <a:p>
            <a:pPr marL="0" indent="0">
              <a:buFont typeface="Arial" charset="0"/>
              <a:buNone/>
            </a:pPr>
            <a:r>
              <a:rPr lang="en-US" altLang="en-US" dirty="0"/>
              <a:t>&lt;/style&gt;</a:t>
            </a:r>
          </a:p>
          <a:p>
            <a:pPr marL="0" indent="0">
              <a:buFont typeface="Arial" charset="0"/>
              <a:buNone/>
            </a:pPr>
            <a:r>
              <a:rPr lang="en-US" altLang="en-US" dirty="0"/>
              <a:t>&lt;table&gt;</a:t>
            </a:r>
          </a:p>
          <a:p>
            <a:pPr marL="0" indent="0">
              <a:buFont typeface="Arial" charset="0"/>
              <a:buNone/>
            </a:pPr>
            <a:r>
              <a:rPr lang="en-US" altLang="en-US" dirty="0"/>
              <a:t>  &lt;</a:t>
            </a:r>
            <a:r>
              <a:rPr lang="en-US" altLang="en-US" dirty="0" err="1"/>
              <a:t>tr</a:t>
            </a:r>
            <a:r>
              <a:rPr lang="en-US" altLang="en-US" dirty="0"/>
              <a:t>&gt;&lt;</a:t>
            </a:r>
            <a:r>
              <a:rPr lang="en-US" altLang="en-US" dirty="0" err="1"/>
              <a:t>th</a:t>
            </a:r>
            <a:r>
              <a:rPr lang="en-US" altLang="en-US" dirty="0"/>
              <a:t>&gt;Name&lt;/</a:t>
            </a:r>
            <a:r>
              <a:rPr lang="en-US" altLang="en-US" dirty="0" err="1"/>
              <a:t>th</a:t>
            </a:r>
            <a:r>
              <a:rPr lang="en-US" altLang="en-US" dirty="0"/>
              <a:t>&gt;      &lt;</a:t>
            </a:r>
            <a:r>
              <a:rPr lang="en-US" altLang="en-US" dirty="0" err="1"/>
              <a:t>th</a:t>
            </a:r>
            <a:r>
              <a:rPr lang="en-US" altLang="en-US" dirty="0"/>
              <a:t>&gt;Children&lt;/</a:t>
            </a:r>
            <a:r>
              <a:rPr lang="en-US" altLang="en-US" dirty="0" err="1"/>
              <a:t>th</a:t>
            </a:r>
            <a:r>
              <a:rPr lang="en-US" altLang="en-US" dirty="0"/>
              <a:t>&gt;&lt;/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&gt;&lt;td&gt;Eddie&lt;/td&gt;&lt;td&gt;&lt;</a:t>
            </a:r>
            <a:r>
              <a:rPr lang="en-US" altLang="en-US" dirty="0" err="1"/>
              <a:t>ul</a:t>
            </a:r>
            <a:r>
              <a:rPr lang="en-US" altLang="en-US" dirty="0"/>
              <a:t>&gt;</a:t>
            </a:r>
          </a:p>
          <a:p>
            <a:pPr marL="0" indent="0">
              <a:buFont typeface="Arial" charset="0"/>
              <a:buNone/>
            </a:pPr>
            <a:r>
              <a:rPr lang="en-US" altLang="en-US" dirty="0"/>
              <a:t>      &lt;li&gt;Alice&lt;/li&gt;</a:t>
            </a:r>
          </a:p>
          <a:p>
            <a:pPr marL="0" indent="0">
              <a:buFont typeface="Arial" charset="0"/>
              <a:buNone/>
            </a:pPr>
            <a:r>
              <a:rPr lang="en-US" altLang="en-US" dirty="0"/>
              <a:t>      &lt;li&gt;Bob&lt;/li&gt;</a:t>
            </a:r>
          </a:p>
          <a:p>
            <a:pPr marL="0" indent="0">
              <a:buFont typeface="Arial" charset="0"/>
              <a:buNone/>
            </a:pPr>
            <a:r>
              <a:rPr lang="en-US" altLang="en-US" dirty="0"/>
              <a:t>   &lt;/</a:t>
            </a:r>
            <a:r>
              <a:rPr lang="en-US" altLang="en-US" dirty="0" err="1"/>
              <a:t>ul</a:t>
            </a:r>
            <a:r>
              <a:rPr lang="en-US" altLang="en-US" dirty="0"/>
              <a:t>&gt;&lt;/td&gt;&lt;/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&gt;&lt;td&gt;Esteban&lt;/td&gt;&lt;td&gt;&lt;</a:t>
            </a:r>
            <a:r>
              <a:rPr lang="en-US" altLang="en-US" dirty="0" err="1"/>
              <a:t>ul</a:t>
            </a:r>
            <a:r>
              <a:rPr lang="en-US" altLang="en-US" dirty="0"/>
              <a:t>&gt;</a:t>
            </a:r>
          </a:p>
          <a:p>
            <a:pPr marL="0" indent="0">
              <a:buFont typeface="Arial" charset="0"/>
              <a:buNone/>
            </a:pPr>
            <a:r>
              <a:rPr lang="en-US" altLang="en-US" dirty="0"/>
              <a:t>      &lt;li&gt;Carmen&lt;/li&gt;</a:t>
            </a:r>
          </a:p>
          <a:p>
            <a:pPr marL="0" indent="0">
              <a:buFont typeface="Arial" charset="0"/>
              <a:buNone/>
            </a:pPr>
            <a:r>
              <a:rPr lang="en-US" altLang="en-US" dirty="0"/>
              <a:t>      &lt;li&gt;Daniela&lt;/li&gt;</a:t>
            </a:r>
          </a:p>
          <a:p>
            <a:pPr marL="0" indent="0">
              <a:buFont typeface="Arial" charset="0"/>
              <a:buNone/>
            </a:pPr>
            <a:r>
              <a:rPr lang="en-US" altLang="en-US" dirty="0"/>
              <a:t>  &lt;/</a:t>
            </a:r>
            <a:r>
              <a:rPr lang="en-US" altLang="en-US" dirty="0" err="1"/>
              <a:t>tr</a:t>
            </a:r>
            <a:r>
              <a:rPr lang="en-US" altLang="en-US" dirty="0"/>
              <a:t>&gt;</a:t>
            </a:r>
          </a:p>
          <a:p>
            <a:pPr marL="0" indent="0">
              <a:buFont typeface="Arial" charset="0"/>
              <a:buNone/>
            </a:pPr>
            <a:r>
              <a:rPr lang="en-US" alt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76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is so easy</a:t>
            </a:r>
            <a:endParaRPr lang="en-US" dirty="0"/>
          </a:p>
        </p:txBody>
      </p:sp>
      <p:sp>
        <p:nvSpPr>
          <p:cNvPr id="3" name="Content Placeholder 2"/>
          <p:cNvSpPr>
            <a:spLocks noGrp="1"/>
          </p:cNvSpPr>
          <p:nvPr>
            <p:ph idx="1"/>
          </p:nvPr>
        </p:nvSpPr>
        <p:spPr/>
        <p:txBody>
          <a:bodyPr/>
          <a:lstStyle/>
          <a:p>
            <a:r>
              <a:rPr lang="en-US" dirty="0" smtClean="0"/>
              <a:t>It’s really easy right..</a:t>
            </a:r>
          </a:p>
          <a:p>
            <a:r>
              <a:rPr lang="en-US" dirty="0" smtClean="0"/>
              <a:t>HTML is easy to get started, However mastering it requires a lot of practice.</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21632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select tags based on nesting</a:t>
            </a:r>
            <a:endParaRPr lang="en-US" dirty="0"/>
          </a:p>
        </p:txBody>
      </p:sp>
      <p:sp>
        <p:nvSpPr>
          <p:cNvPr id="3" name="Content Placeholder 2"/>
          <p:cNvSpPr>
            <a:spLocks noGrp="1"/>
          </p:cNvSpPr>
          <p:nvPr>
            <p:ph idx="1"/>
          </p:nvPr>
        </p:nvSpPr>
        <p:spPr>
          <a:xfrm>
            <a:off x="587023" y="2084770"/>
            <a:ext cx="11435644" cy="4891764"/>
          </a:xfrm>
        </p:spPr>
        <p:txBody>
          <a:bodyPr>
            <a:normAutofit fontScale="62500" lnSpcReduction="20000"/>
          </a:bodyPr>
          <a:lstStyle/>
          <a:p>
            <a:pPr marL="0" indent="0">
              <a:buFont typeface="Arial" charset="0"/>
              <a:buNone/>
            </a:pPr>
            <a:r>
              <a:rPr lang="en-US" altLang="en-US" dirty="0"/>
              <a:t>&lt;style&gt;</a:t>
            </a:r>
          </a:p>
          <a:p>
            <a:pPr marL="0" indent="0">
              <a:buFont typeface="Arial" charset="0"/>
              <a:buNone/>
            </a:pPr>
            <a:r>
              <a:rPr lang="en-US" altLang="en-US" dirty="0"/>
              <a:t>body, </a:t>
            </a:r>
            <a:r>
              <a:rPr lang="en-US" altLang="en-US" dirty="0" err="1"/>
              <a:t>th</a:t>
            </a:r>
            <a:r>
              <a:rPr lang="en-US" altLang="en-US" dirty="0"/>
              <a:t>, td, li { font-family: sans-serif }</a:t>
            </a:r>
          </a:p>
          <a:p>
            <a:pPr marL="0" indent="0">
              <a:buFont typeface="Arial" charset="0"/>
              <a:buNone/>
            </a:pPr>
            <a:r>
              <a:rPr lang="en-US" altLang="en-US" dirty="0"/>
              <a:t>table {border: 1px solid black; background-color:#</a:t>
            </a:r>
            <a:r>
              <a:rPr lang="en-US" altLang="en-US" dirty="0" err="1"/>
              <a:t>ffffaa</a:t>
            </a:r>
            <a:r>
              <a:rPr lang="en-US" altLang="en-US" dirty="0"/>
              <a:t>;}</a:t>
            </a:r>
          </a:p>
          <a:p>
            <a:pPr marL="0" indent="0">
              <a:buFont typeface="Arial" charset="0"/>
              <a:buNone/>
            </a:pPr>
            <a:r>
              <a:rPr lang="en-US" altLang="en-US" dirty="0" err="1"/>
              <a:t>th</a:t>
            </a:r>
            <a:r>
              <a:rPr lang="en-US" altLang="en-US" dirty="0"/>
              <a:t> { font-weight: bold; }</a:t>
            </a:r>
          </a:p>
          <a:p>
            <a:pPr marL="0" indent="0">
              <a:buFont typeface="Arial" charset="0"/>
              <a:buNone/>
            </a:pPr>
            <a:r>
              <a:rPr lang="en-US" altLang="en-US" dirty="0"/>
              <a:t>table </a:t>
            </a:r>
            <a:r>
              <a:rPr lang="en-US" altLang="en-US" dirty="0" err="1"/>
              <a:t>tr</a:t>
            </a:r>
            <a:r>
              <a:rPr lang="en-US" altLang="en-US" dirty="0"/>
              <a:t> li { color: #808080; }</a:t>
            </a:r>
          </a:p>
          <a:p>
            <a:pPr marL="0" indent="0">
              <a:buFont typeface="Arial" charset="0"/>
              <a:buNone/>
            </a:pPr>
            <a:r>
              <a:rPr lang="en-US" altLang="en-US" dirty="0"/>
              <a:t>&lt;/style&gt;</a:t>
            </a:r>
          </a:p>
          <a:p>
            <a:pPr marL="0" indent="0">
              <a:buFont typeface="Arial" charset="0"/>
              <a:buNone/>
            </a:pPr>
            <a:r>
              <a:rPr lang="en-US" altLang="en-US" dirty="0"/>
              <a:t>&lt;table&gt;</a:t>
            </a:r>
          </a:p>
          <a:p>
            <a:pPr marL="0" indent="0">
              <a:buFont typeface="Arial" charset="0"/>
              <a:buNone/>
            </a:pPr>
            <a:r>
              <a:rPr lang="en-US" altLang="en-US" dirty="0"/>
              <a:t>  &lt;</a:t>
            </a:r>
            <a:r>
              <a:rPr lang="en-US" altLang="en-US" dirty="0" err="1"/>
              <a:t>tr</a:t>
            </a:r>
            <a:r>
              <a:rPr lang="en-US" altLang="en-US" dirty="0"/>
              <a:t>&gt;&lt;</a:t>
            </a:r>
            <a:r>
              <a:rPr lang="en-US" altLang="en-US" dirty="0" err="1"/>
              <a:t>th</a:t>
            </a:r>
            <a:r>
              <a:rPr lang="en-US" altLang="en-US" dirty="0"/>
              <a:t>&gt;Name&lt;/</a:t>
            </a:r>
            <a:r>
              <a:rPr lang="en-US" altLang="en-US" dirty="0" err="1"/>
              <a:t>th</a:t>
            </a:r>
            <a:r>
              <a:rPr lang="en-US" altLang="en-US" dirty="0"/>
              <a:t>&gt;      &lt;</a:t>
            </a:r>
            <a:r>
              <a:rPr lang="en-US" altLang="en-US" dirty="0" err="1"/>
              <a:t>th</a:t>
            </a:r>
            <a:r>
              <a:rPr lang="en-US" altLang="en-US" dirty="0"/>
              <a:t>&gt;Children&lt;/</a:t>
            </a:r>
            <a:r>
              <a:rPr lang="en-US" altLang="en-US" dirty="0" err="1"/>
              <a:t>th</a:t>
            </a:r>
            <a:r>
              <a:rPr lang="en-US" altLang="en-US" dirty="0"/>
              <a:t>&gt;&lt;/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&gt;&lt;td&gt;Eddie&lt;/td&gt;&lt;td&gt;&lt;</a:t>
            </a:r>
            <a:r>
              <a:rPr lang="en-US" altLang="en-US" dirty="0" err="1"/>
              <a:t>ul</a:t>
            </a:r>
            <a:r>
              <a:rPr lang="en-US" altLang="en-US" dirty="0"/>
              <a:t>&gt;</a:t>
            </a:r>
          </a:p>
          <a:p>
            <a:pPr marL="0" indent="0">
              <a:buFont typeface="Arial" charset="0"/>
              <a:buNone/>
            </a:pPr>
            <a:r>
              <a:rPr lang="en-US" altLang="en-US" dirty="0"/>
              <a:t>      &lt;li&gt;Alice&lt;/li&gt;</a:t>
            </a:r>
          </a:p>
          <a:p>
            <a:pPr marL="0" indent="0">
              <a:buFont typeface="Arial" charset="0"/>
              <a:buNone/>
            </a:pPr>
            <a:r>
              <a:rPr lang="en-US" altLang="en-US" dirty="0"/>
              <a:t>      &lt;li&gt;Bob&lt;/li&gt;</a:t>
            </a:r>
          </a:p>
          <a:p>
            <a:pPr marL="0" indent="0">
              <a:buFont typeface="Arial" charset="0"/>
              <a:buNone/>
            </a:pPr>
            <a:r>
              <a:rPr lang="en-US" altLang="en-US" dirty="0"/>
              <a:t>   &lt;/</a:t>
            </a:r>
            <a:r>
              <a:rPr lang="en-US" altLang="en-US" dirty="0" err="1"/>
              <a:t>ul</a:t>
            </a:r>
            <a:r>
              <a:rPr lang="en-US" altLang="en-US" dirty="0"/>
              <a:t>&gt;&lt;/td&gt;&lt;/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&gt;&lt;td&gt;Esteban&lt;/td&gt;&lt;td&gt;&lt;</a:t>
            </a:r>
            <a:r>
              <a:rPr lang="en-US" altLang="en-US" dirty="0" err="1"/>
              <a:t>ul</a:t>
            </a:r>
            <a:r>
              <a:rPr lang="en-US" altLang="en-US" dirty="0"/>
              <a:t>&gt;</a:t>
            </a:r>
          </a:p>
          <a:p>
            <a:pPr marL="0" indent="0">
              <a:buFont typeface="Arial" charset="0"/>
              <a:buNone/>
            </a:pPr>
            <a:r>
              <a:rPr lang="en-US" altLang="en-US" dirty="0"/>
              <a:t>      &lt;li&gt;Carmen&lt;/li&gt;</a:t>
            </a:r>
          </a:p>
          <a:p>
            <a:pPr marL="0" indent="0">
              <a:buFont typeface="Arial" charset="0"/>
              <a:buNone/>
            </a:pPr>
            <a:r>
              <a:rPr lang="en-US" altLang="en-US" dirty="0"/>
              <a:t>      &lt;li&gt;Daniela&lt;/li&gt;</a:t>
            </a:r>
          </a:p>
          <a:p>
            <a:pPr marL="0" indent="0">
              <a:buFont typeface="Arial" charset="0"/>
              <a:buNone/>
            </a:pPr>
            <a:r>
              <a:rPr lang="en-US" altLang="en-US" dirty="0"/>
              <a:t>  &lt;/</a:t>
            </a:r>
            <a:r>
              <a:rPr lang="en-US" altLang="en-US" dirty="0" err="1"/>
              <a:t>tr</a:t>
            </a:r>
            <a:r>
              <a:rPr lang="en-US" altLang="en-US" dirty="0"/>
              <a:t>&gt;</a:t>
            </a:r>
          </a:p>
          <a:p>
            <a:pPr marL="0" indent="0">
              <a:buFont typeface="Arial" charset="0"/>
              <a:buNone/>
            </a:pPr>
            <a:r>
              <a:rPr lang="en-US" altLang="en-US" dirty="0"/>
              <a:t>&lt;/</a:t>
            </a:r>
            <a:r>
              <a:rPr lang="en-US" altLang="en-US" dirty="0" smtClean="0"/>
              <a:t>table</a:t>
            </a:r>
            <a:r>
              <a:rPr lang="en-US" alt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80270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You can also apply an id attribute to any HTML element and then use it in CSS selectors.</a:t>
            </a:r>
          </a:p>
          <a:p>
            <a:pPr lvl="1" fontAlgn="base"/>
            <a:r>
              <a:rPr lang="en-US" dirty="0"/>
              <a:t>The id value is used in a selector by prepending a #.</a:t>
            </a:r>
            <a:br>
              <a:rPr lang="en-US" dirty="0"/>
            </a:br>
            <a:r>
              <a:rPr lang="en-US" dirty="0"/>
              <a:t/>
            </a:r>
            <a:br>
              <a:rPr lang="en-US" dirty="0"/>
            </a:br>
            <a:endParaRPr lang="en-US" dirty="0"/>
          </a:p>
          <a:p>
            <a:pPr fontAlgn="base"/>
            <a:r>
              <a:rPr lang="en-US" dirty="0"/>
              <a:t>Here’s an example of an id being used to style an element:</a:t>
            </a:r>
            <a:br>
              <a:rPr lang="en-US" dirty="0"/>
            </a:br>
            <a:r>
              <a:rPr lang="en-US" dirty="0"/>
              <a:t/>
            </a:r>
            <a:br>
              <a:rPr lang="en-US" dirty="0"/>
            </a:br>
            <a:r>
              <a:rPr lang="en-US" dirty="0"/>
              <a:t>&lt;div id="main-content"&gt;</a:t>
            </a:r>
            <a:br>
              <a:rPr lang="en-US" dirty="0"/>
            </a:br>
            <a:r>
              <a:rPr lang="en-US" dirty="0"/>
              <a:t>...</a:t>
            </a:r>
            <a:br>
              <a:rPr lang="en-US" dirty="0"/>
            </a:br>
            <a:r>
              <a:rPr lang="en-US" dirty="0"/>
              <a:t>&lt;/div&gt;</a:t>
            </a:r>
            <a:br>
              <a:rPr lang="en-US" dirty="0"/>
            </a:br>
            <a:r>
              <a:rPr lang="en-US" dirty="0"/>
              <a:t/>
            </a:r>
            <a:br>
              <a:rPr lang="en-US" dirty="0"/>
            </a:br>
            <a:r>
              <a:rPr lang="en-US" dirty="0"/>
              <a:t>#main-content {</a:t>
            </a:r>
            <a:br>
              <a:rPr lang="en-US" dirty="0"/>
            </a:br>
            <a:r>
              <a:rPr lang="en-US" dirty="0"/>
              <a:t>margin: 20px;</a:t>
            </a:r>
            <a:br>
              <a:rPr lang="en-US" dirty="0"/>
            </a:br>
            <a:r>
              <a:rPr lang="en-US" dirty="0"/>
              <a: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2554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There are few different ways where we can combine elements to apply style:</a:t>
            </a:r>
            <a:endParaRPr lang="en-US" dirty="0"/>
          </a:p>
          <a:p>
            <a:pPr lvl="1" fontAlgn="base"/>
            <a:r>
              <a:rPr lang="en-US" dirty="0"/>
              <a:t>AB – any element matching both A and B at the same time, e.g.:</a:t>
            </a:r>
          </a:p>
          <a:p>
            <a:pPr lvl="2" fontAlgn="base"/>
            <a:r>
              <a:rPr lang="en-US" dirty="0" err="1"/>
              <a:t>p.user</a:t>
            </a:r>
            <a:r>
              <a:rPr lang="en-US" dirty="0"/>
              <a:t>-address</a:t>
            </a:r>
          </a:p>
          <a:p>
            <a:pPr lvl="1" fontAlgn="base"/>
            <a:r>
              <a:rPr lang="en-US" dirty="0"/>
              <a:t>A B – any element matching B that is a descendent of an element matching A, e.g.:</a:t>
            </a:r>
          </a:p>
          <a:p>
            <a:pPr lvl="2" fontAlgn="base"/>
            <a:r>
              <a:rPr lang="en-US" dirty="0"/>
              <a:t>p </a:t>
            </a:r>
            <a:r>
              <a:rPr lang="en-US" dirty="0" err="1"/>
              <a:t>em</a:t>
            </a:r>
            <a:endParaRPr lang="en-US" dirty="0"/>
          </a:p>
          <a:p>
            <a:pPr lvl="1" fontAlgn="base"/>
            <a:r>
              <a:rPr lang="en-US" dirty="0"/>
              <a:t>A &gt; B – any element matching B that is a direct child of an element matching A, e.g.:</a:t>
            </a:r>
          </a:p>
          <a:p>
            <a:pPr lvl="2" fontAlgn="base"/>
            <a:r>
              <a:rPr lang="en-US" dirty="0" err="1"/>
              <a:t>ul</a:t>
            </a:r>
            <a:r>
              <a:rPr lang="en-US" dirty="0"/>
              <a:t> &gt; li</a:t>
            </a:r>
          </a:p>
          <a:p>
            <a:pPr lvl="1" fontAlgn="base"/>
            <a:r>
              <a:rPr lang="en-US" dirty="0"/>
              <a:t>A + B – any element matching B that is the next sibling of an element matching A, e.g.:</a:t>
            </a:r>
          </a:p>
          <a:p>
            <a:pPr lvl="2" fontAlgn="base"/>
            <a:r>
              <a:rPr lang="en-US" dirty="0"/>
              <a:t>.</a:t>
            </a:r>
            <a:r>
              <a:rPr lang="en-US" dirty="0" err="1"/>
              <a:t>nav</a:t>
            </a:r>
            <a:r>
              <a:rPr lang="en-US" dirty="0"/>
              <a:t>-header + .</a:t>
            </a:r>
            <a:r>
              <a:rPr lang="en-US" dirty="0" err="1"/>
              <a:t>nav</a:t>
            </a:r>
            <a:r>
              <a:rPr lang="en-US" dirty="0"/>
              <a:t>-item</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771253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even reuse CSS across files</a:t>
            </a:r>
            <a:endParaRPr lang="en-US" dirty="0"/>
          </a:p>
        </p:txBody>
      </p:sp>
      <p:sp>
        <p:nvSpPr>
          <p:cNvPr id="3" name="Content Placeholder 2"/>
          <p:cNvSpPr>
            <a:spLocks noGrp="1"/>
          </p:cNvSpPr>
          <p:nvPr>
            <p:ph idx="1"/>
          </p:nvPr>
        </p:nvSpPr>
        <p:spPr>
          <a:xfrm>
            <a:off x="680321" y="2336873"/>
            <a:ext cx="5596301" cy="1309438"/>
          </a:xfrm>
        </p:spPr>
        <p:txBody>
          <a:bodyPr>
            <a:normAutofit fontScale="55000" lnSpcReduction="20000"/>
          </a:bodyPr>
          <a:lstStyle/>
          <a:p>
            <a:pPr marL="0" indent="0">
              <a:buNone/>
              <a:defRPr/>
            </a:pPr>
            <a:r>
              <a:rPr lang="en-US" dirty="0"/>
              <a:t>body, </a:t>
            </a:r>
            <a:r>
              <a:rPr lang="en-US" dirty="0" err="1"/>
              <a:t>th</a:t>
            </a:r>
            <a:r>
              <a:rPr lang="en-US" dirty="0"/>
              <a:t>, td, li { font-family: sans-serif }</a:t>
            </a:r>
          </a:p>
          <a:p>
            <a:pPr marL="0" indent="0">
              <a:buNone/>
              <a:defRPr/>
            </a:pPr>
            <a:r>
              <a:rPr lang="en-US" dirty="0"/>
              <a:t>table {border: 1px solid black; background-color:#</a:t>
            </a:r>
            <a:r>
              <a:rPr lang="en-US" dirty="0" err="1"/>
              <a:t>ffffaa</a:t>
            </a:r>
            <a:r>
              <a:rPr lang="en-US" dirty="0"/>
              <a:t>;}</a:t>
            </a:r>
          </a:p>
          <a:p>
            <a:pPr marL="0" indent="0">
              <a:buNone/>
              <a:defRPr/>
            </a:pPr>
            <a:r>
              <a:rPr lang="en-US" dirty="0" err="1"/>
              <a:t>th</a:t>
            </a:r>
            <a:r>
              <a:rPr lang="en-US" dirty="0"/>
              <a:t> { font-weight: bold; }</a:t>
            </a:r>
          </a:p>
          <a:p>
            <a:pPr marL="0" indent="0">
              <a:buNone/>
              <a:defRPr/>
            </a:pPr>
            <a:r>
              <a:rPr lang="en-US" dirty="0"/>
              <a:t>table </a:t>
            </a:r>
            <a:r>
              <a:rPr lang="en-US" dirty="0" err="1"/>
              <a:t>tr</a:t>
            </a:r>
            <a:r>
              <a:rPr lang="en-US" dirty="0"/>
              <a:t> li { color: #808080; }</a:t>
            </a:r>
          </a:p>
          <a:p>
            <a:pPr marL="0" indent="0">
              <a:buNone/>
              <a:defRPr/>
            </a:pPr>
            <a:r>
              <a:rPr lang="en-US" dirty="0"/>
              <a:t>#</a:t>
            </a:r>
            <a:r>
              <a:rPr lang="en-US" dirty="0" err="1"/>
              <a:t>thiskidisbadnews</a:t>
            </a:r>
            <a:r>
              <a:rPr lang="en-US" dirty="0"/>
              <a:t> {color: #FF0000; font-size: 16pt;}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TextBox 5"/>
          <p:cNvSpPr txBox="1">
            <a:spLocks noChangeArrowheads="1"/>
          </p:cNvSpPr>
          <p:nvPr/>
        </p:nvSpPr>
        <p:spPr bwMode="auto">
          <a:xfrm>
            <a:off x="6581423" y="2621704"/>
            <a:ext cx="1947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800" dirty="0"/>
              <a:t>Put this in </a:t>
            </a:r>
            <a:r>
              <a:rPr lang="en-US" altLang="en-US" sz="1800" dirty="0" err="1"/>
              <a:t>style.css</a:t>
            </a:r>
            <a:endParaRPr lang="en-US" altLang="en-US" sz="1800" dirty="0"/>
          </a:p>
        </p:txBody>
      </p:sp>
      <p:cxnSp>
        <p:nvCxnSpPr>
          <p:cNvPr id="7" name="Straight Connector 6"/>
          <p:cNvCxnSpPr/>
          <p:nvPr/>
        </p:nvCxnSpPr>
        <p:spPr>
          <a:xfrm>
            <a:off x="680321" y="3894667"/>
            <a:ext cx="961386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0321" y="4007555"/>
            <a:ext cx="5460835" cy="1754326"/>
          </a:xfrm>
          <a:prstGeom prst="rect">
            <a:avLst/>
          </a:prstGeom>
        </p:spPr>
        <p:txBody>
          <a:bodyPr wrap="square">
            <a:spAutoFit/>
          </a:bodyPr>
          <a:lstStyle/>
          <a:p>
            <a:pPr>
              <a:defRPr/>
            </a:pPr>
            <a:r>
              <a:rPr lang="en-US" dirty="0"/>
              <a:t>&lt;html</a:t>
            </a:r>
            <a:r>
              <a:rPr lang="en-US" dirty="0" smtClean="0"/>
              <a:t>&gt;</a:t>
            </a:r>
          </a:p>
          <a:p>
            <a:pPr>
              <a:defRPr/>
            </a:pPr>
            <a:r>
              <a:rPr lang="en-US" dirty="0" smtClean="0"/>
              <a:t>&lt;</a:t>
            </a:r>
            <a:r>
              <a:rPr lang="en-US" dirty="0"/>
              <a:t>head&gt;</a:t>
            </a:r>
          </a:p>
          <a:p>
            <a:pPr>
              <a:defRPr/>
            </a:pPr>
            <a:r>
              <a:rPr lang="en-US" dirty="0"/>
              <a:t>&lt;link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style.css</a:t>
            </a:r>
            <a:r>
              <a:rPr lang="en-US" dirty="0"/>
              <a:t>"&gt;</a:t>
            </a:r>
          </a:p>
          <a:p>
            <a:pPr>
              <a:defRPr/>
            </a:pPr>
            <a:r>
              <a:rPr lang="en-US" dirty="0"/>
              <a:t>&lt;/head</a:t>
            </a:r>
            <a:r>
              <a:rPr lang="en-US" dirty="0" smtClean="0"/>
              <a:t>&gt;</a:t>
            </a:r>
          </a:p>
          <a:p>
            <a:pPr>
              <a:defRPr/>
            </a:pPr>
            <a:r>
              <a:rPr lang="en-US" dirty="0" smtClean="0"/>
              <a:t>&lt;/html&gt;</a:t>
            </a:r>
            <a:endParaRPr lang="en-US" dirty="0"/>
          </a:p>
        </p:txBody>
      </p:sp>
      <p:sp>
        <p:nvSpPr>
          <p:cNvPr id="10" name="TextBox 6"/>
          <p:cNvSpPr txBox="1">
            <a:spLocks noChangeArrowheads="1"/>
          </p:cNvSpPr>
          <p:nvPr/>
        </p:nvSpPr>
        <p:spPr bwMode="auto">
          <a:xfrm>
            <a:off x="6581423" y="4329113"/>
            <a:ext cx="2551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800"/>
              <a:t>Put this in your HTML file</a:t>
            </a:r>
          </a:p>
        </p:txBody>
      </p:sp>
    </p:spTree>
    <p:extLst>
      <p:ext uri="{BB962C8B-B14F-4D97-AF65-F5344CB8AC3E}">
        <p14:creationId xmlns:p14="http://schemas.microsoft.com/office/powerpoint/2010/main" val="922346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Content Placeholder 2"/>
          <p:cNvSpPr>
            <a:spLocks noGrp="1"/>
          </p:cNvSpPr>
          <p:nvPr>
            <p:ph idx="1"/>
          </p:nvPr>
        </p:nvSpPr>
        <p:spPr/>
        <p:txBody>
          <a:bodyPr/>
          <a:lstStyle/>
          <a:p>
            <a:pPr fontAlgn="base"/>
            <a:r>
              <a:rPr lang="en-US" dirty="0" smtClean="0"/>
              <a:t>We </a:t>
            </a:r>
            <a:r>
              <a:rPr lang="en-US" dirty="0"/>
              <a:t>can control the position of an HTML element using the CSS position property.</a:t>
            </a:r>
          </a:p>
          <a:p>
            <a:pPr lvl="1" fontAlgn="base"/>
            <a:r>
              <a:rPr lang="en-US" dirty="0"/>
              <a:t>position lets us control the </a:t>
            </a:r>
            <a:r>
              <a:rPr lang="en-US" i="1" dirty="0"/>
              <a:t>type</a:t>
            </a:r>
            <a:r>
              <a:rPr lang="en-US" dirty="0"/>
              <a:t> of positioning.</a:t>
            </a:r>
          </a:p>
          <a:p>
            <a:pPr lvl="1" fontAlgn="base"/>
            <a:r>
              <a:rPr lang="en-US" dirty="0"/>
              <a:t>The top, right, bottom, and left properties let us specify the actual position.</a:t>
            </a:r>
            <a:br>
              <a:rPr lang="en-US" dirty="0"/>
            </a:br>
            <a:r>
              <a:rPr lang="en-US" dirty="0"/>
              <a:t/>
            </a:r>
            <a:br>
              <a:rPr lang="en-US" dirty="0"/>
            </a:br>
            <a:endParaRPr lang="en-US" dirty="0"/>
          </a:p>
          <a:p>
            <a:r>
              <a:rPr lang="en-US" dirty="0"/>
              <a:t>We refer to an element as </a:t>
            </a:r>
            <a:r>
              <a:rPr lang="en-US" b="1" i="1" dirty="0"/>
              <a:t>positioned</a:t>
            </a:r>
            <a:r>
              <a:rPr lang="en-US" dirty="0"/>
              <a:t> if its position property value is relative, absolute, or fixed.</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05171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pPr>
              <a:defRPr/>
            </a:pPr>
            <a:endParaRPr lang="en-US" dirty="0"/>
          </a:p>
          <a:p>
            <a:pPr>
              <a:defRPr/>
            </a:pPr>
            <a:r>
              <a:rPr lang="en-US" dirty="0" smtClean="0"/>
              <a:t>Open up the directory where you have created </a:t>
            </a:r>
            <a:r>
              <a:rPr lang="en-US" dirty="0" err="1" smtClean="0"/>
              <a:t>navbar</a:t>
            </a:r>
            <a:r>
              <a:rPr lang="en-US" dirty="0" smtClean="0"/>
              <a:t> HTML file.</a:t>
            </a:r>
          </a:p>
          <a:p>
            <a:pPr>
              <a:defRPr/>
            </a:pPr>
            <a:r>
              <a:rPr lang="en-US" dirty="0" smtClean="0"/>
              <a:t>Let’s add CSS to it from the </a:t>
            </a:r>
            <a:r>
              <a:rPr lang="en-US" dirty="0" err="1" smtClean="0"/>
              <a:t>styles.css</a:t>
            </a:r>
            <a:r>
              <a:rPr lang="en-US" dirty="0" smtClean="0"/>
              <a:t> on Canvas</a:t>
            </a: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999578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Cascading rules: very complicated</a:t>
            </a:r>
            <a:endParaRPr lang="en-US" dirty="0"/>
          </a:p>
        </p:txBody>
      </p:sp>
      <p:sp>
        <p:nvSpPr>
          <p:cNvPr id="3" name="Content Placeholder 2"/>
          <p:cNvSpPr>
            <a:spLocks noGrp="1"/>
          </p:cNvSpPr>
          <p:nvPr>
            <p:ph idx="1"/>
          </p:nvPr>
        </p:nvSpPr>
        <p:spPr/>
        <p:txBody>
          <a:bodyPr>
            <a:normAutofit lnSpcReduction="10000"/>
          </a:bodyPr>
          <a:lstStyle/>
          <a:p>
            <a:pPr>
              <a:defRPr/>
            </a:pPr>
            <a:r>
              <a:rPr lang="en-US" dirty="0"/>
              <a:t>In general…</a:t>
            </a:r>
          </a:p>
          <a:p>
            <a:pPr lvl="1">
              <a:buFont typeface="Arial" panose="020B0604020202020204" pitchFamily="34" charset="0"/>
              <a:buChar char="–"/>
              <a:defRPr/>
            </a:pPr>
            <a:r>
              <a:rPr lang="en-US" dirty="0"/>
              <a:t>Later rules overrule earlier rules</a:t>
            </a:r>
          </a:p>
          <a:p>
            <a:pPr lvl="1">
              <a:buFont typeface="Arial" panose="020B0604020202020204" pitchFamily="34" charset="0"/>
              <a:buChar char="–"/>
              <a:defRPr/>
            </a:pPr>
            <a:r>
              <a:rPr lang="en-US" dirty="0"/>
              <a:t>So rules in the HTML file override rules in the &lt;style&gt; tags</a:t>
            </a:r>
          </a:p>
          <a:p>
            <a:pPr lvl="1">
              <a:buFont typeface="Arial" panose="020B0604020202020204" pitchFamily="34" charset="0"/>
              <a:buChar char="–"/>
              <a:defRPr/>
            </a:pPr>
            <a:r>
              <a:rPr lang="en-US" dirty="0"/>
              <a:t>And rules in the &lt;style&gt; tags override rules in the linked stylesheet file</a:t>
            </a:r>
          </a:p>
          <a:p>
            <a:pPr lvl="1">
              <a:buFont typeface="Arial" panose="020B0604020202020204" pitchFamily="34" charset="0"/>
              <a:buChar char="–"/>
              <a:defRPr/>
            </a:pPr>
            <a:r>
              <a:rPr lang="en-US" dirty="0"/>
              <a:t>And stylesheet files specified later in the HEAD will override those specified earlier in the HEAD</a:t>
            </a:r>
          </a:p>
          <a:p>
            <a:pPr lvl="1">
              <a:buFont typeface="Arial" panose="020B0604020202020204" pitchFamily="34" charset="0"/>
              <a:buChar char="–"/>
              <a:defRPr/>
            </a:pPr>
            <a:r>
              <a:rPr lang="en-US" dirty="0"/>
              <a:t>And rules associated with id override rules associated with class</a:t>
            </a:r>
          </a:p>
          <a:p>
            <a:pPr lvl="1">
              <a:buFont typeface="Arial" panose="020B0604020202020204" pitchFamily="34" charset="0"/>
              <a:buChar char="–"/>
              <a:defRPr/>
            </a:pPr>
            <a:r>
              <a:rPr lang="en-US" dirty="0"/>
              <a:t>And rules associated with class override rules associated with tags</a:t>
            </a:r>
          </a:p>
          <a:p>
            <a:pPr lvl="1">
              <a:buFont typeface="Arial" panose="020B0604020202020204" pitchFamily="34" charset="0"/>
              <a:buChar char="–"/>
              <a:defRPr/>
            </a:pPr>
            <a:r>
              <a:rPr lang="en-US" dirty="0"/>
              <a:t>And some rules (though not all) are inherited by default depending on how tags are nested inside one another</a:t>
            </a:r>
          </a:p>
          <a:p>
            <a:pPr lvl="1">
              <a:buFont typeface="Arial" panose="020B0604020202020204" pitchFamily="34" charset="0"/>
              <a:buChar char="–"/>
              <a:defRPr/>
            </a:pPr>
            <a:r>
              <a:rPr lang="en-US" dirty="0"/>
              <a:t>And that's not even taking into account advanced CSS rules such as media selectors and @import, which we won't cover in this course</a:t>
            </a:r>
          </a:p>
          <a:p>
            <a:pPr>
              <a:defRPr/>
            </a:pP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57991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Yikes!</a:t>
            </a:r>
            <a:endParaRPr lang="en-US" dirty="0"/>
          </a:p>
        </p:txBody>
      </p:sp>
      <p:sp>
        <p:nvSpPr>
          <p:cNvPr id="3" name="Content Placeholder 2"/>
          <p:cNvSpPr>
            <a:spLocks noGrp="1"/>
          </p:cNvSpPr>
          <p:nvPr>
            <p:ph idx="1"/>
          </p:nvPr>
        </p:nvSpPr>
        <p:spPr/>
        <p:txBody>
          <a:bodyPr/>
          <a:lstStyle/>
          <a:p>
            <a:r>
              <a:rPr lang="en-US" altLang="en-US" dirty="0"/>
              <a:t>First of all, as much as possible, keep it simple.</a:t>
            </a:r>
          </a:p>
          <a:p>
            <a:pPr lvl="1"/>
            <a:r>
              <a:rPr lang="en-US" altLang="en-US" dirty="0"/>
              <a:t>Try to use only a single .</a:t>
            </a:r>
            <a:r>
              <a:rPr lang="en-US" altLang="en-US" dirty="0" err="1"/>
              <a:t>css</a:t>
            </a:r>
            <a:r>
              <a:rPr lang="en-US" altLang="en-US" dirty="0"/>
              <a:t> file</a:t>
            </a:r>
          </a:p>
          <a:p>
            <a:pPr lvl="1"/>
            <a:r>
              <a:rPr lang="en-US" altLang="en-US" dirty="0"/>
              <a:t>Try to select based on tag name and class name instead of selecting based on id</a:t>
            </a:r>
          </a:p>
          <a:p>
            <a:pPr lvl="1"/>
            <a:r>
              <a:rPr lang="en-US" altLang="en-US" dirty="0"/>
              <a:t>Try not to put style into tags directly</a:t>
            </a:r>
          </a:p>
          <a:p>
            <a:r>
              <a:rPr lang="en-US" altLang="en-US" dirty="0"/>
              <a:t>Second, test your page in a browser that can explain to you how rules override each other.</a:t>
            </a:r>
          </a:p>
          <a:p>
            <a:pPr lvl="1"/>
            <a:r>
              <a:rPr lang="en-US" altLang="en-US" dirty="0"/>
              <a:t>Such as Google Chrome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9039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layouts</a:t>
            </a:r>
            <a:endParaRPr lang="en-US" dirty="0"/>
          </a:p>
        </p:txBody>
      </p:sp>
      <p:sp>
        <p:nvSpPr>
          <p:cNvPr id="3" name="Content Placeholder 2"/>
          <p:cNvSpPr>
            <a:spLocks noGrp="1"/>
          </p:cNvSpPr>
          <p:nvPr>
            <p:ph idx="1"/>
          </p:nvPr>
        </p:nvSpPr>
        <p:spPr/>
        <p:txBody>
          <a:bodyPr/>
          <a:lstStyle/>
          <a:p>
            <a:r>
              <a:rPr lang="en-US" dirty="0" smtClean="0"/>
              <a:t>Internet usage on mobiles is growing very rapidly.</a:t>
            </a:r>
          </a:p>
          <a:p>
            <a:r>
              <a:rPr lang="en-US" dirty="0" smtClean="0"/>
              <a:t>More than 50% of web traffic is on mobiles worldwide.</a:t>
            </a:r>
          </a:p>
          <a:p>
            <a:r>
              <a:rPr lang="en-US" dirty="0" smtClean="0"/>
              <a:t>To make our apps more usable across mobile devices we should make our apps adaptable as per the device screen.</a:t>
            </a:r>
          </a:p>
          <a:p>
            <a:r>
              <a:rPr lang="en-US" dirty="0" smtClean="0"/>
              <a:t>Responsive web design is a great tool to achieve this using HTML and CSS.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Rectangle 4"/>
          <p:cNvSpPr/>
          <p:nvPr/>
        </p:nvSpPr>
        <p:spPr>
          <a:xfrm>
            <a:off x="327377" y="6211669"/>
            <a:ext cx="6096000" cy="246221"/>
          </a:xfrm>
          <a:prstGeom prst="rect">
            <a:avLst/>
          </a:prstGeom>
        </p:spPr>
        <p:txBody>
          <a:bodyPr>
            <a:spAutoFit/>
          </a:bodyPr>
          <a:lstStyle/>
          <a:p>
            <a:r>
              <a:rPr lang="en-US" sz="1000" dirty="0"/>
              <a:t>https://</a:t>
            </a:r>
            <a:r>
              <a:rPr lang="en-US" sz="1000" dirty="0" err="1"/>
              <a:t>www.statista.com</a:t>
            </a:r>
            <a:r>
              <a:rPr lang="en-US" sz="1000" dirty="0"/>
              <a:t>/statistics/306528/share-of-mobile-internet-traffic-in-global-regions/</a:t>
            </a:r>
          </a:p>
        </p:txBody>
      </p:sp>
    </p:spTree>
    <p:extLst>
      <p:ext uri="{BB962C8B-B14F-4D97-AF65-F5344CB8AC3E}">
        <p14:creationId xmlns:p14="http://schemas.microsoft.com/office/powerpoint/2010/main" val="2079371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Responsive Web Design</a:t>
            </a:r>
            <a:r>
              <a:rPr lang="en-US" dirty="0"/>
              <a:t>?</a:t>
            </a:r>
          </a:p>
        </p:txBody>
      </p:sp>
      <p:sp>
        <p:nvSpPr>
          <p:cNvPr id="3" name="Content Placeholder 2"/>
          <p:cNvSpPr>
            <a:spLocks noGrp="1"/>
          </p:cNvSpPr>
          <p:nvPr>
            <p:ph idx="1"/>
          </p:nvPr>
        </p:nvSpPr>
        <p:spPr/>
        <p:txBody>
          <a:bodyPr/>
          <a:lstStyle/>
          <a:p>
            <a:r>
              <a:rPr lang="en-US" dirty="0" smtClean="0"/>
              <a:t>Responsive web design is to make our app respond to needs of the user and device they are using HTML and CSS.</a:t>
            </a:r>
          </a:p>
          <a:p>
            <a:r>
              <a:rPr lang="en-US" dirty="0"/>
              <a:t>A meta viewport tag gives the browser instructions on how to control the page's dimensions and scaling</a:t>
            </a:r>
            <a:r>
              <a:rPr lang="en-US" dirty="0" smtClean="0"/>
              <a:t>.</a:t>
            </a:r>
            <a:endParaRPr lang="en-US" dirty="0"/>
          </a:p>
          <a:p>
            <a:pPr lvl="1"/>
            <a:r>
              <a:rPr lang="en-US" sz="1500" dirty="0"/>
              <a:t>&lt;meta name="viewport" content="width=device-width, </a:t>
            </a:r>
            <a:r>
              <a:rPr lang="en-US" sz="1500" dirty="0" smtClean="0"/>
              <a:t>initial-scale=1”&gt;</a:t>
            </a:r>
          </a:p>
          <a:p>
            <a:r>
              <a:rPr lang="en-US" sz="2000" dirty="0"/>
              <a:t>Include width=device-width to match the screen's width in device-independent pixels.</a:t>
            </a:r>
          </a:p>
          <a:p>
            <a:r>
              <a:rPr lang="en-US" sz="2000" dirty="0"/>
              <a:t>Include initial-scale=1 to establish a 1:1 relationship between CSS pixels and device-independent pixels.</a:t>
            </a:r>
          </a:p>
          <a:p>
            <a:endParaRPr lang="en-US" sz="19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64358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Browser will take your HTML document and parse tags in it to elements.</a:t>
            </a:r>
          </a:p>
          <a:p>
            <a:r>
              <a:rPr lang="en-US" dirty="0" smtClean="0"/>
              <a:t>You can look these </a:t>
            </a:r>
            <a:r>
              <a:rPr lang="en-US" dirty="0"/>
              <a:t>parsed </a:t>
            </a:r>
            <a:r>
              <a:rPr lang="en-US" dirty="0" smtClean="0"/>
              <a:t>elements in your Browser.</a:t>
            </a:r>
          </a:p>
          <a:p>
            <a:r>
              <a:rPr lang="en-US" dirty="0" smtClean="0"/>
              <a:t>Open the </a:t>
            </a:r>
            <a:r>
              <a:rPr lang="en-US" dirty="0" err="1" smtClean="0"/>
              <a:t>example.html</a:t>
            </a:r>
            <a:r>
              <a:rPr lang="en-US" dirty="0" smtClean="0"/>
              <a:t> in your browser</a:t>
            </a:r>
          </a:p>
          <a:p>
            <a:r>
              <a:rPr lang="en-US" dirty="0" smtClean="0"/>
              <a:t>Open the developer tools by right-click-&gt;inspect</a:t>
            </a:r>
          </a:p>
          <a:p>
            <a:r>
              <a:rPr lang="en-US" dirty="0" smtClean="0"/>
              <a:t>These developer tools are really great!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687229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layouts – Media queries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 full exploration of responsive layouts is beyond the scope of this course, but one essential thing to be aware of when implementing responsive layouts is the CSS @media rule.</a:t>
            </a:r>
            <a:br>
              <a:rPr lang="en-US" dirty="0"/>
            </a:br>
            <a:r>
              <a:rPr lang="en-US" dirty="0"/>
              <a:t/>
            </a:r>
            <a:br>
              <a:rPr lang="en-US" dirty="0"/>
            </a:br>
            <a:endParaRPr lang="en-US" dirty="0"/>
          </a:p>
          <a:p>
            <a:pPr fontAlgn="base"/>
            <a:r>
              <a:rPr lang="en-US" dirty="0"/>
              <a:t>The @media rule allows you to apply different blocks of CSS rules when the device/viewport on which the user is viewing your site meets certain conditions.</a:t>
            </a:r>
            <a:br>
              <a:rPr lang="en-US" dirty="0"/>
            </a:br>
            <a:r>
              <a:rPr lang="en-US" dirty="0"/>
              <a:t/>
            </a:r>
            <a:br>
              <a:rPr lang="en-US" dirty="0"/>
            </a:br>
            <a:endParaRPr lang="en-US" dirty="0"/>
          </a:p>
          <a:p>
            <a:r>
              <a:rPr lang="en-US" dirty="0"/>
              <a:t>One simple way to use @media is to apply different CSS rules at different viewport widths.</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7383227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 - Example</a:t>
            </a:r>
            <a:endParaRPr lang="en-US" dirty="0"/>
          </a:p>
        </p:txBody>
      </p:sp>
      <p:sp>
        <p:nvSpPr>
          <p:cNvPr id="3" name="Content Placeholder 2"/>
          <p:cNvSpPr>
            <a:spLocks noGrp="1"/>
          </p:cNvSpPr>
          <p:nvPr>
            <p:ph idx="1"/>
          </p:nvPr>
        </p:nvSpPr>
        <p:spPr>
          <a:xfrm>
            <a:off x="680322" y="2336873"/>
            <a:ext cx="3870658" cy="3599316"/>
          </a:xfrm>
        </p:spPr>
        <p:txBody>
          <a:bodyPr>
            <a:normAutofit/>
          </a:bodyPr>
          <a:lstStyle/>
          <a:p>
            <a:r>
              <a:rPr lang="en-US" dirty="0" smtClean="0"/>
              <a:t>This </a:t>
            </a:r>
            <a:r>
              <a:rPr lang="en-US" dirty="0"/>
              <a:t>set of @media rules would color the background of the header differently as the viewport was resized from 400 pixels to above 1200 pixels:</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5331149" y="2205493"/>
            <a:ext cx="5420934" cy="384846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@media(max-width: 400px) {</a:t>
            </a:r>
            <a:br>
              <a:rPr lang="en-US" dirty="0" smtClean="0"/>
            </a:br>
            <a:r>
              <a:rPr lang="en-US" dirty="0" smtClean="0"/>
              <a:t>header {</a:t>
            </a:r>
            <a:br>
              <a:rPr lang="en-US" dirty="0" smtClean="0"/>
            </a:br>
            <a:r>
              <a:rPr lang="en-US" dirty="0" smtClean="0"/>
              <a:t>background-color: green;</a:t>
            </a:r>
            <a:br>
              <a:rPr lang="en-US" dirty="0" smtClean="0"/>
            </a:br>
            <a:r>
              <a:rPr lang="en-US" dirty="0" smtClean="0"/>
              <a:t>}</a:t>
            </a:r>
            <a:br>
              <a:rPr lang="en-US" dirty="0" smtClean="0"/>
            </a:br>
            <a:r>
              <a:rPr lang="en-US" dirty="0" smtClean="0"/>
              <a:t>}</a:t>
            </a:r>
            <a:br>
              <a:rPr lang="en-US" dirty="0" smtClean="0"/>
            </a:br>
            <a:r>
              <a:rPr lang="en-US" dirty="0" smtClean="0"/>
              <a:t>@media(max-width: 800px) {</a:t>
            </a:r>
            <a:br>
              <a:rPr lang="en-US" dirty="0" smtClean="0"/>
            </a:br>
            <a:r>
              <a:rPr lang="en-US" dirty="0" smtClean="0"/>
              <a:t>header {</a:t>
            </a:r>
            <a:br>
              <a:rPr lang="en-US" dirty="0" smtClean="0"/>
            </a:br>
            <a:r>
              <a:rPr lang="en-US" dirty="0" smtClean="0"/>
              <a:t>background-color: red;</a:t>
            </a:r>
            <a:br>
              <a:rPr lang="en-US" dirty="0" smtClean="0"/>
            </a:br>
            <a:r>
              <a:rPr lang="en-US" dirty="0" smtClean="0"/>
              <a:t>}</a:t>
            </a:r>
            <a:br>
              <a:rPr lang="en-US" dirty="0" smtClean="0"/>
            </a:br>
            <a:r>
              <a:rPr lang="en-US" dirty="0" smtClean="0"/>
              <a:t>}</a:t>
            </a:r>
            <a:br>
              <a:rPr lang="en-US" dirty="0" smtClean="0"/>
            </a:br>
            <a:r>
              <a:rPr lang="en-US" dirty="0" smtClean="0"/>
              <a:t>@media(max-width: 1200px) {</a:t>
            </a:r>
            <a:br>
              <a:rPr lang="en-US" dirty="0" smtClean="0"/>
            </a:br>
            <a:r>
              <a:rPr lang="en-US" dirty="0" smtClean="0"/>
              <a:t>header {</a:t>
            </a:r>
            <a:br>
              <a:rPr lang="en-US" dirty="0" smtClean="0"/>
            </a:br>
            <a:r>
              <a:rPr lang="en-US" dirty="0" smtClean="0"/>
              <a:t>background-color: blue;</a:t>
            </a:r>
            <a:br>
              <a:rPr lang="en-US" dirty="0" smtClean="0"/>
            </a:br>
            <a:r>
              <a:rPr lang="en-US" dirty="0" smtClean="0"/>
              <a:t>}</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12639595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smtClean="0"/>
              <a:t>Bootstrap is a front-end framework to apply CSS styles ( and also some HTML, JS features)</a:t>
            </a:r>
          </a:p>
          <a:p>
            <a:r>
              <a:rPr lang="en-US" dirty="0" smtClean="0"/>
              <a:t>Creates responsive web pages</a:t>
            </a:r>
          </a:p>
          <a:p>
            <a:r>
              <a:rPr lang="en-US" dirty="0" smtClean="0"/>
              <a:t>Most used framework with lot of designs and templates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7611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Example</a:t>
            </a:r>
            <a:endParaRPr lang="en-US" dirty="0"/>
          </a:p>
        </p:txBody>
      </p:sp>
      <p:sp>
        <p:nvSpPr>
          <p:cNvPr id="3" name="Content Placeholder 2"/>
          <p:cNvSpPr>
            <a:spLocks noGrp="1"/>
          </p:cNvSpPr>
          <p:nvPr>
            <p:ph idx="1"/>
          </p:nvPr>
        </p:nvSpPr>
        <p:spPr>
          <a:xfrm>
            <a:off x="5315384" y="2375336"/>
            <a:ext cx="5972726" cy="3478925"/>
          </a:xfrm>
        </p:spPr>
        <p:txBody>
          <a:bodyPr/>
          <a:lstStyle/>
          <a:p>
            <a:r>
              <a:rPr lang="en-US" dirty="0"/>
              <a:t>&lt;link </a:t>
            </a:r>
            <a:r>
              <a:rPr lang="en-US" dirty="0" err="1"/>
              <a:t>rel</a:t>
            </a:r>
            <a:r>
              <a:rPr lang="en-US" dirty="0"/>
              <a:t>="stylesheet" </a:t>
            </a:r>
            <a:r>
              <a:rPr lang="en-US" dirty="0" err="1"/>
              <a:t>href</a:t>
            </a:r>
            <a:r>
              <a:rPr lang="en-US" dirty="0"/>
              <a:t>="https://</a:t>
            </a:r>
            <a:r>
              <a:rPr lang="en-US" dirty="0" err="1"/>
              <a:t>maxcdn.bootstrapcdn.com</a:t>
            </a:r>
            <a:r>
              <a:rPr lang="en-US" dirty="0"/>
              <a:t>/bootstrap/3.3.7/</a:t>
            </a:r>
            <a:r>
              <a:rPr lang="en-US" dirty="0" err="1"/>
              <a:t>css</a:t>
            </a:r>
            <a:r>
              <a:rPr lang="en-US" dirty="0"/>
              <a:t>/</a:t>
            </a:r>
            <a:r>
              <a:rPr lang="en-US" dirty="0" err="1"/>
              <a:t>bootstrap.min.css</a:t>
            </a:r>
            <a:r>
              <a:rPr 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832721" y="2569779"/>
            <a:ext cx="3744534" cy="2972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mtClean="0"/>
              <a:t>Bootstrap is hosted on MaxCDN. </a:t>
            </a:r>
          </a:p>
          <a:p>
            <a:r>
              <a:rPr lang="en-US" smtClean="0"/>
              <a:t>We just have to include the link in our HTML page.</a:t>
            </a:r>
          </a:p>
          <a:p>
            <a:endParaRPr lang="en-US" dirty="0"/>
          </a:p>
        </p:txBody>
      </p:sp>
    </p:spTree>
    <p:extLst>
      <p:ext uri="{BB962C8B-B14F-4D97-AF65-F5344CB8AC3E}">
        <p14:creationId xmlns:p14="http://schemas.microsoft.com/office/powerpoint/2010/main" val="1888813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a:t>
            </a:r>
            <a:r>
              <a:rPr lang="en-US" dirty="0" err="1" smtClean="0"/>
              <a:t>Jumbotron</a:t>
            </a:r>
            <a:endParaRPr lang="en-US" dirty="0"/>
          </a:p>
        </p:txBody>
      </p:sp>
      <p:sp>
        <p:nvSpPr>
          <p:cNvPr id="3" name="Content Placeholder 2"/>
          <p:cNvSpPr>
            <a:spLocks noGrp="1"/>
          </p:cNvSpPr>
          <p:nvPr>
            <p:ph idx="1"/>
          </p:nvPr>
        </p:nvSpPr>
        <p:spPr/>
        <p:txBody>
          <a:bodyPr/>
          <a:lstStyle/>
          <a:p>
            <a:r>
              <a:rPr lang="en-US" dirty="0" smtClean="0"/>
              <a:t>Bootstrap has lot of templates to use. We will go through some useful ones.</a:t>
            </a:r>
          </a:p>
          <a:p>
            <a:r>
              <a:rPr lang="en-US" b="1" u="sng" dirty="0" err="1" smtClean="0"/>
              <a:t>Jumbtron</a:t>
            </a:r>
            <a:r>
              <a:rPr lang="en-US" dirty="0" smtClean="0"/>
              <a:t>:</a:t>
            </a:r>
          </a:p>
          <a:p>
            <a:pPr lvl="1"/>
            <a:r>
              <a:rPr lang="en-US" dirty="0" smtClean="0"/>
              <a:t>A </a:t>
            </a:r>
            <a:r>
              <a:rPr lang="en-US" dirty="0" err="1" smtClean="0"/>
              <a:t>jubmbotron</a:t>
            </a:r>
            <a:r>
              <a:rPr lang="en-US" dirty="0" smtClean="0"/>
              <a:t> is used when we want a block on the page to be highlighted.</a:t>
            </a:r>
            <a:endParaRPr lang="en-US" dirty="0"/>
          </a:p>
          <a:p>
            <a:pPr lvl="1"/>
            <a:r>
              <a:rPr lang="en-US" dirty="0" err="1" smtClean="0"/>
              <a:t>Eg</a:t>
            </a:r>
            <a:r>
              <a:rPr lang="en-US" dirty="0" smtClean="0"/>
              <a:t>. </a:t>
            </a:r>
            <a:r>
              <a:rPr lang="en-US" dirty="0" err="1" smtClean="0"/>
              <a:t>Jumbotron.html</a:t>
            </a:r>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12589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Navigation Bar</a:t>
            </a:r>
            <a:endParaRPr lang="en-US" dirty="0"/>
          </a:p>
        </p:txBody>
      </p:sp>
      <p:sp>
        <p:nvSpPr>
          <p:cNvPr id="3" name="Content Placeholder 2"/>
          <p:cNvSpPr>
            <a:spLocks noGrp="1"/>
          </p:cNvSpPr>
          <p:nvPr>
            <p:ph idx="1"/>
          </p:nvPr>
        </p:nvSpPr>
        <p:spPr/>
        <p:txBody>
          <a:bodyPr/>
          <a:lstStyle/>
          <a:p>
            <a:r>
              <a:rPr lang="en-US" dirty="0" smtClean="0"/>
              <a:t>Commonly used template to navigate between different pages of the website.</a:t>
            </a:r>
          </a:p>
          <a:p>
            <a:r>
              <a:rPr lang="en-US" dirty="0" smtClean="0"/>
              <a:t>User friendly.</a:t>
            </a:r>
          </a:p>
          <a:p>
            <a:r>
              <a:rPr lang="en-US" dirty="0" smtClean="0"/>
              <a:t>We can create navigation bar with bootstrap very easily.</a:t>
            </a:r>
          </a:p>
          <a:p>
            <a:r>
              <a:rPr lang="en-US" dirty="0" smtClean="0"/>
              <a:t>Can add dropdowns and invert the color of the navigation bar.</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73720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t>
            </a:r>
            <a:endParaRPr lang="en-US" dirty="0"/>
          </a:p>
        </p:txBody>
      </p:sp>
      <p:sp>
        <p:nvSpPr>
          <p:cNvPr id="3" name="Content Placeholder 2"/>
          <p:cNvSpPr>
            <a:spLocks noGrp="1"/>
          </p:cNvSpPr>
          <p:nvPr>
            <p:ph idx="1"/>
          </p:nvPr>
        </p:nvSpPr>
        <p:spPr/>
        <p:txBody>
          <a:bodyPr/>
          <a:lstStyle/>
          <a:p>
            <a:r>
              <a:rPr lang="en-US" dirty="0" smtClean="0"/>
              <a:t>Modal</a:t>
            </a:r>
          </a:p>
          <a:p>
            <a:r>
              <a:rPr lang="en-US" dirty="0" smtClean="0"/>
              <a:t>Tooltip</a:t>
            </a:r>
          </a:p>
          <a:p>
            <a:r>
              <a:rPr lang="en-US" dirty="0" smtClean="0"/>
              <a:t>Carousel</a:t>
            </a:r>
          </a:p>
          <a:p>
            <a:r>
              <a:rPr lang="en-US" dirty="0" smtClean="0"/>
              <a:t>Forms</a:t>
            </a:r>
          </a:p>
          <a:p>
            <a:r>
              <a:rPr lang="en-US" dirty="0" smtClean="0"/>
              <a:t>Lots of other features, Great tool!!</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3360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pointers </a:t>
            </a:r>
            <a:endParaRPr lang="en-US" dirty="0"/>
          </a:p>
        </p:txBody>
      </p:sp>
      <p:sp>
        <p:nvSpPr>
          <p:cNvPr id="3" name="Content Placeholder 2"/>
          <p:cNvSpPr>
            <a:spLocks noGrp="1"/>
          </p:cNvSpPr>
          <p:nvPr>
            <p:ph idx="1"/>
          </p:nvPr>
        </p:nvSpPr>
        <p:spPr/>
        <p:txBody>
          <a:bodyPr>
            <a:normAutofit/>
          </a:bodyPr>
          <a:lstStyle/>
          <a:p>
            <a:r>
              <a:rPr lang="en-US" dirty="0"/>
              <a:t>HTML documents are required to start with </a:t>
            </a:r>
            <a:r>
              <a:rPr lang="en-US" dirty="0" smtClean="0"/>
              <a:t>a document type declaration. </a:t>
            </a:r>
          </a:p>
          <a:p>
            <a:r>
              <a:rPr lang="en-US" dirty="0"/>
              <a:t>The original purpose of the </a:t>
            </a:r>
            <a:r>
              <a:rPr lang="en-US" dirty="0" err="1"/>
              <a:t>doctype</a:t>
            </a:r>
            <a:r>
              <a:rPr lang="en-US" dirty="0"/>
              <a:t> was to enable parsing and validation of HTML documents by SGML tools based on </a:t>
            </a:r>
            <a:r>
              <a:rPr lang="en-US" dirty="0" smtClean="0"/>
              <a:t>the Document Type Definition.</a:t>
            </a:r>
          </a:p>
          <a:p>
            <a:r>
              <a:rPr lang="en-US" dirty="0" smtClean="0"/>
              <a:t>In HTML4, we required DTD and document type declaration is as follows</a:t>
            </a:r>
          </a:p>
          <a:p>
            <a:r>
              <a:rPr lang="en-US" dirty="0"/>
              <a:t>&lt;!DOCTYPE HTML PUBLIC "-//W3C//DTD HTML 4.01//EN" "https://www.w3.org/TR/html4/</a:t>
            </a:r>
            <a:r>
              <a:rPr lang="en-US" dirty="0" err="1"/>
              <a:t>strict.dtd</a:t>
            </a:r>
            <a:r>
              <a:rPr lang="en-US" dirty="0"/>
              <a:t>"&gt; </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9758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SGML and DTD?</a:t>
            </a:r>
            <a:endParaRPr lang="en-US" dirty="0"/>
          </a:p>
        </p:txBody>
      </p:sp>
      <p:sp>
        <p:nvSpPr>
          <p:cNvPr id="3" name="Content Placeholder 2"/>
          <p:cNvSpPr>
            <a:spLocks noGrp="1"/>
          </p:cNvSpPr>
          <p:nvPr>
            <p:ph idx="1"/>
          </p:nvPr>
        </p:nvSpPr>
        <p:spPr/>
        <p:txBody>
          <a:bodyPr/>
          <a:lstStyle/>
          <a:p>
            <a:r>
              <a:rPr lang="en-US" dirty="0" smtClean="0"/>
              <a:t>HTML5 does </a:t>
            </a:r>
            <a:r>
              <a:rPr lang="en-US" dirty="0"/>
              <a:t>not define a DTD; therefore, in HTML5 the </a:t>
            </a:r>
            <a:r>
              <a:rPr lang="en-US" dirty="0" err="1"/>
              <a:t>doctype</a:t>
            </a:r>
            <a:r>
              <a:rPr lang="en-US" dirty="0"/>
              <a:t> declaration is simpler and </a:t>
            </a:r>
            <a:r>
              <a:rPr lang="en-US" dirty="0" smtClean="0"/>
              <a:t>shorter. (We are currently in version 5)</a:t>
            </a:r>
          </a:p>
          <a:p>
            <a:r>
              <a:rPr lang="en-US" dirty="0"/>
              <a:t>&lt;!DOCTYPE html</a:t>
            </a:r>
            <a:r>
              <a:rPr lang="en-US" dirty="0" smtClean="0"/>
              <a:t>&gt;</a:t>
            </a:r>
          </a:p>
          <a:p>
            <a:r>
              <a:rPr lang="en-US" dirty="0" smtClean="0"/>
              <a:t>SGML(</a:t>
            </a:r>
            <a:r>
              <a:rPr lang="en-US" dirty="0"/>
              <a:t>Standard Generalized Markup Language</a:t>
            </a:r>
            <a:r>
              <a:rPr lang="en-US" dirty="0" smtClean="0"/>
              <a:t>): A standard for defining markup languages( Put simply, some rules how a document should be).</a:t>
            </a:r>
          </a:p>
          <a:p>
            <a:r>
              <a:rPr lang="en-US" dirty="0" smtClean="0"/>
              <a:t>DTD (Document type definition): DTD defines these markup languages’ declarations. </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1835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pointers</a:t>
            </a:r>
            <a:endParaRPr lang="en-US" dirty="0"/>
          </a:p>
        </p:txBody>
      </p:sp>
      <p:sp>
        <p:nvSpPr>
          <p:cNvPr id="3" name="Content Placeholder 2"/>
          <p:cNvSpPr>
            <a:spLocks noGrp="1"/>
          </p:cNvSpPr>
          <p:nvPr>
            <p:ph idx="1"/>
          </p:nvPr>
        </p:nvSpPr>
        <p:spPr/>
        <p:txBody>
          <a:bodyPr/>
          <a:lstStyle/>
          <a:p>
            <a:r>
              <a:rPr lang="en-US" dirty="0" smtClean="0"/>
              <a:t>Default </a:t>
            </a:r>
            <a:r>
              <a:rPr lang="en-US" dirty="0"/>
              <a:t>characteristics for every item of HTML markup are defined in the browser, and these characteristics can be altered or enhanced by the web page designer's additional use </a:t>
            </a:r>
            <a:r>
              <a:rPr lang="en-US" dirty="0" smtClean="0"/>
              <a:t>of CSS.</a:t>
            </a:r>
          </a:p>
          <a:p>
            <a:r>
              <a:rPr lang="en-US" altLang="en-US" dirty="0"/>
              <a:t>Not case </a:t>
            </a:r>
            <a:r>
              <a:rPr lang="en-US" altLang="en-US" dirty="0" smtClean="0"/>
              <a:t>sensitive (</a:t>
            </a:r>
            <a:r>
              <a:rPr lang="en-US" dirty="0"/>
              <a:t>&lt;!DOCTYPE html&gt; </a:t>
            </a:r>
            <a:r>
              <a:rPr lang="en-US" dirty="0" smtClean="0"/>
              <a:t>is </a:t>
            </a:r>
            <a:r>
              <a:rPr lang="en-US" dirty="0"/>
              <a:t>case-insensitive</a:t>
            </a:r>
            <a:r>
              <a:rPr lang="en-US" altLang="en-US" dirty="0" smtClean="0"/>
              <a:t>)</a:t>
            </a:r>
            <a:endParaRPr lang="en-US" altLang="en-US" dirty="0"/>
          </a:p>
          <a:p>
            <a:r>
              <a:rPr lang="en-US" altLang="en-US" dirty="0"/>
              <a:t>Most of the time you must include "end tags" </a:t>
            </a:r>
          </a:p>
          <a:p>
            <a:r>
              <a:rPr lang="en-US" altLang="en-US" dirty="0"/>
              <a:t>Use indentation and blank lines to enhance readability, like any programming </a:t>
            </a:r>
            <a:r>
              <a:rPr lang="en-US" altLang="en-US" dirty="0" smtClean="0"/>
              <a:t>language</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37998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5654</TotalTime>
  <Words>3708</Words>
  <Application>Microsoft Macintosh PowerPoint</Application>
  <PresentationFormat>Widescreen</PresentationFormat>
  <Paragraphs>445</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Calibri</vt:lpstr>
      <vt:lpstr>Trebuchet MS</vt:lpstr>
      <vt:lpstr>Arial</vt:lpstr>
      <vt:lpstr>Berlin</vt:lpstr>
      <vt:lpstr>HTML AND CSS</vt:lpstr>
      <vt:lpstr>HyperText Markup Language (HTML)</vt:lpstr>
      <vt:lpstr>Example</vt:lpstr>
      <vt:lpstr>Activity</vt:lpstr>
      <vt:lpstr>HTML is so easy</vt:lpstr>
      <vt:lpstr>What happened?</vt:lpstr>
      <vt:lpstr>HTML pointers </vt:lpstr>
      <vt:lpstr>What is SGML and DTD?</vt:lpstr>
      <vt:lpstr>HTML pointers</vt:lpstr>
      <vt:lpstr>Not sure about title</vt:lpstr>
      <vt:lpstr>Publishing HTML on a server</vt:lpstr>
      <vt:lpstr>Activity</vt:lpstr>
      <vt:lpstr>Some common tags</vt:lpstr>
      <vt:lpstr>Making lists of stuff</vt:lpstr>
      <vt:lpstr>Laying out tables</vt:lpstr>
      <vt:lpstr>Hyperlinks</vt:lpstr>
      <vt:lpstr>Hyperlinks</vt:lpstr>
      <vt:lpstr>Navigating within same page.</vt:lpstr>
      <vt:lpstr>Navigating to other page in your directory</vt:lpstr>
      <vt:lpstr>Creating a navbar</vt:lpstr>
      <vt:lpstr>Navigation-External website</vt:lpstr>
      <vt:lpstr>Navigation-conclusion</vt:lpstr>
      <vt:lpstr>Inserting images</vt:lpstr>
      <vt:lpstr>Inserting other pages (IFRAME)</vt:lpstr>
      <vt:lpstr>Inserting videos</vt:lpstr>
      <vt:lpstr>FYI about videos</vt:lpstr>
      <vt:lpstr>Much simpler approach</vt:lpstr>
      <vt:lpstr>Example of HTML to embed video</vt:lpstr>
      <vt:lpstr>The Document Object Model (DOM)</vt:lpstr>
      <vt:lpstr>The Document Object Model (DOM)</vt:lpstr>
      <vt:lpstr>HEAD versus BODY</vt:lpstr>
      <vt:lpstr>HEAD vs BODY example</vt:lpstr>
      <vt:lpstr>Activity</vt:lpstr>
      <vt:lpstr>Handy tags for organizing content</vt:lpstr>
      <vt:lpstr>Cascading Style Sheets (CSS)</vt:lpstr>
      <vt:lpstr>Simple example of CSS</vt:lpstr>
      <vt:lpstr>Changing the colors</vt:lpstr>
      <vt:lpstr>Changing background colors</vt:lpstr>
      <vt:lpstr>Changing the font</vt:lpstr>
      <vt:lpstr>Bolding text, controlling size</vt:lpstr>
      <vt:lpstr>The box model</vt:lpstr>
      <vt:lpstr>Changing the border</vt:lpstr>
      <vt:lpstr>Changing the padding</vt:lpstr>
      <vt:lpstr>Changing the margins</vt:lpstr>
      <vt:lpstr>You can style just about any tag</vt:lpstr>
      <vt:lpstr>That gets wordy if we have many rows</vt:lpstr>
      <vt:lpstr>No need to repeatedly type font-weight: bold and color:#808080</vt:lpstr>
      <vt:lpstr>Or you can select based on tag name</vt:lpstr>
      <vt:lpstr>You can modify a few selected tags at once</vt:lpstr>
      <vt:lpstr>You can select tags based on nesting</vt:lpstr>
      <vt:lpstr>ID Selectors</vt:lpstr>
      <vt:lpstr>Combinators</vt:lpstr>
      <vt:lpstr>You can even reuse CSS across files</vt:lpstr>
      <vt:lpstr>Positioning</vt:lpstr>
      <vt:lpstr>Activity</vt:lpstr>
      <vt:lpstr>Cascading rules: very complicated</vt:lpstr>
      <vt:lpstr>Yikes!</vt:lpstr>
      <vt:lpstr>Responsive layouts</vt:lpstr>
      <vt:lpstr>What is Responsive Web Design?</vt:lpstr>
      <vt:lpstr>Responsive layouts – Media queries</vt:lpstr>
      <vt:lpstr>Media queries - Example</vt:lpstr>
      <vt:lpstr>Bootstrap</vt:lpstr>
      <vt:lpstr>Bootstrap - Example</vt:lpstr>
      <vt:lpstr>Bootstrap - Jumbotron</vt:lpstr>
      <vt:lpstr>Bootstrap – Navigation Bar</vt:lpstr>
      <vt:lpstr>Bootstrap </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CSS</dc:title>
  <dc:creator>Virajitha Karnatapu</dc:creator>
  <cp:lastModifiedBy>Virajitha Karnatapu</cp:lastModifiedBy>
  <cp:revision>76</cp:revision>
  <dcterms:created xsi:type="dcterms:W3CDTF">2018-06-20T19:13:36Z</dcterms:created>
  <dcterms:modified xsi:type="dcterms:W3CDTF">2018-06-28T06:19:13Z</dcterms:modified>
</cp:coreProperties>
</file>