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7" r:id="rId2"/>
    <p:sldId id="270" r:id="rId3"/>
    <p:sldId id="271" r:id="rId4"/>
    <p:sldId id="272" r:id="rId5"/>
    <p:sldId id="269" r:id="rId6"/>
    <p:sldId id="258" r:id="rId7"/>
    <p:sldId id="259" r:id="rId8"/>
    <p:sldId id="26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1D85D-A530-EB49-8471-99AB4990F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21A8C-8478-B54E-A0EF-B11D86A3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code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Eventually, the app code starts getting messy</a:t>
            </a:r>
          </a:p>
          <a:p>
            <a:r>
              <a:rPr lang="en-US" dirty="0"/>
              <a:t>And you probably want to authenticate users</a:t>
            </a:r>
          </a:p>
          <a:p>
            <a:r>
              <a:rPr lang="en-US" dirty="0"/>
              <a:t>And you might also want logging</a:t>
            </a:r>
          </a:p>
          <a:p>
            <a:r>
              <a:rPr lang="en-US" dirty="0"/>
              <a:t>And you might want to run multiple versions of your web service API</a:t>
            </a:r>
          </a:p>
          <a:p>
            <a:r>
              <a:rPr lang="en-US" dirty="0"/>
              <a:t>And you want to break some code out into reusable </a:t>
            </a:r>
            <a:r>
              <a:rPr lang="en-US" dirty="0" smtClean="0"/>
              <a:t>utilities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66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MVC in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40127"/>
          </a:xfrm>
        </p:spPr>
        <p:txBody>
          <a:bodyPr rtlCol="0">
            <a:normAutofit/>
          </a:bodyPr>
          <a:lstStyle/>
          <a:p>
            <a:r>
              <a:rPr lang="en-US" dirty="0" smtClean="0"/>
              <a:t>Model</a:t>
            </a:r>
            <a:r>
              <a:rPr lang="en-US" dirty="0"/>
              <a:t>: Create one class per data table</a:t>
            </a:r>
          </a:p>
          <a:p>
            <a:pPr lvl="1"/>
            <a:r>
              <a:rPr lang="en-US" dirty="0"/>
              <a:t>With methods for Creating, Reading, Updating, and Deleting (CRUD)</a:t>
            </a:r>
          </a:p>
          <a:p>
            <a:pPr lvl="1"/>
            <a:r>
              <a:rPr lang="en-US" dirty="0"/>
              <a:t>Also some methods somewhere for initializing a pool of database connections</a:t>
            </a:r>
          </a:p>
          <a:p>
            <a:r>
              <a:rPr lang="en-US" dirty="0"/>
              <a:t>View: Create one template per layout</a:t>
            </a:r>
          </a:p>
          <a:p>
            <a:pPr lvl="1"/>
            <a:r>
              <a:rPr lang="en-US" dirty="0"/>
              <a:t>With placeholders for where data will appear</a:t>
            </a:r>
          </a:p>
          <a:p>
            <a:pPr lvl="1"/>
            <a:r>
              <a:rPr lang="en-US" dirty="0"/>
              <a:t>E.g., a template with a form for editing one database row, a template for viewing one database row, </a:t>
            </a:r>
            <a:r>
              <a:rPr lang="en-US" dirty="0" smtClean="0"/>
              <a:t>a template </a:t>
            </a:r>
            <a:r>
              <a:rPr lang="en-US" dirty="0"/>
              <a:t>for viewing the list of all rows, ...</a:t>
            </a:r>
          </a:p>
          <a:p>
            <a:r>
              <a:rPr lang="en-US" dirty="0"/>
              <a:t>Controller: Create one router for each data table</a:t>
            </a:r>
          </a:p>
          <a:p>
            <a:pPr lvl="1"/>
            <a:r>
              <a:rPr lang="en-US" dirty="0"/>
              <a:t>And, within it, a handler for /create, /</a:t>
            </a:r>
            <a:r>
              <a:rPr lang="en-US" dirty="0" err="1"/>
              <a:t>read:id</a:t>
            </a:r>
            <a:r>
              <a:rPr lang="en-US" dirty="0"/>
              <a:t>, /list, /</a:t>
            </a:r>
            <a:r>
              <a:rPr lang="en-US" dirty="0" err="1"/>
              <a:t>update:id</a:t>
            </a:r>
            <a:r>
              <a:rPr lang="en-US" dirty="0"/>
              <a:t>, /</a:t>
            </a:r>
            <a:r>
              <a:rPr lang="en-US" dirty="0" err="1"/>
              <a:t>delete:id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(or </a:t>
            </a:r>
            <a:r>
              <a:rPr lang="en-US" dirty="0" smtClean="0"/>
              <a:t>similar paths</a:t>
            </a:r>
            <a:r>
              <a:rPr lang="en-US" dirty="0"/>
              <a:t>)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44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generator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Handy for initializing web application's structure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expressjs.com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/starter/</a:t>
            </a:r>
            <a:r>
              <a:rPr lang="en-US" dirty="0" err="1"/>
              <a:t>generator.html</a:t>
            </a:r>
            <a:endParaRPr lang="en-US" dirty="0"/>
          </a:p>
          <a:p>
            <a:r>
              <a:rPr lang="en-US" dirty="0"/>
              <a:t>To install (note: -g means global, usable for all projects)...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express-generator -g</a:t>
            </a:r>
          </a:p>
          <a:p>
            <a:pPr marL="285750" lvl="2" indent="-285750"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8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generator 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998188" cy="4063927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In your directory, run ‘</a:t>
            </a:r>
            <a:r>
              <a:rPr lang="en-US" b="1" dirty="0" err="1" smtClean="0">
                <a:solidFill>
                  <a:srgbClr val="FFFF00"/>
                </a:solidFill>
              </a:rPr>
              <a:t>npm</a:t>
            </a:r>
            <a:r>
              <a:rPr lang="en-US" b="1" dirty="0" smtClean="0">
                <a:solidFill>
                  <a:srgbClr val="FFFF00"/>
                </a:solidFill>
              </a:rPr>
              <a:t> install </a:t>
            </a:r>
            <a:r>
              <a:rPr lang="en-US" b="1" dirty="0">
                <a:solidFill>
                  <a:srgbClr val="FFFF00"/>
                </a:solidFill>
              </a:rPr>
              <a:t>express-generator -</a:t>
            </a:r>
            <a:r>
              <a:rPr lang="en-US" b="1" dirty="0" smtClean="0">
                <a:solidFill>
                  <a:srgbClr val="FFFF00"/>
                </a:solidFill>
              </a:rPr>
              <a:t>g</a:t>
            </a:r>
            <a:r>
              <a:rPr lang="en-US" dirty="0" smtClean="0"/>
              <a:t>’</a:t>
            </a:r>
          </a:p>
          <a:p>
            <a:pPr lvl="1">
              <a:defRPr/>
            </a:pPr>
            <a:r>
              <a:rPr lang="en-US" dirty="0" smtClean="0"/>
              <a:t>You have installed a global instance of express-generator, So whenever you want to create a new express application in any directory you have to just run the following command.</a:t>
            </a:r>
          </a:p>
          <a:p>
            <a:pPr>
              <a:defRPr/>
            </a:pPr>
            <a:r>
              <a:rPr lang="en-US" dirty="0" smtClean="0"/>
              <a:t>In the same directory, run </a:t>
            </a:r>
            <a:r>
              <a:rPr lang="en-US" b="1" dirty="0" smtClean="0"/>
              <a:t>‘</a:t>
            </a:r>
            <a:r>
              <a:rPr lang="en-US" b="1" dirty="0">
                <a:solidFill>
                  <a:srgbClr val="FFFF00"/>
                </a:solidFill>
              </a:rPr>
              <a:t>express --view=pug </a:t>
            </a:r>
            <a:r>
              <a:rPr lang="en-US" b="1" dirty="0" err="1" smtClean="0">
                <a:solidFill>
                  <a:srgbClr val="FFFF00"/>
                </a:solidFill>
              </a:rPr>
              <a:t>myapp</a:t>
            </a:r>
            <a:r>
              <a:rPr lang="en-US" b="1" dirty="0" smtClean="0"/>
              <a:t>’</a:t>
            </a:r>
          </a:p>
          <a:p>
            <a:r>
              <a:rPr lang="en-US" dirty="0" smtClean="0"/>
              <a:t>The above command will create a express application named </a:t>
            </a:r>
            <a:r>
              <a:rPr lang="en-US" dirty="0" err="1" smtClean="0"/>
              <a:t>myapp</a:t>
            </a:r>
            <a:r>
              <a:rPr lang="en-US" dirty="0" smtClean="0"/>
              <a:t> (which is a directory). Go to that directory by running </a:t>
            </a:r>
            <a:r>
              <a:rPr lang="en-US" b="1" dirty="0" smtClean="0"/>
              <a:t>‘</a:t>
            </a:r>
            <a:r>
              <a:rPr lang="en-US" b="1" dirty="0" smtClean="0">
                <a:solidFill>
                  <a:srgbClr val="FFFF00"/>
                </a:solidFill>
              </a:rPr>
              <a:t>cd </a:t>
            </a:r>
            <a:r>
              <a:rPr lang="en-US" b="1" dirty="0" err="1" smtClean="0">
                <a:solidFill>
                  <a:srgbClr val="FFFF00"/>
                </a:solidFill>
              </a:rPr>
              <a:t>myapp</a:t>
            </a:r>
            <a:r>
              <a:rPr lang="en-US" b="1" dirty="0" smtClean="0"/>
              <a:t>’</a:t>
            </a:r>
            <a:endParaRPr lang="en-US" b="1" dirty="0"/>
          </a:p>
          <a:p>
            <a:r>
              <a:rPr lang="en-US" dirty="0" smtClean="0"/>
              <a:t>You can see a file named </a:t>
            </a:r>
            <a:r>
              <a:rPr lang="en-US" dirty="0" err="1" smtClean="0"/>
              <a:t>package.json</a:t>
            </a:r>
            <a:r>
              <a:rPr lang="en-US" dirty="0" smtClean="0"/>
              <a:t>, This file will have some meta data your application and library </a:t>
            </a:r>
            <a:r>
              <a:rPr lang="en-US" dirty="0" err="1" smtClean="0"/>
              <a:t>dependecies</a:t>
            </a:r>
            <a:r>
              <a:rPr lang="en-US" dirty="0" smtClean="0"/>
              <a:t> required by your application. You can install all of these libraries just by running </a:t>
            </a:r>
            <a:r>
              <a:rPr lang="en-US" b="1" dirty="0" smtClean="0"/>
              <a:t>‘</a:t>
            </a:r>
            <a:r>
              <a:rPr lang="en-US" b="1" dirty="0" err="1" smtClean="0">
                <a:solidFill>
                  <a:srgbClr val="FFFF00"/>
                </a:solidFill>
              </a:rPr>
              <a:t>npm</a:t>
            </a:r>
            <a:r>
              <a:rPr lang="en-US" b="1" dirty="0" smtClean="0">
                <a:solidFill>
                  <a:srgbClr val="FFFF00"/>
                </a:solidFill>
              </a:rPr>
              <a:t> install</a:t>
            </a:r>
            <a:r>
              <a:rPr lang="en-US" b="1" dirty="0" smtClean="0"/>
              <a:t>’</a:t>
            </a:r>
            <a:r>
              <a:rPr lang="en-US" dirty="0" smtClean="0"/>
              <a:t> in that directory</a:t>
            </a:r>
            <a:endParaRPr lang="en-US" dirty="0"/>
          </a:p>
          <a:p>
            <a:pPr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86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Express generator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168708"/>
            <a:ext cx="9613861" cy="359931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1800" dirty="0" smtClean="0"/>
              <a:t> After running </a:t>
            </a:r>
            <a:r>
              <a:rPr lang="en-US" sz="1800" dirty="0" err="1" smtClean="0"/>
              <a:t>npm</a:t>
            </a:r>
            <a:r>
              <a:rPr lang="en-US" sz="1800" dirty="0" smtClean="0"/>
              <a:t> install, you can see a new folder ‘</a:t>
            </a:r>
            <a:r>
              <a:rPr lang="en-US" sz="1800" dirty="0" err="1" smtClean="0"/>
              <a:t>node_modules</a:t>
            </a:r>
            <a:r>
              <a:rPr lang="en-US" sz="1800" dirty="0" smtClean="0"/>
              <a:t>/’ created by </a:t>
            </a:r>
            <a:r>
              <a:rPr lang="en-US" sz="1800" dirty="0" err="1" smtClean="0"/>
              <a:t>npm</a:t>
            </a:r>
            <a:r>
              <a:rPr lang="en-US" sz="1800" dirty="0" smtClean="0"/>
              <a:t>. All of the </a:t>
            </a:r>
            <a:r>
              <a:rPr lang="en-US" sz="1800" dirty="0" err="1" smtClean="0"/>
              <a:t>dependecies</a:t>
            </a:r>
            <a:r>
              <a:rPr lang="en-US" sz="1800" dirty="0" smtClean="0"/>
              <a:t> libraries will be in this folder.</a:t>
            </a:r>
          </a:p>
          <a:p>
            <a:pPr>
              <a:defRPr/>
            </a:pPr>
            <a:r>
              <a:rPr lang="en-US" sz="1800" dirty="0" smtClean="0"/>
              <a:t>Now, You can start your application by running ‘</a:t>
            </a:r>
            <a:r>
              <a:rPr lang="en-US" sz="1800" b="1" dirty="0" err="1" smtClean="0">
                <a:solidFill>
                  <a:srgbClr val="FFFF00"/>
                </a:solidFill>
              </a:rPr>
              <a:t>npm</a:t>
            </a:r>
            <a:r>
              <a:rPr lang="en-US" sz="1800" b="1" dirty="0" smtClean="0">
                <a:solidFill>
                  <a:srgbClr val="FFFF00"/>
                </a:solidFill>
              </a:rPr>
              <a:t> start</a:t>
            </a:r>
            <a:r>
              <a:rPr lang="en-US" sz="1800" dirty="0" smtClean="0"/>
              <a:t>’.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 smtClean="0"/>
              <a:t>In this command, start is a script which will be executed by your compiler. You can see which script you are running in </a:t>
            </a:r>
            <a:r>
              <a:rPr lang="en-US" sz="1800" dirty="0" err="1" smtClean="0"/>
              <a:t>package.json</a:t>
            </a:r>
            <a:r>
              <a:rPr lang="en-US" sz="1800" dirty="0" smtClean="0"/>
              <a:t> file. Usually, it will be </a:t>
            </a:r>
            <a:r>
              <a:rPr lang="en-US" sz="1800" b="1" dirty="0" smtClean="0"/>
              <a:t>/bin/www.</a:t>
            </a:r>
          </a:p>
          <a:p>
            <a:pPr>
              <a:defRPr/>
            </a:pPr>
            <a:r>
              <a:rPr lang="en-US" sz="1800" dirty="0" smtClean="0"/>
              <a:t>You can see this script by going to folder in /bin in your </a:t>
            </a:r>
            <a:r>
              <a:rPr lang="en-US" sz="1800" dirty="0" err="1" smtClean="0"/>
              <a:t>myapp</a:t>
            </a:r>
            <a:r>
              <a:rPr lang="en-US" sz="1800" dirty="0" smtClean="0"/>
              <a:t>/ directory.</a:t>
            </a:r>
          </a:p>
          <a:p>
            <a:pPr>
              <a:defRPr/>
            </a:pPr>
            <a:r>
              <a:rPr lang="en-US" sz="1800" dirty="0" smtClean="0"/>
              <a:t>This script will have code related to your http server creation and details like what port your application runs on (By default, it is 3000).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 smtClean="0"/>
              <a:t>You can access the application at</a:t>
            </a:r>
            <a:r>
              <a:rPr lang="en-US" sz="1800" b="1" dirty="0" smtClean="0"/>
              <a:t> </a:t>
            </a:r>
            <a:r>
              <a:rPr lang="en-US" sz="1800" b="1" dirty="0">
                <a:solidFill>
                  <a:srgbClr val="FFFF00"/>
                </a:solidFill>
              </a:rPr>
              <a:t>http://localhost:3000</a:t>
            </a:r>
            <a:r>
              <a:rPr lang="en-US" sz="1800" b="1" dirty="0" smtClean="0">
                <a:solidFill>
                  <a:srgbClr val="FFFF00"/>
                </a:solidFill>
              </a:rPr>
              <a:t>/</a:t>
            </a:r>
            <a:endParaRPr lang="en-US" sz="1800" b="1" dirty="0">
              <a:solidFill>
                <a:srgbClr val="FFFF00"/>
              </a:solidFill>
            </a:endParaRPr>
          </a:p>
          <a:p>
            <a:pPr marL="0" indent="0">
              <a:buNone/>
              <a:defRPr/>
            </a:pP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60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462997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dirty="0"/>
              <a:t>Putting hardcoded HTML in your controller is awful</a:t>
            </a:r>
          </a:p>
          <a:p>
            <a:pPr lvl="1"/>
            <a:r>
              <a:rPr lang="en-US" dirty="0"/>
              <a:t>Terrible impact on quality attributes</a:t>
            </a:r>
          </a:p>
          <a:p>
            <a:pPr lvl="1"/>
            <a:r>
              <a:rPr lang="en-US" dirty="0"/>
              <a:t>Maintainability: Now you have to read that garbage</a:t>
            </a:r>
          </a:p>
          <a:p>
            <a:pPr lvl="1"/>
            <a:r>
              <a:rPr lang="en-US" dirty="0"/>
              <a:t>Security: SO many opportunities for massive security holes</a:t>
            </a:r>
          </a:p>
          <a:p>
            <a:pPr lvl="1"/>
            <a:r>
              <a:rPr lang="en-US" dirty="0"/>
              <a:t>Usability: No room in your controller for all the little touches that make webpages more usable</a:t>
            </a:r>
          </a:p>
          <a:p>
            <a:r>
              <a:rPr lang="en-US" dirty="0"/>
              <a:t>Templating libraries to the rescue</a:t>
            </a:r>
          </a:p>
          <a:p>
            <a:r>
              <a:rPr lang="en-US" dirty="0"/>
              <a:t>For example, Pug (formerly known as Jade)</a:t>
            </a:r>
          </a:p>
          <a:p>
            <a:pPr lvl="1"/>
            <a:r>
              <a:rPr lang="en-US" dirty="0"/>
              <a:t>Simple library focused on the structure of the HTML</a:t>
            </a:r>
          </a:p>
          <a:p>
            <a:pPr lvl="1"/>
            <a:r>
              <a:rPr lang="en-US" dirty="0"/>
              <a:t>Supports code reuse (through shared headers/footers/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fontAlgn="base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71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– query parameters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010" y="2600800"/>
            <a:ext cx="9613861" cy="3599316"/>
          </a:xfrm>
        </p:spPr>
        <p:txBody>
          <a:bodyPr rtlCol="0">
            <a:noAutofit/>
          </a:bodyPr>
          <a:lstStyle/>
          <a:p>
            <a:pPr lvl="1"/>
            <a:r>
              <a:rPr lang="en-US" sz="1600" dirty="0"/>
              <a:t>Example...</a:t>
            </a:r>
          </a:p>
          <a:p>
            <a:pPr lvl="1"/>
            <a:r>
              <a:rPr lang="en-US" sz="1600" dirty="0"/>
              <a:t>In your router, pass some data to the template...</a:t>
            </a:r>
          </a:p>
          <a:p>
            <a:pPr marL="914400" lvl="2" indent="0">
              <a:buNone/>
            </a:pPr>
            <a:r>
              <a:rPr lang="en-US" sz="1400" dirty="0" err="1"/>
              <a:t>router.get</a:t>
            </a:r>
            <a:r>
              <a:rPr lang="en-US" sz="1400" dirty="0"/>
              <a:t>('/demo', function (</a:t>
            </a:r>
            <a:r>
              <a:rPr lang="en-US" sz="1400" dirty="0" err="1"/>
              <a:t>req</a:t>
            </a:r>
            <a:r>
              <a:rPr lang="en-US" sz="1400" dirty="0"/>
              <a:t>, res, next) {</a:t>
            </a:r>
          </a:p>
          <a:p>
            <a:pPr marL="914400" lvl="2" indent="0">
              <a:buNone/>
            </a:pPr>
            <a:r>
              <a:rPr lang="en-US" sz="1400" dirty="0" err="1"/>
              <a:t>res.render</a:t>
            </a:r>
            <a:r>
              <a:rPr lang="en-US" sz="1400" dirty="0"/>
              <a:t>('</a:t>
            </a:r>
            <a:r>
              <a:rPr lang="en-US" sz="1400" dirty="0" err="1"/>
              <a:t>demo.pug</a:t>
            </a:r>
            <a:r>
              <a:rPr lang="en-US" sz="1400" dirty="0"/>
              <a:t>', { </a:t>
            </a:r>
            <a:r>
              <a:rPr lang="en-US" sz="1400" dirty="0" err="1"/>
              <a:t>myusers</a:t>
            </a:r>
            <a:r>
              <a:rPr lang="en-US" sz="1400" dirty="0"/>
              <a:t>: users, title: "Happy, happy!" });</a:t>
            </a:r>
          </a:p>
          <a:p>
            <a:pPr marL="914400" lvl="2" indent="0">
              <a:buNone/>
            </a:pPr>
            <a:r>
              <a:rPr lang="en-US" sz="1400" dirty="0" smtClean="0"/>
              <a:t>});</a:t>
            </a:r>
            <a:endParaRPr lang="en-US" sz="1400" dirty="0"/>
          </a:p>
          <a:p>
            <a:pPr lvl="1"/>
            <a:r>
              <a:rPr lang="en-US" sz="1600" dirty="0"/>
              <a:t>In your template (./views/</a:t>
            </a:r>
            <a:r>
              <a:rPr lang="en-US" sz="1600" dirty="0" err="1"/>
              <a:t>demo.pug</a:t>
            </a:r>
            <a:r>
              <a:rPr lang="en-US" sz="1600" dirty="0"/>
              <a:t>), reference the data...</a:t>
            </a:r>
          </a:p>
          <a:p>
            <a:pPr marL="914400" lvl="2" indent="0">
              <a:buNone/>
            </a:pPr>
            <a:r>
              <a:rPr lang="en-US" sz="1400" dirty="0"/>
              <a:t>- </a:t>
            </a:r>
            <a:r>
              <a:rPr lang="en-US" sz="1400" dirty="0" smtClean="0"/>
              <a:t>for </a:t>
            </a:r>
            <a:r>
              <a:rPr lang="en-US" sz="1400" dirty="0"/>
              <a:t>(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myusers.length</a:t>
            </a:r>
            <a:r>
              <a:rPr lang="en-US" sz="1400" dirty="0"/>
              <a:t>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pPr marL="914400" lvl="2" indent="0">
              <a:buNone/>
            </a:pPr>
            <a:r>
              <a:rPr lang="en-US" sz="1400" dirty="0"/>
              <a:t>- </a:t>
            </a:r>
            <a:r>
              <a:rPr lang="en-US" sz="1400" dirty="0" smtClean="0"/>
              <a:t>if </a:t>
            </a:r>
            <a:r>
              <a:rPr lang="en-US" sz="1400" dirty="0"/>
              <a:t>(</a:t>
            </a:r>
            <a:r>
              <a:rPr lang="en-US" sz="1400" dirty="0" err="1"/>
              <a:t>myusers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])</a:t>
            </a:r>
          </a:p>
          <a:p>
            <a:pPr marL="1371600" lvl="3" indent="0">
              <a:buNone/>
            </a:pPr>
            <a:r>
              <a:rPr lang="en-US" sz="1200" dirty="0"/>
              <a:t>a(</a:t>
            </a:r>
            <a:r>
              <a:rPr lang="en-US" sz="1200" dirty="0" err="1"/>
              <a:t>href</a:t>
            </a:r>
            <a:r>
              <a:rPr lang="en-US" sz="1200" dirty="0"/>
              <a:t>=('</a:t>
            </a:r>
            <a:r>
              <a:rPr lang="en-US" sz="1200" dirty="0" err="1"/>
              <a:t>edit?id</a:t>
            </a:r>
            <a:r>
              <a:rPr lang="en-US" sz="1200" dirty="0"/>
              <a:t>='+</a:t>
            </a:r>
            <a:r>
              <a:rPr lang="en-US" sz="1200" dirty="0" err="1"/>
              <a:t>i</a:t>
            </a:r>
            <a:r>
              <a:rPr lang="en-US" sz="1200" dirty="0"/>
              <a:t>))= </a:t>
            </a:r>
            <a:r>
              <a:rPr lang="en-US" sz="1200" dirty="0" err="1"/>
              <a:t>myusers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</a:t>
            </a:r>
          </a:p>
          <a:p>
            <a:pPr marL="914400" lvl="2" indent="0">
              <a:buNone/>
            </a:pPr>
            <a:r>
              <a:rPr lang="en-US" sz="1400" dirty="0"/>
              <a:t>&lt;BR&gt;</a:t>
            </a:r>
          </a:p>
          <a:p>
            <a:pPr marL="914400" lvl="2" indent="0">
              <a:buNone/>
            </a:pPr>
            <a:r>
              <a:rPr lang="en-US" sz="1400" dirty="0"/>
              <a:t>- }</a:t>
            </a:r>
          </a:p>
          <a:p>
            <a:pPr marL="914400" lvl="2" indent="0">
              <a:buNone/>
            </a:pPr>
            <a:r>
              <a:rPr lang="en-US" sz="1400" dirty="0"/>
              <a:t>a(</a:t>
            </a:r>
            <a:r>
              <a:rPr lang="en-US" sz="1400" dirty="0" err="1"/>
              <a:t>href</a:t>
            </a:r>
            <a:r>
              <a:rPr lang="en-US" sz="1400" dirty="0"/>
              <a:t>='edit') (Add New)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2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</a:t>
            </a:r>
            <a:r>
              <a:rPr lang="en-US" dirty="0"/>
              <a:t>JS in </a:t>
            </a:r>
            <a:r>
              <a:rPr lang="en-US" dirty="0" smtClean="0"/>
              <a:t>PUG/Jade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589121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sz="2000" dirty="0"/>
              <a:t>Lines starting with hyphen - are treated as JavaScript</a:t>
            </a:r>
          </a:p>
          <a:p>
            <a:pPr lvl="1"/>
            <a:r>
              <a:rPr lang="en-US" sz="1600" dirty="0"/>
              <a:t>You can write any JS you like</a:t>
            </a:r>
          </a:p>
          <a:p>
            <a:pPr lvl="1"/>
            <a:r>
              <a:rPr lang="en-US" sz="1600" dirty="0"/>
              <a:t>Remember to close your brackets, braces and parentheses</a:t>
            </a:r>
          </a:p>
          <a:p>
            <a:pPr lvl="1"/>
            <a:r>
              <a:rPr lang="en-US" sz="1600" dirty="0"/>
              <a:t>You don't have to use JavaScript to iterate (there's a pug syntax)</a:t>
            </a:r>
          </a:p>
          <a:p>
            <a:r>
              <a:rPr lang="en-US" sz="2000" dirty="0"/>
              <a:t>The equals = symbol indicates a computed output</a:t>
            </a:r>
          </a:p>
          <a:p>
            <a:pPr lvl="1"/>
            <a:r>
              <a:rPr lang="en-US" sz="1600" dirty="0"/>
              <a:t>Notice, for example, how we set the </a:t>
            </a:r>
            <a:r>
              <a:rPr lang="en-US" sz="1600" dirty="0" err="1"/>
              <a:t>href</a:t>
            </a:r>
            <a:r>
              <a:rPr lang="en-US" sz="1600" dirty="0"/>
              <a:t> attribute of each a tag to be equal to a string </a:t>
            </a:r>
            <a:r>
              <a:rPr lang="en-US" sz="1600" dirty="0" smtClean="0"/>
              <a:t>concatenated with </a:t>
            </a:r>
            <a:r>
              <a:rPr lang="en-US" sz="1600" dirty="0"/>
              <a:t>an integer</a:t>
            </a:r>
          </a:p>
          <a:p>
            <a:r>
              <a:rPr lang="en-US" sz="2000" dirty="0"/>
              <a:t>Pay attention to your indentation (which controls HTML tag nesting)</a:t>
            </a:r>
          </a:p>
          <a:p>
            <a:pPr>
              <a:defRPr/>
            </a:pPr>
            <a:endParaRPr lang="en-US"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4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Routers in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Router: A group of handlers registered on a common </a:t>
            </a:r>
            <a:r>
              <a:rPr lang="en-US" dirty="0" err="1"/>
              <a:t>subpath</a:t>
            </a:r>
            <a:endParaRPr lang="en-US" dirty="0"/>
          </a:p>
          <a:p>
            <a:pPr lvl="1"/>
            <a:r>
              <a:rPr lang="en-US" dirty="0"/>
              <a:t>For example, one router could be registered to </a:t>
            </a:r>
            <a:r>
              <a:rPr lang="en-US" dirty="0" smtClean="0"/>
              <a:t>handle multiple </a:t>
            </a:r>
            <a:r>
              <a:rPr lang="en-US" dirty="0" err="1" smtClean="0"/>
              <a:t>urls</a:t>
            </a:r>
            <a:r>
              <a:rPr lang="en-US" dirty="0" smtClean="0"/>
              <a:t> of same parent path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29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Routers in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b="1" dirty="0" err="1"/>
              <a:t>var</a:t>
            </a:r>
            <a:r>
              <a:rPr lang="en-US" dirty="0"/>
              <a:t> express = require('express');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//</a:t>
            </a:r>
            <a:r>
              <a:rPr lang="en-US" dirty="0" err="1" smtClean="0"/>
              <a:t>express.Router</a:t>
            </a:r>
            <a:r>
              <a:rPr lang="en-US" dirty="0" smtClean="0"/>
              <a:t>() will create a router(kind of parent path which can navigate to sub-paths)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var</a:t>
            </a:r>
            <a:r>
              <a:rPr lang="en-US" dirty="0"/>
              <a:t> user = </a:t>
            </a:r>
            <a:r>
              <a:rPr lang="en-US" dirty="0" err="1"/>
              <a:t>express.Router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 err="1"/>
              <a:t>user.get</a:t>
            </a:r>
            <a:r>
              <a:rPr lang="en-US" dirty="0"/>
              <a:t>('/friends', (</a:t>
            </a:r>
            <a:r>
              <a:rPr lang="en-US" dirty="0" err="1"/>
              <a:t>req</a:t>
            </a:r>
            <a:r>
              <a:rPr lang="en-US" dirty="0"/>
              <a:t>, res) </a:t>
            </a:r>
            <a:r>
              <a:rPr lang="en-US" b="1" dirty="0"/>
              <a:t>=&gt;</a:t>
            </a:r>
            <a:r>
              <a:rPr lang="en-US" dirty="0"/>
              <a:t> {</a:t>
            </a:r>
            <a:r>
              <a:rPr lang="en-US" dirty="0" err="1"/>
              <a:t>res.end</a:t>
            </a:r>
            <a:r>
              <a:rPr lang="en-US" dirty="0"/>
              <a:t>("output friends");});</a:t>
            </a:r>
          </a:p>
          <a:p>
            <a:pPr marL="457200" lvl="1" indent="0">
              <a:buNone/>
            </a:pPr>
            <a:r>
              <a:rPr lang="en-US" dirty="0" err="1"/>
              <a:t>user.get</a:t>
            </a:r>
            <a:r>
              <a:rPr lang="en-US" dirty="0"/>
              <a:t>('/profile', (</a:t>
            </a:r>
            <a:r>
              <a:rPr lang="en-US" dirty="0" err="1"/>
              <a:t>req</a:t>
            </a:r>
            <a:r>
              <a:rPr lang="en-US" dirty="0"/>
              <a:t>, res) </a:t>
            </a:r>
            <a:r>
              <a:rPr lang="en-US" b="1" dirty="0"/>
              <a:t>=&gt;</a:t>
            </a:r>
            <a:r>
              <a:rPr lang="en-US" dirty="0"/>
              <a:t> {</a:t>
            </a:r>
            <a:r>
              <a:rPr lang="en-US" dirty="0" err="1"/>
              <a:t>res.end</a:t>
            </a:r>
            <a:r>
              <a:rPr lang="en-US" dirty="0"/>
              <a:t>("output profile");});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//From the limerick server example we did, we can modify that code using router as follows.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var</a:t>
            </a:r>
            <a:r>
              <a:rPr lang="en-US" dirty="0"/>
              <a:t> poems = </a:t>
            </a:r>
            <a:r>
              <a:rPr lang="en-US" dirty="0" err="1"/>
              <a:t>express.Router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 err="1"/>
              <a:t>poems.get</a:t>
            </a:r>
            <a:r>
              <a:rPr lang="en-US" dirty="0"/>
              <a:t>('/1',(</a:t>
            </a:r>
            <a:r>
              <a:rPr lang="en-US" dirty="0" err="1"/>
              <a:t>req,res</a:t>
            </a:r>
            <a:r>
              <a:rPr lang="en-US" dirty="0"/>
              <a:t>) </a:t>
            </a:r>
            <a:r>
              <a:rPr lang="en-US" b="1" dirty="0"/>
              <a:t>=&gt;</a:t>
            </a:r>
            <a:r>
              <a:rPr lang="en-US" dirty="0"/>
              <a:t> {</a:t>
            </a:r>
            <a:r>
              <a:rPr lang="en-US" dirty="0" err="1"/>
              <a:t>res.end</a:t>
            </a:r>
            <a:r>
              <a:rPr lang="en-US" dirty="0"/>
              <a:t>('This is poem 1');});</a:t>
            </a:r>
          </a:p>
          <a:p>
            <a:pPr marL="457200" lvl="1" indent="0">
              <a:buNone/>
            </a:pPr>
            <a:r>
              <a:rPr lang="en-US" dirty="0" err="1"/>
              <a:t>poems.get</a:t>
            </a:r>
            <a:r>
              <a:rPr lang="en-US" dirty="0"/>
              <a:t>('/2',(</a:t>
            </a:r>
            <a:r>
              <a:rPr lang="en-US" dirty="0" err="1"/>
              <a:t>req,res</a:t>
            </a:r>
            <a:r>
              <a:rPr lang="en-US" dirty="0"/>
              <a:t>)</a:t>
            </a:r>
            <a:r>
              <a:rPr lang="en-US" b="1" dirty="0"/>
              <a:t>=&gt;</a:t>
            </a:r>
            <a:r>
              <a:rPr lang="en-US" dirty="0"/>
              <a:t>{</a:t>
            </a:r>
            <a:r>
              <a:rPr lang="en-US" dirty="0" err="1"/>
              <a:t>res.end</a:t>
            </a:r>
            <a:r>
              <a:rPr lang="en-US" dirty="0"/>
              <a:t>('This is poem2');});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var</a:t>
            </a:r>
            <a:r>
              <a:rPr lang="en-US" dirty="0"/>
              <a:t> app = express();</a:t>
            </a:r>
          </a:p>
          <a:p>
            <a:pPr marL="457200" lvl="1" indent="0">
              <a:buNone/>
            </a:pPr>
            <a:r>
              <a:rPr lang="en-US" dirty="0" err="1"/>
              <a:t>app.use</a:t>
            </a:r>
            <a:r>
              <a:rPr lang="en-US" dirty="0"/>
              <a:t>('/user', user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r>
              <a:rPr lang="en-US" dirty="0" err="1" smtClean="0"/>
              <a:t>app.use</a:t>
            </a:r>
            <a:r>
              <a:rPr lang="en-US" dirty="0"/>
              <a:t>('/</a:t>
            </a:r>
            <a:r>
              <a:rPr lang="en-US" dirty="0" err="1"/>
              <a:t>poems',poems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app.listen</a:t>
            </a:r>
            <a:r>
              <a:rPr lang="en-US" dirty="0"/>
              <a:t>(8080);</a:t>
            </a:r>
          </a:p>
          <a:p>
            <a:pPr lvl="1"/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07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Routers in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will register a router to a parent path, </a:t>
            </a:r>
            <a:r>
              <a:rPr lang="en-US" dirty="0" err="1" smtClean="0"/>
              <a:t>Eg</a:t>
            </a:r>
            <a:r>
              <a:rPr lang="en-US" dirty="0" smtClean="0"/>
              <a:t>: /poems in the above code. If we want to navigate to any poem inside that poems path, we can do so.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Another example could be that, we can create a Router object ‘/cs290’ and inside that we can create sub-paths ‘/student1’,’/student2’</a:t>
            </a:r>
            <a:r>
              <a:rPr lang="is-IS" dirty="0" smtClean="0"/>
              <a:t>…..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12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larger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dirty="0"/>
              <a:t>Working with larger projects</a:t>
            </a:r>
          </a:p>
          <a:p>
            <a:pPr lvl="1"/>
            <a:r>
              <a:rPr lang="en-US" dirty="0"/>
              <a:t>By the time you start having more than one web service...</a:t>
            </a:r>
          </a:p>
          <a:p>
            <a:pPr lvl="1"/>
            <a:r>
              <a:rPr lang="en-US" dirty="0"/>
              <a:t>Multiple routers</a:t>
            </a:r>
          </a:p>
          <a:p>
            <a:pPr lvl="1"/>
            <a:r>
              <a:rPr lang="en-US" dirty="0"/>
              <a:t>Multiple kinds of data</a:t>
            </a:r>
          </a:p>
          <a:p>
            <a:pPr lvl="1"/>
            <a:r>
              <a:rPr lang="en-US" dirty="0"/>
              <a:t>Multiple middleware</a:t>
            </a:r>
          </a:p>
          <a:p>
            <a:pPr marL="0" indent="0">
              <a:buNone/>
            </a:pPr>
            <a:r>
              <a:rPr lang="en-US" dirty="0"/>
              <a:t>... you need to start thinking about maintainability.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63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considerations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Separating "data stuff" from "web stuff"</a:t>
            </a:r>
          </a:p>
          <a:p>
            <a:pPr lvl="1"/>
            <a:r>
              <a:rPr lang="en-US" dirty="0"/>
              <a:t>How you store and organize data shouldn't be mixed in with handling http requests</a:t>
            </a:r>
          </a:p>
          <a:p>
            <a:pPr lvl="1"/>
            <a:r>
              <a:rPr lang="en-US" dirty="0"/>
              <a:t>There should ideally be no SQL mixed in with your http-handling.</a:t>
            </a:r>
          </a:p>
          <a:p>
            <a:r>
              <a:rPr lang="en-US" dirty="0"/>
              <a:t>Separating "UI stuff" from "web stuff"</a:t>
            </a:r>
          </a:p>
          <a:p>
            <a:pPr lvl="1"/>
            <a:r>
              <a:rPr lang="en-US" dirty="0"/>
              <a:t>And how users view data shouldn't be mixed in with handling http requests, either.</a:t>
            </a:r>
          </a:p>
          <a:p>
            <a:pPr lvl="1"/>
            <a:r>
              <a:rPr lang="en-US" dirty="0"/>
              <a:t>There should ideally be no HTML mixed in with your http-handling.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MVC Design pattern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en-US" dirty="0"/>
              <a:t>Model-View-Controller has been the most widely practiced design pattern for web development</a:t>
            </a:r>
          </a:p>
          <a:p>
            <a:r>
              <a:rPr lang="en-US" dirty="0"/>
              <a:t>Model:</a:t>
            </a:r>
          </a:p>
          <a:p>
            <a:pPr lvl="1"/>
            <a:r>
              <a:rPr lang="en-US" dirty="0"/>
              <a:t>You have some code that "knows" how data gets organized and stored, </a:t>
            </a:r>
            <a:r>
              <a:rPr lang="en-US" dirty="0" smtClean="0"/>
              <a:t>usually </a:t>
            </a:r>
            <a:r>
              <a:rPr lang="en-US" dirty="0"/>
              <a:t>into a database.</a:t>
            </a:r>
          </a:p>
          <a:p>
            <a:r>
              <a:rPr lang="en-US" dirty="0"/>
              <a:t>View:</a:t>
            </a:r>
          </a:p>
          <a:p>
            <a:pPr lvl="1"/>
            <a:r>
              <a:rPr lang="en-US" dirty="0"/>
              <a:t>You have some code that "knows" how to show data on the screen, for users to view and interact.</a:t>
            </a:r>
          </a:p>
          <a:p>
            <a:r>
              <a:rPr lang="en-US" dirty="0"/>
              <a:t>Controller:</a:t>
            </a:r>
          </a:p>
          <a:p>
            <a:pPr lvl="1"/>
            <a:r>
              <a:rPr lang="en-US" dirty="0"/>
              <a:t>You have some code that "knows" how to handle http requests, mediating between views and models.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23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Design Pattern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32" y="2273737"/>
            <a:ext cx="3962120" cy="423631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611778"/>
            <a:ext cx="35942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en.wikipedia.org</a:t>
            </a:r>
            <a:r>
              <a:rPr lang="en-US" sz="800" dirty="0"/>
              <a:t>/wiki/Model%E2%80%93view%E2%80%93controller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5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MVC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Model:</a:t>
            </a:r>
          </a:p>
          <a:p>
            <a:pPr lvl="1"/>
            <a:r>
              <a:rPr lang="en-US" dirty="0"/>
              <a:t>Implemented by a class, which exposes methods for reading and modifying the database.</a:t>
            </a:r>
          </a:p>
          <a:p>
            <a:r>
              <a:rPr lang="en-US" dirty="0"/>
              <a:t>View:</a:t>
            </a:r>
          </a:p>
          <a:p>
            <a:pPr lvl="1"/>
            <a:r>
              <a:rPr lang="en-US" dirty="0"/>
              <a:t>Implemented by a template, which usually is filled with data on either the server or the client.</a:t>
            </a:r>
          </a:p>
          <a:p>
            <a:r>
              <a:rPr lang="en-US" dirty="0"/>
              <a:t>Controller:</a:t>
            </a:r>
          </a:p>
          <a:p>
            <a:pPr lvl="1"/>
            <a:r>
              <a:rPr lang="en-US" dirty="0"/>
              <a:t>Implemented by a web server router, which usually has one function instance per URL (or group </a:t>
            </a:r>
            <a:r>
              <a:rPr lang="en-US" dirty="0" smtClean="0"/>
              <a:t>of URLs</a:t>
            </a:r>
            <a:r>
              <a:rPr lang="en-US" dirty="0"/>
              <a:t>).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1271</TotalTime>
  <Words>1109</Words>
  <Application>Microsoft Macintosh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Trebuchet MS</vt:lpstr>
      <vt:lpstr>Arial</vt:lpstr>
      <vt:lpstr>Berlin</vt:lpstr>
      <vt:lpstr>Increasing code complexity</vt:lpstr>
      <vt:lpstr>Routers in Express</vt:lpstr>
      <vt:lpstr>Registering Routers in Express</vt:lpstr>
      <vt:lpstr>Routers in Express</vt:lpstr>
      <vt:lpstr>Working with larger projects</vt:lpstr>
      <vt:lpstr>Key considerations</vt:lpstr>
      <vt:lpstr>MVC Design pattern</vt:lpstr>
      <vt:lpstr>MVC Design Pattern</vt:lpstr>
      <vt:lpstr>Typical MVC implementation</vt:lpstr>
      <vt:lpstr>MVC in Express</vt:lpstr>
      <vt:lpstr>Express generator tool</vt:lpstr>
      <vt:lpstr>Express generator </vt:lpstr>
      <vt:lpstr>Express generator</vt:lpstr>
      <vt:lpstr>Template libraries</vt:lpstr>
      <vt:lpstr>Exercise – query parameters</vt:lpstr>
      <vt:lpstr>Embedding JS in PUG/Jade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Virajitha Karnatapu</dc:creator>
  <cp:lastModifiedBy>Virajitha Karnatapu</cp:lastModifiedBy>
  <cp:revision>69</cp:revision>
  <dcterms:created xsi:type="dcterms:W3CDTF">2018-07-23T05:29:53Z</dcterms:created>
  <dcterms:modified xsi:type="dcterms:W3CDTF">2018-07-31T18:57:26Z</dcterms:modified>
</cp:coreProperties>
</file>