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9"/>
  </p:notesMasterIdLst>
  <p:sldIdLst>
    <p:sldId id="278" r:id="rId2"/>
    <p:sldId id="281" r:id="rId3"/>
    <p:sldId id="282" r:id="rId4"/>
    <p:sldId id="283" r:id="rId5"/>
    <p:sldId id="284" r:id="rId6"/>
    <p:sldId id="285" r:id="rId7"/>
    <p:sldId id="297" r:id="rId8"/>
    <p:sldId id="298" r:id="rId9"/>
    <p:sldId id="295" r:id="rId10"/>
    <p:sldId id="296" r:id="rId11"/>
    <p:sldId id="286" r:id="rId12"/>
    <p:sldId id="287" r:id="rId13"/>
    <p:sldId id="288" r:id="rId14"/>
    <p:sldId id="289" r:id="rId15"/>
    <p:sldId id="290" r:id="rId16"/>
    <p:sldId id="291" r:id="rId17"/>
    <p:sldId id="280" r:id="rId18"/>
    <p:sldId id="292" r:id="rId19"/>
    <p:sldId id="293" r:id="rId20"/>
    <p:sldId id="294" r:id="rId21"/>
    <p:sldId id="299" r:id="rId22"/>
    <p:sldId id="300" r:id="rId23"/>
    <p:sldId id="301" r:id="rId24"/>
    <p:sldId id="302" r:id="rId25"/>
    <p:sldId id="303" r:id="rId26"/>
    <p:sldId id="304"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41"/>
    <p:restoredTop sz="94624"/>
  </p:normalViewPr>
  <p:slideViewPr>
    <p:cSldViewPr snapToGrid="0" snapToObjects="1">
      <p:cViewPr varScale="1">
        <p:scale>
          <a:sx n="128" d="100"/>
          <a:sy n="128" d="100"/>
        </p:scale>
        <p:origin x="2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4261E-2A89-DE4E-B344-AD2D3D965489}" type="datetimeFigureOut">
              <a:rPr lang="en-US" smtClean="0"/>
              <a:t>8/16/18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9D547-E10F-FA45-9B25-682E4FBD8D86}" type="slidenum">
              <a:rPr lang="en-US" smtClean="0"/>
              <a:t>‹#›</a:t>
            </a:fld>
            <a:endParaRPr lang="en-US"/>
          </a:p>
        </p:txBody>
      </p:sp>
    </p:spTree>
    <p:extLst>
      <p:ext uri="{BB962C8B-B14F-4D97-AF65-F5344CB8AC3E}">
        <p14:creationId xmlns:p14="http://schemas.microsoft.com/office/powerpoint/2010/main" val="14595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4618A1-5D8D-9447-BA6B-DDD76E9DB4A6}"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618A1-5D8D-9447-BA6B-DDD76E9DB4A6}"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618A1-5D8D-9447-BA6B-DDD76E9DB4A6}"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618A1-5D8D-9447-BA6B-DDD76E9DB4A6}"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618A1-5D8D-9447-BA6B-DDD76E9DB4A6}" type="datetimeFigureOut">
              <a:rPr lang="en-US" smtClean="0"/>
              <a:t>8/16/18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4618A1-5D8D-9447-BA6B-DDD76E9DB4A6}"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4618A1-5D8D-9447-BA6B-DDD76E9DB4A6}" type="datetimeFigureOut">
              <a:rPr lang="en-US" smtClean="0"/>
              <a:t>8/16/18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4618A1-5D8D-9447-BA6B-DDD76E9DB4A6}" type="datetimeFigureOut">
              <a:rPr lang="en-US" smtClean="0"/>
              <a:t>8/16/18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618A1-5D8D-9447-BA6B-DDD76E9DB4A6}" type="datetimeFigureOut">
              <a:rPr lang="en-US" smtClean="0"/>
              <a:t>8/16/18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8/16/18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618A1-5D8D-9447-BA6B-DDD76E9DB4A6}" type="datetimeFigureOut">
              <a:rPr lang="en-US" smtClean="0"/>
              <a:t>8/16/18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D6884-DBF3-5C40-A5FA-FA135FD4DE2C}" type="slidenum">
              <a:rPr lang="en-US" smtClean="0"/>
              <a:t>‹#›</a:t>
            </a:fld>
            <a:endParaRPr lang="en-US"/>
          </a:p>
        </p:txBody>
      </p:sp>
    </p:spTree>
    <p:extLst>
      <p:ext uri="{BB962C8B-B14F-4D97-AF65-F5344CB8AC3E}">
        <p14:creationId xmlns:p14="http://schemas.microsoft.com/office/powerpoint/2010/main" val="12623727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514350" indent="-514350">
              <a:buFont typeface="+mj-lt"/>
              <a:buAutoNum type="arabicPeriod"/>
            </a:pPr>
            <a:r>
              <a:rPr lang="en-US" dirty="0" smtClean="0"/>
              <a:t>We can have negative margins in CSS.</a:t>
            </a:r>
          </a:p>
          <a:p>
            <a:pPr lvl="2"/>
            <a:r>
              <a:rPr lang="en-US" dirty="0" smtClean="0"/>
              <a:t>True </a:t>
            </a:r>
          </a:p>
          <a:p>
            <a:pPr lvl="2"/>
            <a:r>
              <a:rPr lang="en-US" dirty="0" smtClean="0"/>
              <a:t>False</a:t>
            </a:r>
          </a:p>
          <a:p>
            <a:endParaRPr lang="en-US" dirty="0" smtClean="0"/>
          </a:p>
          <a:p>
            <a:endParaRPr lang="en-US" dirty="0" smtClean="0"/>
          </a:p>
        </p:txBody>
      </p:sp>
    </p:spTree>
    <p:extLst>
      <p:ext uri="{BB962C8B-B14F-4D97-AF65-F5344CB8AC3E}">
        <p14:creationId xmlns:p14="http://schemas.microsoft.com/office/powerpoint/2010/main" val="206529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Answer: div + p</a:t>
            </a:r>
          </a:p>
          <a:p>
            <a:pPr lvl="1"/>
            <a:r>
              <a:rPr lang="en-US" dirty="0"/>
              <a:t>The adjacent sibling selector selects all elements that are the adjacent siblings of a specified element.</a:t>
            </a:r>
          </a:p>
          <a:p>
            <a:pPr lvl="1"/>
            <a:r>
              <a:rPr lang="en-US" dirty="0"/>
              <a:t>Sibling elements must have the same parent element, and "adjacent" means "immediately following".</a:t>
            </a:r>
          </a:p>
          <a:p>
            <a:pPr marL="0" indent="0">
              <a:buNone/>
            </a:pPr>
            <a:endParaRPr lang="en-US" dirty="0"/>
          </a:p>
        </p:txBody>
      </p:sp>
    </p:spTree>
    <p:extLst>
      <p:ext uri="{BB962C8B-B14F-4D97-AF65-F5344CB8AC3E}">
        <p14:creationId xmlns:p14="http://schemas.microsoft.com/office/powerpoint/2010/main" val="159899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function() { </a:t>
            </a:r>
          </a:p>
          <a:p>
            <a:pPr marL="0" indent="0">
              <a:buNone/>
            </a:pPr>
            <a:r>
              <a:rPr lang="en-US" dirty="0" smtClean="0"/>
              <a:t>	a = 3; </a:t>
            </a:r>
          </a:p>
          <a:p>
            <a:pPr marL="0" indent="0">
              <a:buNone/>
            </a:pPr>
            <a:r>
              <a:rPr lang="en-US" dirty="0" smtClean="0"/>
              <a:t>	alert(a); </a:t>
            </a:r>
          </a:p>
          <a:p>
            <a:pPr marL="0" indent="0">
              <a:buNone/>
            </a:pPr>
            <a:r>
              <a:rPr lang="en-US" dirty="0" smtClean="0"/>
              <a:t>}</a:t>
            </a:r>
            <a:br>
              <a:rPr lang="en-US" dirty="0" smtClean="0"/>
            </a:br>
            <a:r>
              <a:rPr lang="en-US" dirty="0" smtClean="0"/>
              <a:t> What would be the value alerted by this function?</a:t>
            </a:r>
          </a:p>
        </p:txBody>
      </p:sp>
    </p:spTree>
    <p:extLst>
      <p:ext uri="{BB962C8B-B14F-4D97-AF65-F5344CB8AC3E}">
        <p14:creationId xmlns:p14="http://schemas.microsoft.com/office/powerpoint/2010/main" val="109639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normAutofit fontScale="92500" lnSpcReduction="20000"/>
          </a:bodyPr>
          <a:lstStyle/>
          <a:p>
            <a:pPr marL="0" indent="0">
              <a:buNone/>
            </a:pPr>
            <a:r>
              <a:rPr lang="en-US" dirty="0" smtClean="0"/>
              <a:t>Answer: 3</a:t>
            </a:r>
          </a:p>
          <a:p>
            <a:pPr marL="0" indent="0">
              <a:buNone/>
            </a:pPr>
            <a:endParaRPr lang="en-US" dirty="0" smtClean="0"/>
          </a:p>
          <a:p>
            <a:pPr marL="0" indent="0">
              <a:buNone/>
            </a:pPr>
            <a:r>
              <a:rPr lang="en-US" dirty="0"/>
              <a:t>a</a:t>
            </a:r>
            <a:r>
              <a:rPr lang="en-US" dirty="0" smtClean="0"/>
              <a:t> is a </a:t>
            </a:r>
            <a:r>
              <a:rPr lang="en-US" dirty="0"/>
              <a:t>global variable. Why? Because it was never specifically declared (using </a:t>
            </a:r>
            <a:r>
              <a:rPr lang="en-US" dirty="0" err="1"/>
              <a:t>var</a:t>
            </a:r>
            <a:r>
              <a:rPr lang="en-US" dirty="0"/>
              <a:t>), so </a:t>
            </a:r>
            <a:r>
              <a:rPr lang="en-US" dirty="0" smtClean="0"/>
              <a:t>its assumed </a:t>
            </a:r>
            <a:r>
              <a:rPr lang="en-US" dirty="0"/>
              <a:t>to be global</a:t>
            </a:r>
            <a:r>
              <a:rPr lang="en-US" dirty="0" smtClean="0"/>
              <a:t>.</a:t>
            </a:r>
          </a:p>
          <a:p>
            <a:pPr marL="0" indent="0">
              <a:buNone/>
            </a:pPr>
            <a:endParaRPr lang="en-US" dirty="0"/>
          </a:p>
          <a:p>
            <a:pPr marL="0" indent="0">
              <a:buNone/>
            </a:pPr>
            <a:r>
              <a:rPr lang="en-US" dirty="0" smtClean="0"/>
              <a:t>This is similar to the above code</a:t>
            </a:r>
          </a:p>
          <a:p>
            <a:pPr marL="0" indent="0">
              <a:buNone/>
            </a:pPr>
            <a:r>
              <a:rPr lang="en-US" dirty="0"/>
              <a:t>	 </a:t>
            </a:r>
            <a:r>
              <a:rPr lang="en-US" dirty="0" err="1"/>
              <a:t>var</a:t>
            </a:r>
            <a:r>
              <a:rPr lang="en-US" dirty="0"/>
              <a:t> a; </a:t>
            </a:r>
            <a:endParaRPr lang="en-US" dirty="0" smtClean="0"/>
          </a:p>
          <a:p>
            <a:pPr marL="0" indent="0">
              <a:buNone/>
            </a:pPr>
            <a:r>
              <a:rPr lang="en-US" dirty="0"/>
              <a:t>	</a:t>
            </a:r>
            <a:r>
              <a:rPr lang="en-US" dirty="0" smtClean="0"/>
              <a:t>function</a:t>
            </a:r>
            <a:r>
              <a:rPr lang="en-US" dirty="0"/>
              <a:t>() { </a:t>
            </a:r>
            <a:endParaRPr lang="en-US" dirty="0" smtClean="0"/>
          </a:p>
          <a:p>
            <a:pPr marL="0" indent="0">
              <a:buNone/>
            </a:pPr>
            <a:r>
              <a:rPr lang="en-US" dirty="0"/>
              <a:t>	</a:t>
            </a:r>
            <a:r>
              <a:rPr lang="en-US" dirty="0" smtClean="0"/>
              <a:t>a </a:t>
            </a:r>
            <a:r>
              <a:rPr lang="en-US" dirty="0"/>
              <a:t>= 3; </a:t>
            </a:r>
            <a:endParaRPr lang="en-US" dirty="0" smtClean="0"/>
          </a:p>
          <a:p>
            <a:pPr marL="0" indent="0">
              <a:buNone/>
            </a:pPr>
            <a:r>
              <a:rPr lang="en-US" dirty="0"/>
              <a:t>	</a:t>
            </a:r>
            <a:r>
              <a:rPr lang="en-US" dirty="0" smtClean="0"/>
              <a:t>alert(a</a:t>
            </a:r>
            <a:r>
              <a:rPr lang="en-US" dirty="0"/>
              <a:t>); </a:t>
            </a:r>
            <a:endParaRPr lang="en-US" dirty="0" smtClean="0"/>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424037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From the following, what are allowed HTTP header types?</a:t>
            </a:r>
          </a:p>
          <a:p>
            <a:pPr lvl="1"/>
            <a:r>
              <a:rPr lang="en-US" dirty="0" smtClean="0"/>
              <a:t>Accept-</a:t>
            </a:r>
            <a:r>
              <a:rPr lang="en-US" dirty="0" err="1" smtClean="0"/>
              <a:t>Datetime</a:t>
            </a:r>
            <a:endParaRPr lang="en-US" dirty="0" smtClean="0"/>
          </a:p>
          <a:p>
            <a:pPr lvl="1"/>
            <a:r>
              <a:rPr lang="en-US" dirty="0" smtClean="0"/>
              <a:t>Content-Type</a:t>
            </a:r>
          </a:p>
          <a:p>
            <a:pPr lvl="1"/>
            <a:r>
              <a:rPr lang="en-US" dirty="0" smtClean="0"/>
              <a:t>Cookie</a:t>
            </a:r>
          </a:p>
          <a:p>
            <a:pPr lvl="1"/>
            <a:r>
              <a:rPr lang="en-US" dirty="0" smtClean="0"/>
              <a:t>Expect</a:t>
            </a:r>
          </a:p>
          <a:p>
            <a:pPr lvl="1"/>
            <a:r>
              <a:rPr lang="en-US" dirty="0" smtClean="0"/>
              <a:t>All of the above</a:t>
            </a:r>
          </a:p>
        </p:txBody>
      </p:sp>
    </p:spTree>
    <p:extLst>
      <p:ext uri="{BB962C8B-B14F-4D97-AF65-F5344CB8AC3E}">
        <p14:creationId xmlns:p14="http://schemas.microsoft.com/office/powerpoint/2010/main" val="1696635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normAutofit/>
          </a:bodyPr>
          <a:lstStyle/>
          <a:p>
            <a:pPr marL="0" indent="0">
              <a:buNone/>
            </a:pPr>
            <a:r>
              <a:rPr lang="en-US" dirty="0" smtClean="0"/>
              <a:t>Answer: All of the above</a:t>
            </a:r>
            <a:endParaRPr lang="en-US" dirty="0"/>
          </a:p>
        </p:txBody>
      </p:sp>
    </p:spTree>
    <p:extLst>
      <p:ext uri="{BB962C8B-B14F-4D97-AF65-F5344CB8AC3E}">
        <p14:creationId xmlns:p14="http://schemas.microsoft.com/office/powerpoint/2010/main" val="6372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Which of the following is/are status codes in HTTP?</a:t>
            </a:r>
          </a:p>
          <a:p>
            <a:pPr lvl="1"/>
            <a:r>
              <a:rPr lang="en-US" dirty="0" smtClean="0"/>
              <a:t>200</a:t>
            </a:r>
          </a:p>
          <a:p>
            <a:pPr lvl="1"/>
            <a:r>
              <a:rPr lang="en-US" dirty="0" smtClean="0"/>
              <a:t>304</a:t>
            </a:r>
          </a:p>
          <a:p>
            <a:pPr lvl="1"/>
            <a:r>
              <a:rPr lang="en-US" dirty="0" smtClean="0"/>
              <a:t>444</a:t>
            </a:r>
          </a:p>
          <a:p>
            <a:pPr lvl="1"/>
            <a:r>
              <a:rPr lang="en-US" dirty="0" smtClean="0"/>
              <a:t>512</a:t>
            </a:r>
          </a:p>
        </p:txBody>
      </p:sp>
    </p:spTree>
    <p:extLst>
      <p:ext uri="{BB962C8B-B14F-4D97-AF65-F5344CB8AC3E}">
        <p14:creationId xmlns:p14="http://schemas.microsoft.com/office/powerpoint/2010/main" val="17575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normAutofit/>
          </a:bodyPr>
          <a:lstStyle/>
          <a:p>
            <a:pPr marL="0" indent="0">
              <a:buNone/>
            </a:pPr>
            <a:r>
              <a:rPr lang="en-US" dirty="0" smtClean="0"/>
              <a:t>Answer: 200, 304 (Look what each status code represents)</a:t>
            </a:r>
            <a:endParaRPr lang="en-US" dirty="0"/>
          </a:p>
        </p:txBody>
      </p:sp>
    </p:spTree>
    <p:extLst>
      <p:ext uri="{BB962C8B-B14F-4D97-AF65-F5344CB8AC3E}">
        <p14:creationId xmlns:p14="http://schemas.microsoft.com/office/powerpoint/2010/main" val="948356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774" y="706829"/>
            <a:ext cx="10801574" cy="5468060"/>
          </a:xfrm>
        </p:spPr>
        <p:txBody>
          <a:bodyPr>
            <a:normAutofit/>
          </a:bodyPr>
          <a:lstStyle/>
          <a:p>
            <a:r>
              <a:rPr lang="en-US" dirty="0" smtClean="0"/>
              <a:t>We use GET when we are submitting a login form.</a:t>
            </a:r>
          </a:p>
          <a:p>
            <a:pPr lvl="1"/>
            <a:r>
              <a:rPr lang="en-US" dirty="0" smtClean="0"/>
              <a:t>True</a:t>
            </a:r>
          </a:p>
          <a:p>
            <a:pPr lvl="1"/>
            <a:r>
              <a:rPr lang="en-US" dirty="0" smtClean="0"/>
              <a:t>False</a:t>
            </a:r>
          </a:p>
        </p:txBody>
      </p:sp>
    </p:spTree>
    <p:extLst>
      <p:ext uri="{BB962C8B-B14F-4D97-AF65-F5344CB8AC3E}">
        <p14:creationId xmlns:p14="http://schemas.microsoft.com/office/powerpoint/2010/main" val="180818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normAutofit/>
          </a:bodyPr>
          <a:lstStyle/>
          <a:p>
            <a:pPr marL="0" indent="0">
              <a:buNone/>
            </a:pPr>
            <a:r>
              <a:rPr lang="en-US" dirty="0" smtClean="0"/>
              <a:t>Answer: False, We use POST for login forms because its sensitive data</a:t>
            </a:r>
          </a:p>
        </p:txBody>
      </p:sp>
    </p:spTree>
    <p:extLst>
      <p:ext uri="{BB962C8B-B14F-4D97-AF65-F5344CB8AC3E}">
        <p14:creationId xmlns:p14="http://schemas.microsoft.com/office/powerpoint/2010/main" val="86597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774" y="706829"/>
            <a:ext cx="10801574" cy="5468060"/>
          </a:xfrm>
        </p:spPr>
        <p:txBody>
          <a:bodyPr>
            <a:normAutofit/>
          </a:bodyPr>
          <a:lstStyle/>
          <a:p>
            <a:pPr marL="0" indent="0">
              <a:buNone/>
            </a:pPr>
            <a:r>
              <a:rPr lang="en-US" dirty="0"/>
              <a:t>function </a:t>
            </a:r>
            <a:r>
              <a:rPr lang="en-US" dirty="0" err="1"/>
              <a:t>getFunc</a:t>
            </a:r>
            <a:r>
              <a:rPr lang="en-US" dirty="0"/>
              <a:t>() { </a:t>
            </a:r>
            <a:endParaRPr lang="en-US" dirty="0" smtClean="0"/>
          </a:p>
          <a:p>
            <a:pPr marL="0" indent="0">
              <a:buNone/>
            </a:pPr>
            <a:r>
              <a:rPr lang="en-US" dirty="0"/>
              <a:t>	</a:t>
            </a:r>
            <a:r>
              <a:rPr lang="en-US" dirty="0" err="1" smtClean="0"/>
              <a:t>var</a:t>
            </a:r>
            <a:r>
              <a:rPr lang="en-US" dirty="0" smtClean="0"/>
              <a:t> </a:t>
            </a:r>
            <a:r>
              <a:rPr lang="en-US" dirty="0"/>
              <a:t>a = 7; </a:t>
            </a:r>
            <a:endParaRPr lang="en-US" dirty="0" smtClean="0"/>
          </a:p>
          <a:p>
            <a:pPr marL="0" indent="0">
              <a:buNone/>
            </a:pPr>
            <a:r>
              <a:rPr lang="en-US" dirty="0"/>
              <a:t>	</a:t>
            </a:r>
            <a:r>
              <a:rPr lang="en-US" dirty="0" smtClean="0"/>
              <a:t>return </a:t>
            </a:r>
            <a:r>
              <a:rPr lang="en-US" dirty="0"/>
              <a:t>function(b) { alert(</a:t>
            </a:r>
            <a:r>
              <a:rPr lang="en-US" dirty="0" err="1"/>
              <a:t>a+b</a:t>
            </a:r>
            <a:r>
              <a:rPr lang="en-US" dirty="0"/>
              <a:t>); } </a:t>
            </a:r>
            <a:endParaRPr lang="en-US" dirty="0" smtClean="0"/>
          </a:p>
          <a:p>
            <a:pPr marL="0" indent="0">
              <a:buNone/>
            </a:pPr>
            <a:r>
              <a:rPr lang="en-US" dirty="0" smtClean="0"/>
              <a:t>} </a:t>
            </a:r>
          </a:p>
          <a:p>
            <a:pPr marL="0" indent="0">
              <a:buNone/>
            </a:pPr>
            <a:r>
              <a:rPr lang="en-US" dirty="0" err="1" smtClean="0"/>
              <a:t>var</a:t>
            </a:r>
            <a:r>
              <a:rPr lang="en-US" dirty="0" smtClean="0"/>
              <a:t> </a:t>
            </a:r>
            <a:r>
              <a:rPr lang="en-US" dirty="0"/>
              <a:t>f = </a:t>
            </a:r>
            <a:r>
              <a:rPr lang="en-US" dirty="0" err="1"/>
              <a:t>getFunc</a:t>
            </a:r>
            <a:r>
              <a:rPr lang="en-US" dirty="0"/>
              <a:t>(); </a:t>
            </a:r>
            <a:endParaRPr lang="en-US" dirty="0" smtClean="0"/>
          </a:p>
          <a:p>
            <a:pPr marL="0" indent="0">
              <a:buNone/>
            </a:pPr>
            <a:r>
              <a:rPr lang="en-US" dirty="0" smtClean="0"/>
              <a:t>f(5</a:t>
            </a:r>
            <a:r>
              <a:rPr lang="en-US" dirty="0"/>
              <a:t>);</a:t>
            </a:r>
            <a:endParaRPr lang="en-US" dirty="0" smtClean="0"/>
          </a:p>
          <a:p>
            <a:pPr marL="0" indent="0">
              <a:buNone/>
            </a:pPr>
            <a:r>
              <a:rPr lang="en-US" dirty="0" smtClean="0"/>
              <a:t>What is the alert message?</a:t>
            </a:r>
          </a:p>
          <a:p>
            <a:pPr marL="0" indent="0">
              <a:buNone/>
            </a:pPr>
            <a:endParaRPr lang="en-US" dirty="0" smtClean="0"/>
          </a:p>
        </p:txBody>
      </p:sp>
    </p:spTree>
    <p:extLst>
      <p:ext uri="{BB962C8B-B14F-4D97-AF65-F5344CB8AC3E}">
        <p14:creationId xmlns:p14="http://schemas.microsoft.com/office/powerpoint/2010/main" val="14502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 Answer: True</a:t>
            </a:r>
          </a:p>
          <a:p>
            <a:pPr marL="0" indent="0">
              <a:buNone/>
            </a:pPr>
            <a:r>
              <a:rPr lang="en-US" dirty="0" smtClean="0"/>
              <a:t>Refer the box model and you will understand why it is true</a:t>
            </a:r>
          </a:p>
        </p:txBody>
      </p:sp>
    </p:spTree>
    <p:extLst>
      <p:ext uri="{BB962C8B-B14F-4D97-AF65-F5344CB8AC3E}">
        <p14:creationId xmlns:p14="http://schemas.microsoft.com/office/powerpoint/2010/main" val="593013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3"/>
            <a:ext cx="11135062" cy="5737002"/>
          </a:xfrm>
        </p:spPr>
        <p:txBody>
          <a:bodyPr>
            <a:normAutofit/>
          </a:bodyPr>
          <a:lstStyle/>
          <a:p>
            <a:pPr marL="0" indent="0">
              <a:buNone/>
            </a:pPr>
            <a:r>
              <a:rPr lang="en-US" dirty="0" smtClean="0"/>
              <a:t>Answer: 12</a:t>
            </a:r>
          </a:p>
          <a:p>
            <a:pPr marL="0" indent="0">
              <a:buNone/>
            </a:pPr>
            <a:r>
              <a:rPr lang="en-US" dirty="0" smtClean="0"/>
              <a:t>- Once</a:t>
            </a:r>
            <a:r>
              <a:rPr lang="en-US" dirty="0"/>
              <a:t> </a:t>
            </a:r>
            <a:r>
              <a:rPr lang="en-US" dirty="0" err="1"/>
              <a:t>getFunc</a:t>
            </a:r>
            <a:r>
              <a:rPr lang="en-US" dirty="0"/>
              <a:t>() returns, you might think that all of its local variables would be deallocated. However, that little anonymous function, which alerts to the screen, still has access to the variable a! </a:t>
            </a:r>
          </a:p>
          <a:p>
            <a:pPr marL="0" indent="0">
              <a:buNone/>
            </a:pPr>
            <a:r>
              <a:rPr lang="en-US" dirty="0" smtClean="0"/>
              <a:t>- Each </a:t>
            </a:r>
            <a:r>
              <a:rPr lang="en-US" dirty="0"/>
              <a:t>time, the </a:t>
            </a:r>
            <a:r>
              <a:rPr lang="en-US" dirty="0" err="1"/>
              <a:t>Javascript</a:t>
            </a:r>
            <a:r>
              <a:rPr lang="en-US" dirty="0"/>
              <a:t> interpreter searches for the most local variable it can find, and uses that one. So, when executing again(), despite there being an a that has a value of 7, and an a that has a value of 6, the interpreter never finds them, because the one directly within again() is most local</a:t>
            </a:r>
            <a:r>
              <a:rPr lang="en-US" dirty="0" smtClean="0"/>
              <a:t>.</a:t>
            </a:r>
          </a:p>
          <a:p>
            <a:pPr marL="0" indent="0">
              <a:buNone/>
            </a:pPr>
            <a:r>
              <a:rPr lang="en-US" dirty="0" smtClean="0"/>
              <a:t>- </a:t>
            </a:r>
            <a:r>
              <a:rPr lang="en-US" dirty="0" err="1" smtClean="0"/>
              <a:t>getFunc</a:t>
            </a:r>
            <a:r>
              <a:rPr lang="en-US" dirty="0"/>
              <a:t>() returns a reference to another, anonymous function. Later on, we call that function, and it still has access to all of the variables it had access to at the time of creation. All of these variables that the function has access to at its creation create a closure, which sticks around for as long as the function pointer itself does.</a:t>
            </a:r>
            <a:endParaRPr lang="en-US" dirty="0" smtClean="0"/>
          </a:p>
        </p:txBody>
      </p:sp>
    </p:spTree>
    <p:extLst>
      <p:ext uri="{BB962C8B-B14F-4D97-AF65-F5344CB8AC3E}">
        <p14:creationId xmlns:p14="http://schemas.microsoft.com/office/powerpoint/2010/main" val="916550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774" y="706829"/>
            <a:ext cx="10801574" cy="5468060"/>
          </a:xfrm>
        </p:spPr>
        <p:txBody>
          <a:bodyPr>
            <a:normAutofit/>
          </a:bodyPr>
          <a:lstStyle/>
          <a:p>
            <a:r>
              <a:rPr lang="en-US" dirty="0" smtClean="0"/>
              <a:t>How to stop the JS code from invoking events of objects’ chain (Child to Parent etc..)</a:t>
            </a:r>
          </a:p>
          <a:p>
            <a:pPr lvl="1"/>
            <a:r>
              <a:rPr lang="en-US" dirty="0" err="1" smtClean="0"/>
              <a:t>preventDefault</a:t>
            </a:r>
            <a:r>
              <a:rPr lang="en-US" dirty="0" smtClean="0"/>
              <a:t>()</a:t>
            </a:r>
          </a:p>
          <a:p>
            <a:pPr lvl="1"/>
            <a:r>
              <a:rPr lang="en-US" dirty="0" err="1" smtClean="0"/>
              <a:t>stopPropagation</a:t>
            </a:r>
            <a:r>
              <a:rPr lang="en-US" dirty="0" smtClean="0"/>
              <a:t>()</a:t>
            </a:r>
          </a:p>
          <a:p>
            <a:pPr lvl="1"/>
            <a:r>
              <a:rPr lang="en-US" dirty="0" err="1" smtClean="0"/>
              <a:t>stopEvent</a:t>
            </a:r>
            <a:r>
              <a:rPr lang="en-US" dirty="0" smtClean="0"/>
              <a:t>()</a:t>
            </a:r>
          </a:p>
          <a:p>
            <a:pPr lvl="1"/>
            <a:r>
              <a:rPr lang="en-US" dirty="0" err="1" smtClean="0"/>
              <a:t>preventEvent</a:t>
            </a:r>
            <a:r>
              <a:rPr lang="en-US" dirty="0" smtClean="0"/>
              <a:t>()</a:t>
            </a:r>
            <a:endParaRPr lang="en-US" dirty="0"/>
          </a:p>
        </p:txBody>
      </p:sp>
    </p:spTree>
    <p:extLst>
      <p:ext uri="{BB962C8B-B14F-4D97-AF65-F5344CB8AC3E}">
        <p14:creationId xmlns:p14="http://schemas.microsoft.com/office/powerpoint/2010/main" val="220596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normAutofit/>
          </a:bodyPr>
          <a:lstStyle/>
          <a:p>
            <a:pPr marL="0" indent="0">
              <a:buNone/>
            </a:pPr>
            <a:r>
              <a:rPr lang="en-US" dirty="0" smtClean="0"/>
              <a:t>Answer: </a:t>
            </a:r>
            <a:r>
              <a:rPr lang="en-US" dirty="0" err="1" smtClean="0"/>
              <a:t>stopPropogation</a:t>
            </a:r>
            <a:r>
              <a:rPr lang="en-US" dirty="0" smtClean="0"/>
              <a:t>()</a:t>
            </a:r>
          </a:p>
        </p:txBody>
      </p:sp>
    </p:spTree>
    <p:extLst>
      <p:ext uri="{BB962C8B-B14F-4D97-AF65-F5344CB8AC3E}">
        <p14:creationId xmlns:p14="http://schemas.microsoft.com/office/powerpoint/2010/main" val="1013458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774" y="706829"/>
            <a:ext cx="10801574" cy="5468060"/>
          </a:xfrm>
        </p:spPr>
        <p:txBody>
          <a:bodyPr>
            <a:normAutofit/>
          </a:bodyPr>
          <a:lstStyle/>
          <a:p>
            <a:r>
              <a:rPr lang="en-US" dirty="0" smtClean="0"/>
              <a:t>Which of the following is/are not a built-in module(s) in </a:t>
            </a:r>
            <a:r>
              <a:rPr lang="en-US" dirty="0" err="1" smtClean="0"/>
              <a:t>NodeJS</a:t>
            </a:r>
            <a:r>
              <a:rPr lang="en-US" dirty="0" smtClean="0"/>
              <a:t>.</a:t>
            </a:r>
          </a:p>
          <a:p>
            <a:pPr lvl="1"/>
            <a:r>
              <a:rPr lang="en-US" dirty="0" smtClean="0"/>
              <a:t>fs</a:t>
            </a:r>
          </a:p>
          <a:p>
            <a:pPr lvl="1"/>
            <a:r>
              <a:rPr lang="en-US" dirty="0"/>
              <a:t>p</a:t>
            </a:r>
            <a:r>
              <a:rPr lang="en-US" dirty="0" smtClean="0"/>
              <a:t>ath</a:t>
            </a:r>
          </a:p>
          <a:p>
            <a:pPr lvl="1"/>
            <a:r>
              <a:rPr lang="en-US" dirty="0" smtClean="0"/>
              <a:t>Express</a:t>
            </a:r>
          </a:p>
          <a:p>
            <a:pPr lvl="1"/>
            <a:r>
              <a:rPr lang="en-US" dirty="0" err="1" smtClean="0"/>
              <a:t>axios</a:t>
            </a:r>
            <a:endParaRPr lang="en-US" dirty="0" smtClean="0"/>
          </a:p>
          <a:p>
            <a:pPr lvl="1"/>
            <a:endParaRPr lang="en-US" dirty="0" smtClean="0"/>
          </a:p>
        </p:txBody>
      </p:sp>
    </p:spTree>
    <p:extLst>
      <p:ext uri="{BB962C8B-B14F-4D97-AF65-F5344CB8AC3E}">
        <p14:creationId xmlns:p14="http://schemas.microsoft.com/office/powerpoint/2010/main" val="1841521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normAutofit/>
          </a:bodyPr>
          <a:lstStyle/>
          <a:p>
            <a:pPr marL="0" indent="0">
              <a:buNone/>
            </a:pPr>
            <a:r>
              <a:rPr lang="en-US" dirty="0" smtClean="0"/>
              <a:t>Answer: </a:t>
            </a:r>
            <a:r>
              <a:rPr lang="en-US" dirty="0" err="1" smtClean="0"/>
              <a:t>axios</a:t>
            </a:r>
            <a:r>
              <a:rPr lang="en-US" dirty="0" smtClean="0"/>
              <a:t>, Express </a:t>
            </a:r>
          </a:p>
        </p:txBody>
      </p:sp>
    </p:spTree>
    <p:extLst>
      <p:ext uri="{BB962C8B-B14F-4D97-AF65-F5344CB8AC3E}">
        <p14:creationId xmlns:p14="http://schemas.microsoft.com/office/powerpoint/2010/main" val="914891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774" y="706829"/>
            <a:ext cx="10801574" cy="5468060"/>
          </a:xfrm>
        </p:spPr>
        <p:txBody>
          <a:bodyPr>
            <a:normAutofit/>
          </a:bodyPr>
          <a:lstStyle/>
          <a:p>
            <a:r>
              <a:rPr lang="en-US" dirty="0" smtClean="0"/>
              <a:t>Which of the following SQL queries will insert a new record in the table named my-table?</a:t>
            </a:r>
          </a:p>
          <a:p>
            <a:pPr lvl="1"/>
            <a:r>
              <a:rPr lang="en-US" dirty="0"/>
              <a:t>i</a:t>
            </a:r>
            <a:r>
              <a:rPr lang="en-US" dirty="0" smtClean="0"/>
              <a:t>nsert in table my-table values();</a:t>
            </a:r>
          </a:p>
          <a:p>
            <a:pPr lvl="1"/>
            <a:r>
              <a:rPr lang="en-US" dirty="0"/>
              <a:t>i</a:t>
            </a:r>
            <a:r>
              <a:rPr lang="en-US" dirty="0" smtClean="0"/>
              <a:t>nsert into table my-table values();</a:t>
            </a:r>
          </a:p>
          <a:p>
            <a:pPr lvl="1"/>
            <a:r>
              <a:rPr lang="en-US" dirty="0"/>
              <a:t>i</a:t>
            </a:r>
            <a:r>
              <a:rPr lang="en-US" dirty="0" smtClean="0"/>
              <a:t>nsert into my-table values();</a:t>
            </a:r>
          </a:p>
          <a:p>
            <a:pPr lvl="1"/>
            <a:r>
              <a:rPr lang="en-US" dirty="0"/>
              <a:t>i</a:t>
            </a:r>
            <a:r>
              <a:rPr lang="en-US" dirty="0" smtClean="0"/>
              <a:t>nsert in my-table values();</a:t>
            </a:r>
          </a:p>
        </p:txBody>
      </p:sp>
    </p:spTree>
    <p:extLst>
      <p:ext uri="{BB962C8B-B14F-4D97-AF65-F5344CB8AC3E}">
        <p14:creationId xmlns:p14="http://schemas.microsoft.com/office/powerpoint/2010/main" val="1517294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normAutofit/>
          </a:bodyPr>
          <a:lstStyle/>
          <a:p>
            <a:pPr marL="0" indent="0">
              <a:buNone/>
            </a:pPr>
            <a:r>
              <a:rPr lang="en-US"/>
              <a:t>Answer: insert into my-table values();</a:t>
            </a:r>
            <a:endParaRPr lang="en-US" dirty="0" smtClean="0"/>
          </a:p>
        </p:txBody>
      </p:sp>
      <p:sp>
        <p:nvSpPr>
          <p:cNvPr id="2" name="TextBox 1"/>
          <p:cNvSpPr txBox="1"/>
          <p:nvPr/>
        </p:nvSpPr>
        <p:spPr>
          <a:xfrm>
            <a:off x="1952090" y="107878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47332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5466306"/>
          </a:xfrm>
        </p:spPr>
        <p:txBody>
          <a:bodyPr>
            <a:normAutofit fontScale="92500" lnSpcReduction="20000"/>
          </a:bodyPr>
          <a:lstStyle/>
          <a:p>
            <a:pPr marL="0" indent="0">
              <a:buNone/>
            </a:pPr>
            <a:r>
              <a:rPr lang="en-US" dirty="0" smtClean="0"/>
              <a:t>Along with Midterm and review questions, go through these topics:</a:t>
            </a:r>
          </a:p>
          <a:p>
            <a:pPr marL="0" indent="0">
              <a:buNone/>
            </a:pPr>
            <a:r>
              <a:rPr lang="en-US" dirty="0"/>
              <a:t>	</a:t>
            </a:r>
            <a:r>
              <a:rPr lang="en-US" dirty="0" smtClean="0"/>
              <a:t>Closures</a:t>
            </a:r>
          </a:p>
          <a:p>
            <a:pPr marL="0" indent="0">
              <a:buNone/>
            </a:pPr>
            <a:r>
              <a:rPr lang="en-US" dirty="0" smtClean="0"/>
              <a:t>	</a:t>
            </a:r>
            <a:r>
              <a:rPr lang="en-US" dirty="0" err="1" smtClean="0"/>
              <a:t>Preventdefault</a:t>
            </a:r>
            <a:endParaRPr lang="en-US" dirty="0" smtClean="0"/>
          </a:p>
          <a:p>
            <a:pPr marL="0" indent="0">
              <a:buNone/>
            </a:pPr>
            <a:r>
              <a:rPr lang="en-US" dirty="0"/>
              <a:t>	</a:t>
            </a:r>
            <a:r>
              <a:rPr lang="en-US" dirty="0" err="1" smtClean="0"/>
              <a:t>Stoppropagation</a:t>
            </a:r>
            <a:endParaRPr lang="en-US" dirty="0" smtClean="0"/>
          </a:p>
          <a:p>
            <a:pPr marL="0" indent="0">
              <a:buNone/>
            </a:pPr>
            <a:r>
              <a:rPr lang="en-US" dirty="0"/>
              <a:t>	</a:t>
            </a:r>
            <a:r>
              <a:rPr lang="en-US" dirty="0" smtClean="0"/>
              <a:t>JS Date()</a:t>
            </a:r>
          </a:p>
          <a:p>
            <a:pPr marL="0" indent="0">
              <a:buNone/>
            </a:pPr>
            <a:r>
              <a:rPr lang="en-US" dirty="0"/>
              <a:t>	</a:t>
            </a:r>
            <a:r>
              <a:rPr lang="en-US" dirty="0" smtClean="0"/>
              <a:t>DOM manipulation</a:t>
            </a:r>
          </a:p>
          <a:p>
            <a:pPr marL="0" indent="0">
              <a:buNone/>
            </a:pPr>
            <a:r>
              <a:rPr lang="en-US" dirty="0"/>
              <a:t>	</a:t>
            </a:r>
            <a:r>
              <a:rPr lang="en-US" dirty="0" smtClean="0"/>
              <a:t>CRUD SQL queries, SQL constraints (Don’t have to read implementation, jus knowing the syntax of commands is enough)</a:t>
            </a:r>
          </a:p>
          <a:p>
            <a:pPr marL="0" indent="0">
              <a:buNone/>
            </a:pPr>
            <a:endParaRPr lang="en-US" dirty="0"/>
          </a:p>
          <a:p>
            <a:pPr marL="0" indent="0">
              <a:buNone/>
            </a:pPr>
            <a:r>
              <a:rPr lang="en-US" dirty="0" smtClean="0"/>
              <a:t>NO CODING QUESTIONS IN THE EXAM(YOU DON</a:t>
            </a:r>
            <a:r>
              <a:rPr lang="uk-UA" dirty="0" smtClean="0"/>
              <a:t>’</a:t>
            </a:r>
            <a:r>
              <a:rPr lang="en-US" dirty="0" smtClean="0"/>
              <a:t>T HAVE TO WRITE CODE). YOU JUST HAVE TO GUESS THE OUTPUT OF ONE OR TWO QUESTIONS.</a:t>
            </a:r>
          </a:p>
          <a:p>
            <a:pPr marL="0" indent="0">
              <a:buNone/>
            </a:pPr>
            <a:endParaRPr lang="en-US" dirty="0" smtClean="0"/>
          </a:p>
          <a:p>
            <a:pPr marL="0" indent="0">
              <a:buNone/>
            </a:pPr>
            <a:r>
              <a:rPr lang="en-US" dirty="0" smtClean="0"/>
              <a:t>Good Luck!</a:t>
            </a:r>
            <a:endParaRPr lang="en-US" dirty="0" smtClean="0"/>
          </a:p>
        </p:txBody>
      </p:sp>
      <p:sp>
        <p:nvSpPr>
          <p:cNvPr id="2" name="TextBox 1"/>
          <p:cNvSpPr txBox="1"/>
          <p:nvPr/>
        </p:nvSpPr>
        <p:spPr>
          <a:xfrm>
            <a:off x="1952090" y="107878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9309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r>
              <a:rPr lang="en-US" dirty="0"/>
              <a:t>Which of the following selects all &lt;p&gt; elements inside &lt;div&gt; elements</a:t>
            </a:r>
          </a:p>
          <a:p>
            <a:pPr lvl="1"/>
            <a:r>
              <a:rPr lang="en-US" dirty="0"/>
              <a:t>div p</a:t>
            </a:r>
          </a:p>
          <a:p>
            <a:pPr lvl="1"/>
            <a:r>
              <a:rPr lang="en-US" dirty="0"/>
              <a:t>div &gt; p</a:t>
            </a:r>
          </a:p>
          <a:p>
            <a:pPr lvl="1"/>
            <a:r>
              <a:rPr lang="en-US" dirty="0"/>
              <a:t>div + p</a:t>
            </a:r>
          </a:p>
          <a:p>
            <a:pPr lvl="1"/>
            <a:r>
              <a:rPr lang="en-US" dirty="0"/>
              <a:t>div ~ p</a:t>
            </a:r>
            <a:endParaRPr lang="en-US" dirty="0" smtClean="0"/>
          </a:p>
        </p:txBody>
      </p:sp>
    </p:spTree>
    <p:extLst>
      <p:ext uri="{BB962C8B-B14F-4D97-AF65-F5344CB8AC3E}">
        <p14:creationId xmlns:p14="http://schemas.microsoft.com/office/powerpoint/2010/main" val="167402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Answer: div p</a:t>
            </a:r>
          </a:p>
          <a:p>
            <a:pPr marL="0" indent="0">
              <a:buNone/>
            </a:pPr>
            <a:endParaRPr lang="en-US" dirty="0"/>
          </a:p>
          <a:p>
            <a:pPr marL="0" indent="0">
              <a:buNone/>
            </a:pPr>
            <a:r>
              <a:rPr lang="en-US" dirty="0"/>
              <a:t>The descendant selector matches all elements that are descendants of a specified element.</a:t>
            </a:r>
            <a:endParaRPr lang="en-US" dirty="0" smtClean="0"/>
          </a:p>
        </p:txBody>
      </p:sp>
    </p:spTree>
    <p:extLst>
      <p:ext uri="{BB962C8B-B14F-4D97-AF65-F5344CB8AC3E}">
        <p14:creationId xmlns:p14="http://schemas.microsoft.com/office/powerpoint/2010/main" val="1057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r>
              <a:rPr lang="en-US" dirty="0" smtClean="0"/>
              <a:t>Which of the </a:t>
            </a:r>
            <a:r>
              <a:rPr lang="en-US" dirty="0"/>
              <a:t>following example selects all &lt;p&gt; elements that are immediate children of a &lt;div&gt; </a:t>
            </a:r>
            <a:r>
              <a:rPr lang="en-US" dirty="0" smtClean="0"/>
              <a:t>element?</a:t>
            </a:r>
          </a:p>
          <a:p>
            <a:pPr lvl="1"/>
            <a:r>
              <a:rPr lang="en-US" dirty="0" smtClean="0"/>
              <a:t>div </a:t>
            </a:r>
            <a:r>
              <a:rPr lang="en-US" dirty="0"/>
              <a:t>p</a:t>
            </a:r>
          </a:p>
          <a:p>
            <a:pPr lvl="1"/>
            <a:r>
              <a:rPr lang="en-US" dirty="0"/>
              <a:t>div &gt; p</a:t>
            </a:r>
          </a:p>
          <a:p>
            <a:pPr lvl="1"/>
            <a:r>
              <a:rPr lang="en-US" dirty="0"/>
              <a:t>div + p</a:t>
            </a:r>
          </a:p>
          <a:p>
            <a:pPr lvl="1"/>
            <a:r>
              <a:rPr lang="en-US" dirty="0"/>
              <a:t>div ~ p</a:t>
            </a:r>
            <a:endParaRPr lang="en-US" dirty="0" smtClean="0"/>
          </a:p>
        </p:txBody>
      </p:sp>
    </p:spTree>
    <p:extLst>
      <p:ext uri="{BB962C8B-B14F-4D97-AF65-F5344CB8AC3E}">
        <p14:creationId xmlns:p14="http://schemas.microsoft.com/office/powerpoint/2010/main" val="82233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Answer: div &gt; p</a:t>
            </a:r>
          </a:p>
          <a:p>
            <a:pPr marL="0" indent="0">
              <a:buNone/>
            </a:pPr>
            <a:endParaRPr lang="en-US" dirty="0"/>
          </a:p>
          <a:p>
            <a:pPr marL="0" indent="0">
              <a:buNone/>
            </a:pPr>
            <a:r>
              <a:rPr lang="en-US" dirty="0"/>
              <a:t>The child selector selects all elements that are the immediate children of a specified element.</a:t>
            </a:r>
            <a:endParaRPr lang="en-US" dirty="0" smtClean="0"/>
          </a:p>
        </p:txBody>
      </p:sp>
    </p:spTree>
    <p:extLst>
      <p:ext uri="{BB962C8B-B14F-4D97-AF65-F5344CB8AC3E}">
        <p14:creationId xmlns:p14="http://schemas.microsoft.com/office/powerpoint/2010/main" val="104023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Which of the </a:t>
            </a:r>
            <a:r>
              <a:rPr lang="en-US" dirty="0"/>
              <a:t>following example selects all &lt;p&gt; elements that are siblings of &lt;div&gt; </a:t>
            </a:r>
            <a:r>
              <a:rPr lang="en-US" dirty="0" smtClean="0"/>
              <a:t>elements?</a:t>
            </a:r>
          </a:p>
          <a:p>
            <a:pPr lvl="1"/>
            <a:r>
              <a:rPr lang="en-US" dirty="0" smtClean="0"/>
              <a:t>div </a:t>
            </a:r>
            <a:r>
              <a:rPr lang="en-US" dirty="0"/>
              <a:t>p</a:t>
            </a:r>
          </a:p>
          <a:p>
            <a:pPr lvl="1"/>
            <a:r>
              <a:rPr lang="en-US" dirty="0"/>
              <a:t>div &gt; p</a:t>
            </a:r>
          </a:p>
          <a:p>
            <a:pPr lvl="1"/>
            <a:r>
              <a:rPr lang="en-US" dirty="0"/>
              <a:t>div + p</a:t>
            </a:r>
          </a:p>
          <a:p>
            <a:pPr lvl="1"/>
            <a:r>
              <a:rPr lang="en-US" dirty="0"/>
              <a:t>div ~ p</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39349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pPr marL="0" indent="0">
              <a:buNone/>
            </a:pPr>
            <a:r>
              <a:rPr lang="en-US" dirty="0" smtClean="0"/>
              <a:t>Answer: </a:t>
            </a:r>
            <a:r>
              <a:rPr lang="en-US" dirty="0"/>
              <a:t>div ~ </a:t>
            </a:r>
            <a:r>
              <a:rPr lang="en-US" dirty="0" smtClean="0"/>
              <a:t>p</a:t>
            </a:r>
          </a:p>
          <a:p>
            <a:pPr marL="0" indent="0">
              <a:buNone/>
            </a:pPr>
            <a:endParaRPr lang="en-US" dirty="0"/>
          </a:p>
          <a:p>
            <a:pPr marL="0" indent="0">
              <a:buNone/>
            </a:pPr>
            <a:r>
              <a:rPr lang="en-US" dirty="0"/>
              <a:t>The general sibling selector selects all elements that are siblings of a specified element</a:t>
            </a:r>
            <a:r>
              <a:rPr lang="en-US" dirty="0" smtClean="0"/>
              <a:t>.</a:t>
            </a:r>
          </a:p>
          <a:p>
            <a:pPr marL="0" indent="0">
              <a:buNone/>
            </a:pPr>
            <a:r>
              <a:rPr lang="en-US" dirty="0" smtClean="0"/>
              <a:t>Elements that have same element as a parent are sibling elements</a:t>
            </a:r>
            <a:endParaRPr lang="en-US" dirty="0"/>
          </a:p>
        </p:txBody>
      </p:sp>
    </p:spTree>
    <p:extLst>
      <p:ext uri="{BB962C8B-B14F-4D97-AF65-F5344CB8AC3E}">
        <p14:creationId xmlns:p14="http://schemas.microsoft.com/office/powerpoint/2010/main" val="13476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562" y="825164"/>
            <a:ext cx="10515600" cy="4351338"/>
          </a:xfrm>
        </p:spPr>
        <p:txBody>
          <a:bodyPr/>
          <a:lstStyle/>
          <a:p>
            <a:r>
              <a:rPr lang="en-US" dirty="0" smtClean="0"/>
              <a:t>Which of the </a:t>
            </a:r>
            <a:r>
              <a:rPr lang="en-US" dirty="0"/>
              <a:t>following example selects all &lt;p&gt; elements that are placed immediately after &lt;div&gt; </a:t>
            </a:r>
            <a:r>
              <a:rPr lang="en-US" dirty="0" smtClean="0"/>
              <a:t>elements?</a:t>
            </a:r>
          </a:p>
          <a:p>
            <a:pPr lvl="1"/>
            <a:r>
              <a:rPr lang="en-US" dirty="0"/>
              <a:t>div p</a:t>
            </a:r>
          </a:p>
          <a:p>
            <a:pPr lvl="1"/>
            <a:r>
              <a:rPr lang="en-US" dirty="0"/>
              <a:t>div &gt; p</a:t>
            </a:r>
          </a:p>
          <a:p>
            <a:pPr lvl="1"/>
            <a:r>
              <a:rPr lang="en-US" dirty="0"/>
              <a:t>div + p</a:t>
            </a:r>
          </a:p>
          <a:p>
            <a:pPr lvl="1"/>
            <a:r>
              <a:rPr lang="en-US" dirty="0"/>
              <a:t>div ~ </a:t>
            </a:r>
            <a:r>
              <a:rPr lang="en-US" dirty="0" smtClean="0"/>
              <a:t>p</a:t>
            </a:r>
            <a:endParaRPr lang="en-US" dirty="0"/>
          </a:p>
        </p:txBody>
      </p:sp>
    </p:spTree>
    <p:extLst>
      <p:ext uri="{BB962C8B-B14F-4D97-AF65-F5344CB8AC3E}">
        <p14:creationId xmlns:p14="http://schemas.microsoft.com/office/powerpoint/2010/main" val="308747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2343</TotalTime>
  <Words>479</Words>
  <Application>Microsoft Macintosh PowerPoint</Application>
  <PresentationFormat>Widescreen</PresentationFormat>
  <Paragraphs>109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Calibri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layouts</dc:title>
  <dc:creator>Virajitha Karnatapu</dc:creator>
  <cp:lastModifiedBy>Virajitha Karnatapu</cp:lastModifiedBy>
  <cp:revision>80</cp:revision>
  <dcterms:created xsi:type="dcterms:W3CDTF">2018-06-29T05:51:30Z</dcterms:created>
  <dcterms:modified xsi:type="dcterms:W3CDTF">2018-08-16T18:57:58Z</dcterms:modified>
</cp:coreProperties>
</file>