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7" r:id="rId2"/>
    <p:sldId id="258" r:id="rId3"/>
    <p:sldId id="259" r:id="rId4"/>
    <p:sldId id="272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3" r:id="rId14"/>
    <p:sldId id="274" r:id="rId15"/>
    <p:sldId id="275" r:id="rId16"/>
    <p:sldId id="276" r:id="rId17"/>
    <p:sldId id="277" r:id="rId18"/>
    <p:sldId id="278" r:id="rId19"/>
    <p:sldId id="280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68"/>
    <p:restoredTop sz="94580"/>
  </p:normalViewPr>
  <p:slideViewPr>
    <p:cSldViewPr snapToGrid="0" snapToObjects="1">
      <p:cViewPr varScale="1">
        <p:scale>
          <a:sx n="124" d="100"/>
          <a:sy n="124" d="100"/>
        </p:scale>
        <p:origin x="20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1D85D-A530-EB49-8471-99AB4990F2CE}" type="datetimeFigureOut">
              <a:rPr lang="en-US" smtClean="0"/>
              <a:t>8/14/18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21A8C-8478-B54E-A0EF-B11D86A3E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1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1B22A4E-97BB-3749-948C-A6B139C3E6CD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22A4E-97BB-3749-948C-A6B139C3E6CD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88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Security</a:t>
            </a:r>
            <a:endParaRPr lang="en-US" alt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pic>
        <p:nvPicPr>
          <p:cNvPr id="7" name="Picture 3" descr="C:\Users\cscaffid\AppData\Local\Microsoft\Windows\Temporary Internet Files\Content.IE5\YGF1PKAC\MP900433153[1]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665" y="2121218"/>
            <a:ext cx="7105172" cy="4736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7866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Autocomplete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These days, most browsers will kindly try to save users' data and auto-fill forms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Includes passwords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Potential for impersonation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Threatens </a:t>
            </a:r>
            <a:r>
              <a:rPr lang="en-US" dirty="0" err="1"/>
              <a:t>confidentiality+integrity+availability</a:t>
            </a:r>
            <a:endParaRPr lang="en-US" dirty="0"/>
          </a:p>
          <a:p>
            <a:pPr>
              <a:defRPr/>
            </a:pPr>
            <a:r>
              <a:rPr lang="en-US" dirty="0"/>
              <a:t>To disable…</a:t>
            </a:r>
          </a:p>
          <a:p>
            <a:pPr marL="400050" lvl="1" indent="0">
              <a:buNone/>
              <a:defRPr/>
            </a:pPr>
            <a:r>
              <a:rPr lang="en-US" sz="2400" dirty="0"/>
              <a:t>&lt;form autocomplete="off" … &gt; …</a:t>
            </a:r>
          </a:p>
          <a:p>
            <a:pPr marL="400050" lvl="1" indent="0">
              <a:buNone/>
              <a:defRPr/>
            </a:pPr>
            <a:r>
              <a:rPr lang="en-US" sz="2400" dirty="0"/>
              <a:t>&lt;input type="text" autocomplete="off" … &gt; 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60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Man-in-the-middle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18" y="2652183"/>
            <a:ext cx="9613861" cy="3599316"/>
          </a:xfrm>
        </p:spPr>
        <p:txBody>
          <a:bodyPr rtlCol="0">
            <a:noAutofit/>
          </a:bodyPr>
          <a:lstStyle/>
          <a:p>
            <a:r>
              <a:rPr lang="en-US" altLang="x-none" dirty="0"/>
              <a:t>The browser doesn't talk directly to the server</a:t>
            </a:r>
          </a:p>
          <a:p>
            <a:pPr lvl="1">
              <a:buFont typeface="Arial" charset="0"/>
              <a:buChar char="–"/>
            </a:pPr>
            <a:r>
              <a:rPr lang="en-US" altLang="x-none" dirty="0"/>
              <a:t>It talks to the operating system, which sends data on wireless or a cable to a router, which forwards the data to another network, etc.</a:t>
            </a:r>
          </a:p>
          <a:p>
            <a:r>
              <a:rPr lang="en-US" altLang="x-none" dirty="0"/>
              <a:t>And anywhere along the way, somebody could view and log the data values as they go by</a:t>
            </a:r>
          </a:p>
          <a:p>
            <a:pPr lvl="1">
              <a:buFont typeface="Arial" charset="0"/>
              <a:buChar char="–"/>
            </a:pPr>
            <a:r>
              <a:rPr lang="en-US" altLang="x-none" dirty="0"/>
              <a:t>Including passwords (even if sent by POST)</a:t>
            </a:r>
          </a:p>
          <a:p>
            <a:r>
              <a:rPr lang="en-US" altLang="x-none" dirty="0"/>
              <a:t>Solution: Encrypt the data</a:t>
            </a:r>
          </a:p>
          <a:p>
            <a:r>
              <a:rPr lang="en-US" altLang="x-none" dirty="0"/>
              <a:t>To do this, you install an SSL server certificate</a:t>
            </a:r>
          </a:p>
          <a:p>
            <a:pPr marL="0" indent="0" fontAlgn="base">
              <a:buNone/>
            </a:pPr>
            <a:endParaRPr lang="en-US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71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Overview of how to set up SSL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494528"/>
            <a:ext cx="9613861" cy="3599316"/>
          </a:xfrm>
        </p:spPr>
        <p:txBody>
          <a:bodyPr rtlCol="0">
            <a:noAutofit/>
          </a:bodyPr>
          <a:lstStyle/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800" dirty="0"/>
              <a:t>Lease some </a:t>
            </a:r>
            <a:r>
              <a:rPr lang="en-US" sz="1800" dirty="0" smtClean="0"/>
              <a:t>Node hosting </a:t>
            </a:r>
            <a:r>
              <a:rPr lang="en-US" sz="1800" dirty="0"/>
              <a:t>(server) space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800" dirty="0"/>
              <a:t>Lease rights to a domain (also known as "registering a domain")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1800" dirty="0"/>
              <a:t>E.g., buy "</a:t>
            </a:r>
            <a:r>
              <a:rPr lang="en-US" sz="1800" dirty="0" err="1"/>
              <a:t>mydomain.com</a:t>
            </a:r>
            <a:r>
              <a:rPr lang="en-US" sz="1800" dirty="0"/>
              <a:t>" for a year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800" dirty="0"/>
              <a:t>Log into a server owned by the people from whom you leased the domain name &amp; indicate the IP address of your leased server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1800" dirty="0"/>
              <a:t>E.g., map "</a:t>
            </a:r>
            <a:r>
              <a:rPr lang="en-US" sz="1800" dirty="0" err="1"/>
              <a:t>www.mydomain.com</a:t>
            </a:r>
            <a:r>
              <a:rPr lang="en-US" sz="1800" dirty="0"/>
              <a:t>" to 69.25.142.5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800" dirty="0"/>
              <a:t>Lease an SSL certificate (file) that contains </a:t>
            </a:r>
            <a:r>
              <a:rPr lang="en-US" sz="1800" dirty="0" smtClean="0"/>
              <a:t>cryptographic </a:t>
            </a:r>
            <a:r>
              <a:rPr lang="en-US" sz="1800" dirty="0"/>
              <a:t>keys for your specified domain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800" dirty="0"/>
              <a:t>Log into your </a:t>
            </a:r>
            <a:r>
              <a:rPr lang="en-US" sz="1800" dirty="0" smtClean="0"/>
              <a:t>Node server</a:t>
            </a:r>
            <a:r>
              <a:rPr lang="en-US" sz="1800" dirty="0"/>
              <a:t>, put a copy of your certificate onto it, and restart your server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US" sz="1800" dirty="0"/>
          </a:p>
          <a:p>
            <a:pPr marL="0" indent="0" algn="ctr">
              <a:buNone/>
              <a:defRPr/>
            </a:pPr>
            <a:r>
              <a:rPr lang="en-US" sz="1800" dirty="0">
                <a:sym typeface="Wingdings" pitchFamily="2" charset="2"/>
              </a:rPr>
              <a:t> </a:t>
            </a:r>
            <a:r>
              <a:rPr lang="en-US" sz="1800" dirty="0"/>
              <a:t>Anybody who connects to your server via https will have a totally (2-way) encrypted connection… </a:t>
            </a:r>
            <a:br>
              <a:rPr lang="en-US" sz="1800" dirty="0"/>
            </a:br>
            <a:r>
              <a:rPr lang="en-US" sz="1800" dirty="0"/>
              <a:t>voila, no more man-in-the-middle attacks</a:t>
            </a:r>
          </a:p>
          <a:p>
            <a:pPr>
              <a:defRPr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2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Bots and denial-of-service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18" y="2652183"/>
            <a:ext cx="9613861" cy="3599316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dirty="0"/>
              <a:t>A browser is just a program</a:t>
            </a:r>
          </a:p>
          <a:p>
            <a:pPr>
              <a:defRPr/>
            </a:pPr>
            <a:r>
              <a:rPr lang="en-US" dirty="0"/>
              <a:t>Somebody could create another program that calls your server &amp; pretends to be a browser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This is called a "bot"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And the bot can be installed on lots of computers</a:t>
            </a:r>
          </a:p>
          <a:p>
            <a:pPr lvl="2">
              <a:defRPr/>
            </a:pPr>
            <a:r>
              <a:rPr lang="en-US" dirty="0"/>
              <a:t>Say, machines that a bad person has hacked ("botnet")</a:t>
            </a:r>
          </a:p>
          <a:p>
            <a:pPr>
              <a:defRPr/>
            </a:pPr>
            <a:r>
              <a:rPr lang="en-US" dirty="0"/>
              <a:t>If the program hits </a:t>
            </a:r>
            <a:r>
              <a:rPr lang="en-US" dirty="0" smtClean="0"/>
              <a:t>your server </a:t>
            </a:r>
            <a:r>
              <a:rPr lang="en-US" dirty="0"/>
              <a:t>often enough, legit requests won't get through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This is called "denial of service"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Availability threat (not confidentiality or integrity)</a:t>
            </a:r>
          </a:p>
          <a:p>
            <a:pPr marL="0" indent="0" fontAlgn="base">
              <a:buNone/>
            </a:pPr>
            <a:endParaRPr lang="en-US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89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How to beat denial-of-service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18" y="2652183"/>
            <a:ext cx="9613861" cy="3599316"/>
          </a:xfrm>
        </p:spPr>
        <p:txBody>
          <a:bodyPr rtlCol="0">
            <a:noAutofit/>
          </a:bodyPr>
          <a:lstStyle/>
          <a:p>
            <a:r>
              <a:rPr lang="en-US" altLang="x-none" dirty="0"/>
              <a:t>Still not a "solved problem"</a:t>
            </a:r>
          </a:p>
          <a:p>
            <a:r>
              <a:rPr lang="en-US" altLang="x-none" dirty="0"/>
              <a:t>Partial solutions that </a:t>
            </a:r>
            <a:r>
              <a:rPr lang="en-US" altLang="x-none" i="1" dirty="0"/>
              <a:t>reduce</a:t>
            </a:r>
            <a:r>
              <a:rPr lang="en-US" altLang="x-none" dirty="0"/>
              <a:t> the threat:</a:t>
            </a:r>
          </a:p>
          <a:p>
            <a:pPr lvl="1"/>
            <a:r>
              <a:rPr lang="en-US" altLang="x-none" dirty="0"/>
              <a:t>Replicate onto lots of servers</a:t>
            </a:r>
          </a:p>
          <a:p>
            <a:pPr lvl="1"/>
            <a:r>
              <a:rPr lang="en-US" altLang="x-none" dirty="0"/>
              <a:t>Use a custom operating system (or web server or router) that filters out suspicious traffic</a:t>
            </a:r>
          </a:p>
          <a:p>
            <a:pPr lvl="1"/>
            <a:r>
              <a:rPr lang="en-US" altLang="x-none" dirty="0"/>
              <a:t>Redesign the app with a peer-to-peer architecture rather than a client-server architecture</a:t>
            </a:r>
          </a:p>
          <a:p>
            <a:pPr lvl="2"/>
            <a:r>
              <a:rPr lang="en-US" altLang="x-none" dirty="0"/>
              <a:t>I.e., it's not a web application any more</a:t>
            </a:r>
          </a:p>
          <a:p>
            <a:pPr lvl="1"/>
            <a:endParaRPr lang="en-US" altLang="x-none" dirty="0"/>
          </a:p>
          <a:p>
            <a:pPr lvl="2"/>
            <a:endParaRPr lang="en-US" altLang="x-none" dirty="0"/>
          </a:p>
          <a:p>
            <a:pPr marL="0" indent="0" fontAlgn="base">
              <a:buNone/>
            </a:pPr>
            <a:endParaRPr lang="en-US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13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Theft of data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18" y="2652183"/>
            <a:ext cx="9613861" cy="3599316"/>
          </a:xfrm>
        </p:spPr>
        <p:txBody>
          <a:bodyPr rtlCol="0">
            <a:noAutofit/>
          </a:bodyPr>
          <a:lstStyle/>
          <a:p>
            <a:r>
              <a:rPr lang="en-US" altLang="x-none" dirty="0"/>
              <a:t>Suppose </a:t>
            </a:r>
          </a:p>
          <a:p>
            <a:pPr lvl="1">
              <a:buFont typeface="Arial" charset="0"/>
              <a:buChar char="–"/>
            </a:pPr>
            <a:r>
              <a:rPr lang="en-US" altLang="x-none" dirty="0"/>
              <a:t>Your web application has no obvious security holes…</a:t>
            </a:r>
          </a:p>
          <a:p>
            <a:pPr lvl="1">
              <a:buFont typeface="Arial" charset="0"/>
              <a:buChar char="–"/>
            </a:pPr>
            <a:r>
              <a:rPr lang="en-US" altLang="x-none" dirty="0"/>
              <a:t>But the people you're leasing a server from are shady (or inept)…</a:t>
            </a:r>
          </a:p>
          <a:p>
            <a:pPr lvl="1">
              <a:buFont typeface="Arial" charset="0"/>
              <a:buChar char="–"/>
            </a:pPr>
            <a:r>
              <a:rPr lang="en-US" altLang="x-none" dirty="0"/>
              <a:t>And somebody </a:t>
            </a:r>
            <a:r>
              <a:rPr lang="en-US" altLang="x-none" i="1" dirty="0"/>
              <a:t>steals your database</a:t>
            </a:r>
            <a:r>
              <a:rPr lang="en-US" altLang="x-none" dirty="0"/>
              <a:t>!!!</a:t>
            </a:r>
          </a:p>
          <a:p>
            <a:r>
              <a:rPr lang="en-US" altLang="x-none" dirty="0"/>
              <a:t>Could be a huge threat to confidentiality, integrity, availability</a:t>
            </a:r>
          </a:p>
          <a:p>
            <a:pPr lvl="1">
              <a:buFont typeface="Arial" charset="0"/>
              <a:buChar char="–"/>
            </a:pPr>
            <a:r>
              <a:rPr lang="en-US" altLang="x-none" dirty="0"/>
              <a:t>E.g., if unencrypted passwords are in the database, the thief can launch an impersonation attack</a:t>
            </a:r>
          </a:p>
          <a:p>
            <a:pPr lvl="1">
              <a:buFont typeface="Arial" charset="0"/>
              <a:buChar char="–"/>
            </a:pPr>
            <a:r>
              <a:rPr lang="en-US" altLang="x-none" dirty="0"/>
              <a:t>Worse: what if somebody steals credit cards?</a:t>
            </a:r>
          </a:p>
          <a:p>
            <a:endParaRPr lang="en-US" altLang="x-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17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Theft of data isn't just for databases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18" y="2652183"/>
            <a:ext cx="9613861" cy="3599316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dirty="0"/>
              <a:t>Suppose 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Your web application has no obvious security holes…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But your users are absolutely clueless (they don't even know what antivirus is)…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And somebody </a:t>
            </a:r>
            <a:r>
              <a:rPr lang="en-US" i="1" dirty="0"/>
              <a:t>hacks their hard drives</a:t>
            </a:r>
            <a:r>
              <a:rPr lang="en-US" dirty="0"/>
              <a:t>!!!</a:t>
            </a:r>
          </a:p>
          <a:p>
            <a:pPr>
              <a:defRPr/>
            </a:pPr>
            <a:r>
              <a:rPr lang="en-US" dirty="0"/>
              <a:t>Could be a huge threat to confidentiality, integrity, availability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E.g., if unencrypted passwords are in cookies, the thief can launch an impersonation attack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Worse: storing credit cards in autocomplete or cookies</a:t>
            </a:r>
          </a:p>
          <a:p>
            <a:pPr>
              <a:defRPr/>
            </a:pPr>
            <a:endParaRPr lang="en-US" dirty="0"/>
          </a:p>
          <a:p>
            <a:endParaRPr lang="en-US" altLang="x-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55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Mitigating theft of data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18" y="2652183"/>
            <a:ext cx="9613861" cy="3599316"/>
          </a:xfrm>
        </p:spPr>
        <p:txBody>
          <a:bodyPr rtlCol="0">
            <a:noAutofit/>
          </a:bodyPr>
          <a:lstStyle/>
          <a:p>
            <a:r>
              <a:rPr lang="en-US" altLang="x-none" dirty="0"/>
              <a:t>Simple solution</a:t>
            </a:r>
          </a:p>
          <a:p>
            <a:pPr lvl="1"/>
            <a:r>
              <a:rPr lang="en-US" altLang="x-none" dirty="0"/>
              <a:t>Encrypt all data that needs to be kept confidential</a:t>
            </a:r>
          </a:p>
          <a:p>
            <a:pPr lvl="1"/>
            <a:r>
              <a:rPr lang="en-US" altLang="x-none" i="1" dirty="0"/>
              <a:t>Before</a:t>
            </a:r>
            <a:r>
              <a:rPr lang="en-US" altLang="x-none" dirty="0"/>
              <a:t> inserting into permanent storage</a:t>
            </a:r>
          </a:p>
          <a:p>
            <a:pPr lvl="2"/>
            <a:r>
              <a:rPr lang="en-US" altLang="x-none" dirty="0"/>
              <a:t>Databases</a:t>
            </a:r>
          </a:p>
          <a:p>
            <a:pPr lvl="2"/>
            <a:r>
              <a:rPr lang="en-US" altLang="x-none" dirty="0"/>
              <a:t>Files</a:t>
            </a:r>
          </a:p>
          <a:p>
            <a:pPr lvl="2"/>
            <a:r>
              <a:rPr lang="en-US" altLang="x-none" dirty="0"/>
              <a:t>Cookies</a:t>
            </a:r>
          </a:p>
          <a:p>
            <a:pPr lvl="2"/>
            <a:r>
              <a:rPr lang="en-US" altLang="x-none" i="1" dirty="0"/>
              <a:t>Etc.</a:t>
            </a:r>
          </a:p>
          <a:p>
            <a:endParaRPr lang="en-US" altLang="x-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61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Now you need to keep your key safe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18" y="2652183"/>
            <a:ext cx="9613861" cy="3599316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dirty="0"/>
              <a:t>You also need to keep your database username and password safe, incidentally</a:t>
            </a:r>
          </a:p>
          <a:p>
            <a:pPr lvl="1">
              <a:buFont typeface="Arial" pitchFamily="34" charset="0"/>
              <a:buChar char="–"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Remember, the way how we used </a:t>
            </a:r>
            <a:r>
              <a:rPr lang="en-US" dirty="0" err="1" smtClean="0"/>
              <a:t>dbCredntials.json</a:t>
            </a:r>
            <a:r>
              <a:rPr lang="en-US" dirty="0" smtClean="0"/>
              <a:t> file and then imported them in any file when they are required.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52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Incidentally, you don't actually need to store passwords in the database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18" y="2652183"/>
            <a:ext cx="9613861" cy="3599316"/>
          </a:xfrm>
        </p:spPr>
        <p:txBody>
          <a:bodyPr rtlCol="0">
            <a:noAutofit/>
          </a:bodyPr>
          <a:lstStyle/>
          <a:p>
            <a:r>
              <a:rPr lang="en-US" altLang="x-none" dirty="0"/>
              <a:t>An even more secure option is to store a random-</a:t>
            </a:r>
            <a:r>
              <a:rPr lang="en-US" altLang="x-none" dirty="0" err="1"/>
              <a:t>ish</a:t>
            </a:r>
            <a:r>
              <a:rPr lang="en-US" altLang="x-none" dirty="0"/>
              <a:t> number </a:t>
            </a:r>
            <a:r>
              <a:rPr lang="en-US" altLang="x-none" i="1" dirty="0"/>
              <a:t>computed </a:t>
            </a:r>
            <a:r>
              <a:rPr lang="en-US" altLang="x-none" dirty="0"/>
              <a:t>based on the password (called a "hash")</a:t>
            </a:r>
          </a:p>
          <a:p>
            <a:r>
              <a:rPr lang="en-US" altLang="x-none" dirty="0"/>
              <a:t>When user sends a password:</a:t>
            </a:r>
          </a:p>
          <a:p>
            <a:pPr lvl="1"/>
            <a:r>
              <a:rPr lang="en-US" altLang="x-none" dirty="0"/>
              <a:t>Hash the password</a:t>
            </a:r>
          </a:p>
          <a:p>
            <a:pPr lvl="1"/>
            <a:r>
              <a:rPr lang="en-US" altLang="x-none" dirty="0"/>
              <a:t>Compare to the hashed password in the database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98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What does “Security” encompass?</a:t>
            </a:r>
            <a:endParaRPr lang="en-US" alt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3 key objectives:</a:t>
            </a:r>
          </a:p>
          <a:p>
            <a:pPr lvl="2">
              <a:defRPr/>
            </a:pPr>
            <a:r>
              <a:rPr lang="en-US" dirty="0"/>
              <a:t>Confidentiality</a:t>
            </a:r>
          </a:p>
          <a:p>
            <a:pPr lvl="2">
              <a:defRPr/>
            </a:pPr>
            <a:r>
              <a:rPr lang="en-US" dirty="0"/>
              <a:t>Integrity</a:t>
            </a:r>
          </a:p>
          <a:p>
            <a:pPr lvl="2">
              <a:defRPr/>
            </a:pPr>
            <a:r>
              <a:rPr lang="en-US" dirty="0"/>
              <a:t>Availability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Incidentally, you don't actually need to store passwords in the database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18" y="2652183"/>
            <a:ext cx="9613861" cy="3599316"/>
          </a:xfrm>
        </p:spPr>
        <p:txBody>
          <a:bodyPr rtlCol="0">
            <a:noAutofit/>
          </a:bodyPr>
          <a:lstStyle/>
          <a:p>
            <a:r>
              <a:rPr lang="en-US" altLang="x-none" dirty="0"/>
              <a:t>An even more secure option is to store a random-</a:t>
            </a:r>
            <a:r>
              <a:rPr lang="en-US" altLang="x-none" dirty="0" err="1"/>
              <a:t>ish</a:t>
            </a:r>
            <a:r>
              <a:rPr lang="en-US" altLang="x-none" dirty="0"/>
              <a:t> number </a:t>
            </a:r>
            <a:r>
              <a:rPr lang="en-US" altLang="x-none" i="1" dirty="0"/>
              <a:t>computed </a:t>
            </a:r>
            <a:r>
              <a:rPr lang="en-US" altLang="x-none" dirty="0"/>
              <a:t>based on the password (called a "hash")</a:t>
            </a:r>
          </a:p>
          <a:p>
            <a:r>
              <a:rPr lang="en-US" altLang="x-none" dirty="0"/>
              <a:t>When user sends a password:</a:t>
            </a:r>
          </a:p>
          <a:p>
            <a:pPr lvl="1"/>
            <a:r>
              <a:rPr lang="en-US" altLang="x-none" dirty="0"/>
              <a:t>Hash the password</a:t>
            </a:r>
          </a:p>
          <a:p>
            <a:pPr lvl="1"/>
            <a:r>
              <a:rPr lang="en-US" altLang="x-none" dirty="0"/>
              <a:t>Compare to the hashed password in the </a:t>
            </a:r>
            <a:r>
              <a:rPr lang="en-US" altLang="x-none" dirty="0" smtClean="0"/>
              <a:t>database</a:t>
            </a:r>
          </a:p>
          <a:p>
            <a:r>
              <a:rPr lang="en-US" altLang="x-none" dirty="0" smtClean="0"/>
              <a:t>To make it even more secure, We can take password, assign it some more random characters, hash this newly created string and then store it in DB.</a:t>
            </a:r>
            <a:endParaRPr lang="en-US" altLang="x-none" dirty="0"/>
          </a:p>
          <a:p>
            <a:pPr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59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Key points to remember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18" y="2652183"/>
            <a:ext cx="9613861" cy="3599316"/>
          </a:xfrm>
        </p:spPr>
        <p:txBody>
          <a:bodyPr rtlCol="0">
            <a:noAutofit/>
          </a:bodyPr>
          <a:lstStyle/>
          <a:p>
            <a:r>
              <a:rPr lang="en-US" altLang="x-none" dirty="0"/>
              <a:t>Objectives: Keep secrets secret, don't let data get trashed, make sure people can get data</a:t>
            </a:r>
          </a:p>
          <a:p>
            <a:r>
              <a:rPr lang="en-US" altLang="x-none" dirty="0"/>
              <a:t>Things to remember:</a:t>
            </a:r>
          </a:p>
          <a:p>
            <a:pPr lvl="1"/>
            <a:r>
              <a:rPr lang="en-US" altLang="x-none" dirty="0"/>
              <a:t>Never send confidential data via GET</a:t>
            </a:r>
          </a:p>
          <a:p>
            <a:pPr lvl="1"/>
            <a:r>
              <a:rPr lang="en-US" altLang="x-none" dirty="0"/>
              <a:t>Use SSL to prevent man-in-the-middle attacks</a:t>
            </a:r>
          </a:p>
          <a:p>
            <a:pPr lvl="1"/>
            <a:r>
              <a:rPr lang="en-US" altLang="x-none" dirty="0"/>
              <a:t>Replication is a partial solution to denial-of-service</a:t>
            </a:r>
          </a:p>
          <a:p>
            <a:pPr lvl="1"/>
            <a:r>
              <a:rPr lang="en-US" altLang="x-none" dirty="0"/>
              <a:t>Encrypt sensitive data values before storing</a:t>
            </a:r>
          </a:p>
          <a:p>
            <a:pPr lvl="2"/>
            <a:r>
              <a:rPr lang="en-US" altLang="x-none" dirty="0"/>
              <a:t>Except for passwords: hash those </a:t>
            </a:r>
            <a:r>
              <a:rPr lang="en-US" altLang="x-none" dirty="0" smtClean="0"/>
              <a:t>instead</a:t>
            </a:r>
            <a:endParaRPr lang="en-US" altLang="x-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64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Confidentiality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altLang="x-none" dirty="0"/>
              <a:t>“Preserving authorized restrictions on information access and disclosure, including means for protecting personal privacy and proprietary information”</a:t>
            </a:r>
          </a:p>
          <a:p>
            <a:pPr lvl="1"/>
            <a:r>
              <a:rPr lang="en-US" altLang="x-none" dirty="0"/>
              <a:t>In short: Keeping secrets secret</a:t>
            </a:r>
          </a:p>
          <a:p>
            <a:pPr lvl="1"/>
            <a:r>
              <a:rPr lang="en-US" altLang="x-none" dirty="0"/>
              <a:t>This is the primary linkage between security and data privacy laws and regulations such as HIPAA</a:t>
            </a:r>
          </a:p>
          <a:p>
            <a:pPr lvl="1"/>
            <a:r>
              <a:rPr lang="en-US" altLang="x-none" dirty="0"/>
              <a:t>Example of a threat: packet sniffing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23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Integrity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“Guarding against improper information modification or destruction, and includes ensuring information non-repudiation and authenticity”</a:t>
            </a:r>
          </a:p>
          <a:p>
            <a:pPr lvl="1"/>
            <a:r>
              <a:rPr lang="en-US" altLang="x-none" dirty="0"/>
              <a:t>In short: Not letting data get trashed</a:t>
            </a:r>
          </a:p>
          <a:p>
            <a:pPr lvl="1"/>
            <a:r>
              <a:rPr lang="en-US" altLang="x-none" dirty="0"/>
              <a:t>Example of a threat: impersonation in order to achieve data modification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36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Availability</a:t>
            </a:r>
            <a:endParaRPr lang="en-US" alt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“Ensuring timely and reliable access to and use of information”</a:t>
            </a:r>
          </a:p>
          <a:p>
            <a:pPr lvl="1"/>
            <a:r>
              <a:rPr lang="en-US" altLang="x-none" dirty="0"/>
              <a:t>In short: People can get their data</a:t>
            </a:r>
          </a:p>
          <a:p>
            <a:pPr lvl="1"/>
            <a:r>
              <a:rPr lang="en-US" altLang="x-none" dirty="0"/>
              <a:t>How much would people complain if they couldn’t get to certain information? That tells you whether availability is important.</a:t>
            </a:r>
          </a:p>
          <a:p>
            <a:pPr lvl="1"/>
            <a:r>
              <a:rPr lang="en-US" altLang="x-none" dirty="0"/>
              <a:t>Can be assessed using Business Impact Analysis (BIA)</a:t>
            </a:r>
          </a:p>
          <a:p>
            <a:pPr lvl="1"/>
            <a:r>
              <a:rPr lang="en-US" altLang="x-none" dirty="0"/>
              <a:t>Example of a threat: denial of service attack</a:t>
            </a:r>
          </a:p>
          <a:p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5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Confidentiality != Integrity != Availability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dirty="0"/>
              <a:t>Reminder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Confidentiality: Secrets stay secret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Integrity: Data don't get trashed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Availability: People can get their data</a:t>
            </a:r>
          </a:p>
          <a:p>
            <a:pPr>
              <a:defRPr/>
            </a:pPr>
            <a:r>
              <a:rPr lang="en-US" dirty="0"/>
              <a:t>Example: Stealing a copy of unencrypted file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Confidentiality: fail; integrity and availability: ok</a:t>
            </a:r>
          </a:p>
          <a:p>
            <a:pPr>
              <a:defRPr/>
            </a:pPr>
            <a:r>
              <a:rPr lang="en-US" dirty="0"/>
              <a:t>Example: Appending false facts to a file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Integrity: fail; confidentiality and availability: ok</a:t>
            </a:r>
          </a:p>
          <a:p>
            <a:pPr>
              <a:defRPr/>
            </a:pPr>
            <a:r>
              <a:rPr lang="en-US" dirty="0"/>
              <a:t>Example: Moving (hiding) somebody's file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Availability: fail; confidentiality and integrity: ok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x-none" dirty="0"/>
              <a:t>Some key web security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Logging of URLs</a:t>
            </a:r>
          </a:p>
          <a:p>
            <a:pPr>
              <a:defRPr/>
            </a:pPr>
            <a:r>
              <a:rPr lang="en-US" dirty="0"/>
              <a:t>Impersonation</a:t>
            </a:r>
          </a:p>
          <a:p>
            <a:pPr>
              <a:defRPr/>
            </a:pPr>
            <a:r>
              <a:rPr lang="en-US" dirty="0"/>
              <a:t>Autocomplete</a:t>
            </a:r>
          </a:p>
          <a:p>
            <a:pPr>
              <a:defRPr/>
            </a:pPr>
            <a:r>
              <a:rPr lang="en-US" dirty="0"/>
              <a:t>Man-in-the-middle</a:t>
            </a:r>
          </a:p>
          <a:p>
            <a:pPr>
              <a:defRPr/>
            </a:pPr>
            <a:r>
              <a:rPr lang="en-US" dirty="0"/>
              <a:t>Bots and denial-of-service</a:t>
            </a:r>
          </a:p>
          <a:p>
            <a:pPr>
              <a:defRPr/>
            </a:pPr>
            <a:r>
              <a:rPr lang="en-US" dirty="0"/>
              <a:t>Theft of data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Encrypting data yourself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Hashing passwords</a:t>
            </a:r>
          </a:p>
          <a:p>
            <a:pPr>
              <a:defRPr/>
            </a:pPr>
            <a:r>
              <a:rPr lang="en-US" dirty="0"/>
              <a:t>Injection attacks (later lecture)</a:t>
            </a:r>
          </a:p>
          <a:p>
            <a:pPr>
              <a:defRPr/>
            </a:pPr>
            <a:r>
              <a:rPr lang="en-US" dirty="0"/>
              <a:t>Cross-site forgery (later lecture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44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Logging of URLs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ASSUME that all URLs are logged somewhere</a:t>
            </a:r>
          </a:p>
          <a:p>
            <a:pPr lvl="1"/>
            <a:r>
              <a:rPr lang="en-US" altLang="x-none" dirty="0"/>
              <a:t>Probably on your webserver, maybe elsewhere</a:t>
            </a:r>
          </a:p>
          <a:p>
            <a:r>
              <a:rPr lang="en-US" altLang="x-none" dirty="0"/>
              <a:t>This includes ALL GET parameters</a:t>
            </a:r>
          </a:p>
          <a:p>
            <a:endParaRPr lang="en-US" altLang="x-none" dirty="0"/>
          </a:p>
          <a:p>
            <a:r>
              <a:rPr lang="en-US" altLang="x-none" dirty="0"/>
              <a:t>So NEVER EVER send ANY data as a GET parameter if it needs to be kept confidential</a:t>
            </a:r>
          </a:p>
          <a:p>
            <a:pPr lvl="1"/>
            <a:r>
              <a:rPr lang="en-US" altLang="x-none" dirty="0"/>
              <a:t>Passwords, credit card numbers, student ID numbers, etc.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788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Impersonation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11072"/>
          </a:xfrm>
        </p:spPr>
        <p:txBody>
          <a:bodyPr rtlCol="0">
            <a:normAutofit/>
          </a:bodyPr>
          <a:lstStyle/>
          <a:p>
            <a:r>
              <a:rPr lang="en-US" altLang="x-none" dirty="0"/>
              <a:t>This is where user X pretends to be user Y</a:t>
            </a:r>
          </a:p>
          <a:p>
            <a:pPr lvl="1"/>
            <a:r>
              <a:rPr lang="en-US" altLang="x-none" dirty="0"/>
              <a:t>So X can see Y's data (confidentiality: fail)</a:t>
            </a:r>
          </a:p>
          <a:p>
            <a:pPr lvl="1"/>
            <a:r>
              <a:rPr lang="en-US" altLang="x-none" dirty="0"/>
              <a:t>So X can delete Y's data (</a:t>
            </a:r>
            <a:r>
              <a:rPr lang="en-US" altLang="x-none" dirty="0" err="1"/>
              <a:t>integrity+availability</a:t>
            </a:r>
            <a:r>
              <a:rPr lang="en-US" altLang="x-none" dirty="0"/>
              <a:t>: fail)</a:t>
            </a:r>
          </a:p>
          <a:p>
            <a:pPr lvl="1"/>
            <a:endParaRPr lang="en-US" altLang="x-none" dirty="0"/>
          </a:p>
          <a:p>
            <a:r>
              <a:rPr lang="en-US" altLang="x-none" dirty="0"/>
              <a:t>How to prevent?</a:t>
            </a:r>
          </a:p>
          <a:p>
            <a:pPr lvl="1"/>
            <a:r>
              <a:rPr lang="en-US" altLang="x-none" dirty="0"/>
              <a:t>Just make everybody authenticate before they can access any data that must be kept confidential or whose integrity &amp; availability must be </a:t>
            </a:r>
            <a:r>
              <a:rPr lang="en-US" altLang="x-none" dirty="0" smtClean="0"/>
              <a:t>protected</a:t>
            </a:r>
            <a:endParaRPr lang="en-US" altLang="x-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86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1140</TotalTime>
  <Words>1183</Words>
  <Application>Microsoft Macintosh PowerPoint</Application>
  <PresentationFormat>Widescreen</PresentationFormat>
  <Paragraphs>146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Trebuchet MS</vt:lpstr>
      <vt:lpstr>Wingdings</vt:lpstr>
      <vt:lpstr>Arial</vt:lpstr>
      <vt:lpstr>Berlin</vt:lpstr>
      <vt:lpstr>Security</vt:lpstr>
      <vt:lpstr>What does “Security” encompass?</vt:lpstr>
      <vt:lpstr>Confidentiality</vt:lpstr>
      <vt:lpstr>Integrity</vt:lpstr>
      <vt:lpstr>Availability</vt:lpstr>
      <vt:lpstr>Confidentiality != Integrity != Availability</vt:lpstr>
      <vt:lpstr>Some key web security concerns</vt:lpstr>
      <vt:lpstr>Logging of URLs</vt:lpstr>
      <vt:lpstr>Impersonation</vt:lpstr>
      <vt:lpstr>Autocomplete</vt:lpstr>
      <vt:lpstr>Man-in-the-middle</vt:lpstr>
      <vt:lpstr>Overview of how to set up SSL</vt:lpstr>
      <vt:lpstr>Bots and denial-of-service</vt:lpstr>
      <vt:lpstr>How to beat denial-of-service</vt:lpstr>
      <vt:lpstr>Theft of data</vt:lpstr>
      <vt:lpstr>Theft of data isn't just for databases</vt:lpstr>
      <vt:lpstr>Mitigating theft of data</vt:lpstr>
      <vt:lpstr>Now you need to keep your key safe</vt:lpstr>
      <vt:lpstr>Incidentally, you don't actually need to store passwords in the database</vt:lpstr>
      <vt:lpstr>Incidentally, you don't actually need to store passwords in the database</vt:lpstr>
      <vt:lpstr>Key points to remember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Virajitha Karnatapu</dc:creator>
  <cp:lastModifiedBy>Virajitha Karnatapu</cp:lastModifiedBy>
  <cp:revision>82</cp:revision>
  <dcterms:created xsi:type="dcterms:W3CDTF">2018-07-23T05:29:53Z</dcterms:created>
  <dcterms:modified xsi:type="dcterms:W3CDTF">2018-08-14T18:56:06Z</dcterms:modified>
</cp:coreProperties>
</file>