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 id="269" r:id="rId12"/>
    <p:sldId id="270" r:id="rId13"/>
    <p:sldId id="271"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4"/>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4D6884-DBF3-5C40-A5FA-FA135FD4D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54618A1-5D8D-9447-BA6B-DDD76E9DB4A6}" type="datetimeFigureOut">
              <a:rPr lang="en-US" smtClean="0"/>
              <a:t>7/2/18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4D6884-DBF3-5C40-A5FA-FA135FD4D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8A1-5D8D-9447-BA6B-DDD76E9DB4A6}" type="datetimeFigureOut">
              <a:rPr lang="en-US" smtClean="0"/>
              <a:t>7/2/18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4618A1-5D8D-9447-BA6B-DDD76E9DB4A6}" type="datetimeFigureOut">
              <a:rPr lang="en-US" smtClean="0"/>
              <a:t>7/2/18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4618A1-5D8D-9447-BA6B-DDD76E9DB4A6}" type="datetimeFigureOut">
              <a:rPr lang="en-US" smtClean="0"/>
              <a:t>7/2/18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54618A1-5D8D-9447-BA6B-DDD76E9DB4A6}" type="datetimeFigureOut">
              <a:rPr lang="en-US" smtClean="0"/>
              <a:t>7/2/18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618A1-5D8D-9447-BA6B-DDD76E9DB4A6}" type="datetimeFigureOut">
              <a:rPr lang="en-US" smtClean="0"/>
              <a:t>7/2/18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4D6884-DBF3-5C40-A5FA-FA135FD4DE2C}" type="slidenum">
              <a:rPr lang="en-US" smtClean="0"/>
              <a:t>‹#›</a:t>
            </a:fld>
            <a:endParaRPr lang="en-US"/>
          </a:p>
        </p:txBody>
      </p:sp>
    </p:spTree>
    <p:extLst>
      <p:ext uri="{BB962C8B-B14F-4D97-AF65-F5344CB8AC3E}">
        <p14:creationId xmlns:p14="http://schemas.microsoft.com/office/powerpoint/2010/main" val="2012617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forwindows.org/" TargetMode="External"/><Relationship Id="rId3"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3" Type="http://schemas.openxmlformats.org/officeDocument/2006/relationships/hyperlink" Target="mailto:git@github.com:User/UserRepo.git" TargetMode="External"/><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hyperlink" Target="https://github.com/YOUR-USERNAME/YOUR-REPOSIT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 TargetMode="External"/><Relationship Id="rId3"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google.com/identity/sign-in/web/" TargetMode="External"/><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hyperlink" Target="http://onid.oregonstate.edu/docs/technical/cas.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Overview</a:t>
            </a:r>
            <a:endParaRPr lang="en-US" dirty="0"/>
          </a:p>
        </p:txBody>
      </p:sp>
      <p:sp>
        <p:nvSpPr>
          <p:cNvPr id="3" name="Content Placeholder 2"/>
          <p:cNvSpPr>
            <a:spLocks noGrp="1"/>
          </p:cNvSpPr>
          <p:nvPr>
            <p:ph idx="1"/>
          </p:nvPr>
        </p:nvSpPr>
        <p:spPr/>
        <p:txBody>
          <a:bodyPr/>
          <a:lstStyle/>
          <a:p>
            <a:r>
              <a:rPr lang="en-US" dirty="0"/>
              <a:t>Think of the project as a tool to help you get your next job. It is a chance to show off what you learn</a:t>
            </a:r>
            <a:r>
              <a:rPr lang="en-US" dirty="0" smtClean="0"/>
              <a:t>.</a:t>
            </a:r>
          </a:p>
          <a:p>
            <a:r>
              <a:rPr lang="en-US" dirty="0"/>
              <a:t>It is a team assignment</a:t>
            </a:r>
            <a:r>
              <a:rPr lang="en-US" dirty="0" smtClean="0"/>
              <a:t>. 3 &lt;= team size &lt;= 5 </a:t>
            </a:r>
          </a:p>
          <a:p>
            <a:r>
              <a:rPr lang="en-US" dirty="0"/>
              <a:t>Your team gets to decide the details of your project (i.e., whether it's going to be a website about sports, poverty, social media, the environment, whatever, </a:t>
            </a:r>
            <a:r>
              <a:rPr lang="en-US" dirty="0" err="1"/>
              <a:t>etc</a:t>
            </a:r>
            <a:r>
              <a:rPr lang="en-US" dirty="0"/>
              <a: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67250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overview</a:t>
            </a:r>
          </a:p>
        </p:txBody>
      </p:sp>
      <p:sp>
        <p:nvSpPr>
          <p:cNvPr id="3" name="Content Placeholder 2"/>
          <p:cNvSpPr>
            <a:spLocks noGrp="1"/>
          </p:cNvSpPr>
          <p:nvPr>
            <p:ph idx="1"/>
          </p:nvPr>
        </p:nvSpPr>
        <p:spPr/>
        <p:txBody>
          <a:bodyPr/>
          <a:lstStyle/>
          <a:p>
            <a:pPr fontAlgn="base"/>
            <a:r>
              <a:rPr lang="en-US" dirty="0"/>
              <a:t>GitHub is a web application that does several things:</a:t>
            </a:r>
          </a:p>
          <a:p>
            <a:pPr lvl="1" fontAlgn="base"/>
            <a:r>
              <a:rPr lang="en-US" dirty="0"/>
              <a:t>Hosts </a:t>
            </a:r>
            <a:r>
              <a:rPr lang="en-US" dirty="0" err="1"/>
              <a:t>git</a:t>
            </a:r>
            <a:r>
              <a:rPr lang="en-US" dirty="0"/>
              <a:t> repositories on the cloud.</a:t>
            </a:r>
          </a:p>
          <a:p>
            <a:pPr lvl="2" fontAlgn="base"/>
            <a:r>
              <a:rPr lang="en-US" dirty="0"/>
              <a:t>Provides a nice web interface for browsing code in a </a:t>
            </a:r>
            <a:r>
              <a:rPr lang="en-US" dirty="0" err="1"/>
              <a:t>git</a:t>
            </a:r>
            <a:r>
              <a:rPr lang="en-US" dirty="0"/>
              <a:t> repository.</a:t>
            </a:r>
          </a:p>
          <a:p>
            <a:pPr lvl="1" fontAlgn="base"/>
            <a:r>
              <a:rPr lang="en-US" dirty="0"/>
              <a:t>Provides nice web-based tools to collaborate on code (centered around </a:t>
            </a:r>
            <a:r>
              <a:rPr lang="en-US" dirty="0" err="1"/>
              <a:t>git</a:t>
            </a:r>
            <a:r>
              <a:rPr lang="en-US" dirty="0"/>
              <a:t> repos).</a:t>
            </a:r>
          </a:p>
          <a:p>
            <a:pPr lvl="1" fontAlgn="base"/>
            <a:r>
              <a:rPr lang="en-US" dirty="0"/>
              <a:t>Provides tools to link code to external services (e.g. for building, testing, or publishing code).</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6566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lnSpcReduction="10000"/>
          </a:bodyPr>
          <a:lstStyle/>
          <a:p>
            <a:r>
              <a:rPr lang="en-US" dirty="0" smtClean="0"/>
              <a:t>Installation:</a:t>
            </a:r>
          </a:p>
          <a:p>
            <a:pPr lvl="1"/>
            <a:r>
              <a:rPr lang="en-US" dirty="0" smtClean="0"/>
              <a:t>Linux: “yum </a:t>
            </a:r>
            <a:r>
              <a:rPr lang="en-US" dirty="0"/>
              <a:t>install </a:t>
            </a:r>
            <a:r>
              <a:rPr lang="en-US" dirty="0" err="1" smtClean="0"/>
              <a:t>git</a:t>
            </a:r>
            <a:r>
              <a:rPr lang="en-US" dirty="0" smtClean="0"/>
              <a:t>”, “apt-get </a:t>
            </a:r>
            <a:r>
              <a:rPr lang="en-US" dirty="0"/>
              <a:t>install </a:t>
            </a:r>
            <a:r>
              <a:rPr lang="en-US" dirty="0" err="1" smtClean="0"/>
              <a:t>git</a:t>
            </a:r>
            <a:r>
              <a:rPr lang="en-US" dirty="0" smtClean="0"/>
              <a:t>”, “</a:t>
            </a:r>
            <a:r>
              <a:rPr lang="en-US" dirty="0" err="1" smtClean="0"/>
              <a:t>zypper</a:t>
            </a:r>
            <a:r>
              <a:rPr lang="en-US" dirty="0" smtClean="0"/>
              <a:t> </a:t>
            </a:r>
            <a:r>
              <a:rPr lang="en-US" dirty="0"/>
              <a:t>in </a:t>
            </a:r>
            <a:r>
              <a:rPr lang="en-US" dirty="0" err="1" smtClean="0"/>
              <a:t>git</a:t>
            </a:r>
            <a:r>
              <a:rPr lang="en-US" dirty="0" smtClean="0"/>
              <a:t>”</a:t>
            </a:r>
          </a:p>
          <a:p>
            <a:pPr lvl="1"/>
            <a:r>
              <a:rPr lang="en-US" dirty="0" smtClean="0"/>
              <a:t>Mac: “brew </a:t>
            </a:r>
            <a:r>
              <a:rPr lang="en-US" dirty="0"/>
              <a:t>install </a:t>
            </a:r>
            <a:r>
              <a:rPr lang="en-US" dirty="0" err="1" smtClean="0"/>
              <a:t>git</a:t>
            </a:r>
            <a:r>
              <a:rPr lang="en-US" dirty="0" smtClean="0"/>
              <a:t>”</a:t>
            </a:r>
          </a:p>
          <a:p>
            <a:pPr lvl="1"/>
            <a:r>
              <a:rPr lang="en-US" dirty="0"/>
              <a:t>Windows: </a:t>
            </a:r>
            <a:r>
              <a:rPr lang="en-US" dirty="0">
                <a:hlinkClick r:id="rId2"/>
              </a:rPr>
              <a:t>https://gitforwindows.org</a:t>
            </a:r>
            <a:r>
              <a:rPr lang="en-US" dirty="0" smtClean="0">
                <a:hlinkClick r:id="rId2"/>
              </a:rPr>
              <a:t>//</a:t>
            </a:r>
            <a:endParaRPr lang="en-US" dirty="0" smtClean="0"/>
          </a:p>
          <a:p>
            <a:r>
              <a:rPr lang="en-US" dirty="0" smtClean="0"/>
              <a:t>Creating a repository in your local machine:</a:t>
            </a:r>
          </a:p>
          <a:p>
            <a:pPr lvl="1"/>
            <a:r>
              <a:rPr lang="en-US" dirty="0" smtClean="0"/>
              <a:t>Go to that directory which you want to be a </a:t>
            </a:r>
            <a:r>
              <a:rPr lang="en-US" dirty="0" err="1" smtClean="0"/>
              <a:t>git</a:t>
            </a:r>
            <a:r>
              <a:rPr lang="en-US" dirty="0" smtClean="0"/>
              <a:t> repository</a:t>
            </a:r>
          </a:p>
          <a:p>
            <a:pPr lvl="1"/>
            <a:r>
              <a:rPr lang="en-US" dirty="0" smtClean="0"/>
              <a:t>Run the </a:t>
            </a:r>
            <a:r>
              <a:rPr lang="en-US" dirty="0"/>
              <a:t>command “</a:t>
            </a:r>
            <a:r>
              <a:rPr lang="en-US" dirty="0" err="1"/>
              <a:t>git</a:t>
            </a:r>
            <a:r>
              <a:rPr lang="en-US" dirty="0"/>
              <a:t> </a:t>
            </a:r>
            <a:r>
              <a:rPr lang="en-US" dirty="0" err="1"/>
              <a:t>init</a:t>
            </a:r>
            <a:r>
              <a:rPr lang="en-US" dirty="0" smtClean="0"/>
              <a:t>”</a:t>
            </a:r>
          </a:p>
          <a:p>
            <a:r>
              <a:rPr lang="en-US" dirty="0" smtClean="0"/>
              <a:t>Adding a file to that repository</a:t>
            </a:r>
          </a:p>
          <a:p>
            <a:pPr lvl="1"/>
            <a:r>
              <a:rPr lang="en-US" dirty="0" smtClean="0"/>
              <a:t>“</a:t>
            </a:r>
            <a:r>
              <a:rPr lang="en-US" dirty="0" err="1" smtClean="0"/>
              <a:t>git</a:t>
            </a:r>
            <a:r>
              <a:rPr lang="en-US" dirty="0" smtClean="0"/>
              <a:t> </a:t>
            </a:r>
            <a:r>
              <a:rPr lang="en-US" dirty="0"/>
              <a:t>add </a:t>
            </a:r>
            <a:r>
              <a:rPr lang="en-US" dirty="0" err="1" smtClean="0"/>
              <a:t>hello.html</a:t>
            </a:r>
            <a:r>
              <a:rPr lang="en-US" dirty="0" smtClean="0"/>
              <a:t>” </a:t>
            </a:r>
          </a:p>
          <a:p>
            <a:pPr lvl="1"/>
            <a:r>
              <a:rPr lang="en-US" dirty="0" smtClean="0"/>
              <a:t>“</a:t>
            </a:r>
            <a:r>
              <a:rPr lang="en-US" dirty="0" err="1" smtClean="0"/>
              <a:t>git</a:t>
            </a:r>
            <a:r>
              <a:rPr lang="en-US" dirty="0" smtClean="0"/>
              <a:t> </a:t>
            </a:r>
            <a:r>
              <a:rPr lang="en-US" dirty="0"/>
              <a:t>commit -m "First </a:t>
            </a:r>
            <a:r>
              <a:rPr lang="en-US" dirty="0" smtClean="0"/>
              <a:t>Commit” “</a:t>
            </a:r>
            <a:endParaRPr lang="en-US" dirty="0"/>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
        <p:nvSpPr>
          <p:cNvPr id="5" name="Rectangle 4"/>
          <p:cNvSpPr/>
          <p:nvPr/>
        </p:nvSpPr>
        <p:spPr>
          <a:xfrm>
            <a:off x="487131" y="6168157"/>
            <a:ext cx="5481116" cy="369332"/>
          </a:xfrm>
          <a:prstGeom prst="rect">
            <a:avLst/>
          </a:prstGeom>
        </p:spPr>
        <p:txBody>
          <a:bodyPr wrap="none">
            <a:spAutoFit/>
          </a:bodyPr>
          <a:lstStyle/>
          <a:p>
            <a:r>
              <a:rPr lang="en-US" dirty="0" smtClean="0"/>
              <a:t>Resources: http</a:t>
            </a:r>
            <a:r>
              <a:rPr lang="en-US" dirty="0"/>
              <a:t>://</a:t>
            </a:r>
            <a:r>
              <a:rPr lang="en-US" dirty="0" err="1"/>
              <a:t>rogerdudler.github.io</a:t>
            </a:r>
            <a:r>
              <a:rPr lang="en-US" dirty="0"/>
              <a:t>/</a:t>
            </a:r>
            <a:r>
              <a:rPr lang="en-US" dirty="0" err="1"/>
              <a:t>git</a:t>
            </a:r>
            <a:r>
              <a:rPr lang="en-US" dirty="0"/>
              <a:t>-guide/</a:t>
            </a:r>
          </a:p>
        </p:txBody>
      </p:sp>
    </p:spTree>
    <p:extLst>
      <p:ext uri="{BB962C8B-B14F-4D97-AF65-F5344CB8AC3E}">
        <p14:creationId xmlns:p14="http://schemas.microsoft.com/office/powerpoint/2010/main" val="75684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lnSpcReduction="10000"/>
          </a:bodyPr>
          <a:lstStyle/>
          <a:p>
            <a:r>
              <a:rPr lang="en-US" dirty="0" smtClean="0"/>
              <a:t>To check the current status of the repository</a:t>
            </a:r>
          </a:p>
          <a:p>
            <a:pPr lvl="1"/>
            <a:r>
              <a:rPr lang="en-US" dirty="0" smtClean="0"/>
              <a:t>“</a:t>
            </a:r>
            <a:r>
              <a:rPr lang="en-US" dirty="0" err="1" smtClean="0"/>
              <a:t>git</a:t>
            </a:r>
            <a:r>
              <a:rPr lang="en-US" dirty="0" smtClean="0"/>
              <a:t> status”</a:t>
            </a:r>
          </a:p>
          <a:p>
            <a:r>
              <a:rPr lang="en-US" dirty="0" smtClean="0"/>
              <a:t>We can check the changed files using this </a:t>
            </a:r>
            <a:r>
              <a:rPr lang="en-US" dirty="0" err="1" smtClean="0"/>
              <a:t>git</a:t>
            </a:r>
            <a:r>
              <a:rPr lang="en-US" dirty="0" smtClean="0"/>
              <a:t> status command</a:t>
            </a:r>
          </a:p>
          <a:p>
            <a:r>
              <a:rPr lang="en-US" dirty="0" smtClean="0"/>
              <a:t>To stage changes for commit, again “</a:t>
            </a:r>
            <a:r>
              <a:rPr lang="en-US" dirty="0" err="1" smtClean="0"/>
              <a:t>git</a:t>
            </a:r>
            <a:r>
              <a:rPr lang="en-US" dirty="0" smtClean="0"/>
              <a:t> add &lt;</a:t>
            </a:r>
            <a:r>
              <a:rPr lang="en-US" dirty="0" err="1" smtClean="0"/>
              <a:t>file_name</a:t>
            </a:r>
            <a:r>
              <a:rPr lang="en-US" dirty="0" smtClean="0"/>
              <a:t>&gt;”</a:t>
            </a:r>
          </a:p>
          <a:p>
            <a:r>
              <a:rPr lang="en-US" dirty="0" smtClean="0"/>
              <a:t>Can stage multiple files for a single commit</a:t>
            </a:r>
          </a:p>
          <a:p>
            <a:pPr lvl="1"/>
            <a:r>
              <a:rPr lang="en-US" dirty="0" err="1" smtClean="0"/>
              <a:t>Eg</a:t>
            </a:r>
            <a:r>
              <a:rPr lang="en-US" dirty="0" smtClean="0"/>
              <a:t>: </a:t>
            </a:r>
            <a:r>
              <a:rPr lang="en-US" dirty="0" err="1" smtClean="0"/>
              <a:t>git</a:t>
            </a:r>
            <a:r>
              <a:rPr lang="en-US" dirty="0" smtClean="0"/>
              <a:t> add </a:t>
            </a:r>
            <a:r>
              <a:rPr lang="en-US" dirty="0" err="1" smtClean="0"/>
              <a:t>hello.html</a:t>
            </a:r>
            <a:endParaRPr lang="en-US" dirty="0" smtClean="0"/>
          </a:p>
          <a:p>
            <a:pPr lvl="1"/>
            <a:r>
              <a:rPr lang="en-US" dirty="0" err="1"/>
              <a:t>g</a:t>
            </a:r>
            <a:r>
              <a:rPr lang="en-US" dirty="0" err="1" smtClean="0"/>
              <a:t>it</a:t>
            </a:r>
            <a:r>
              <a:rPr lang="en-US" dirty="0" smtClean="0"/>
              <a:t> add hello2.html</a:t>
            </a:r>
          </a:p>
          <a:p>
            <a:pPr lvl="1"/>
            <a:r>
              <a:rPr lang="en-US" dirty="0" err="1"/>
              <a:t>g</a:t>
            </a:r>
            <a:r>
              <a:rPr lang="en-US" dirty="0" err="1" smtClean="0"/>
              <a:t>it</a:t>
            </a:r>
            <a:r>
              <a:rPr lang="en-US" dirty="0" smtClean="0"/>
              <a:t> commit –m “</a:t>
            </a:r>
            <a:r>
              <a:rPr lang="en-US" dirty="0" err="1" smtClean="0"/>
              <a:t>commiting</a:t>
            </a:r>
            <a:r>
              <a:rPr lang="en-US" dirty="0" smtClean="0"/>
              <a:t> two files”</a:t>
            </a:r>
          </a:p>
          <a:p>
            <a:r>
              <a:rPr lang="en-US" dirty="0" smtClean="0"/>
              <a:t>To check the history of the repository</a:t>
            </a:r>
          </a:p>
          <a:p>
            <a:pPr lvl="1"/>
            <a:r>
              <a:rPr lang="en-US" dirty="0" smtClean="0"/>
              <a:t>“</a:t>
            </a:r>
            <a:r>
              <a:rPr lang="en-US" dirty="0" err="1" smtClean="0"/>
              <a:t>git</a:t>
            </a:r>
            <a:r>
              <a:rPr lang="en-US" dirty="0" smtClean="0"/>
              <a:t> log”</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4181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a:t>
            </a:r>
            <a:endParaRPr lang="en-US" dirty="0"/>
          </a:p>
        </p:txBody>
      </p:sp>
      <p:sp>
        <p:nvSpPr>
          <p:cNvPr id="3" name="Content Placeholder 2"/>
          <p:cNvSpPr>
            <a:spLocks noGrp="1"/>
          </p:cNvSpPr>
          <p:nvPr>
            <p:ph idx="1"/>
          </p:nvPr>
        </p:nvSpPr>
        <p:spPr>
          <a:xfrm>
            <a:off x="680321" y="2336873"/>
            <a:ext cx="9613861" cy="3973616"/>
          </a:xfrm>
        </p:spPr>
        <p:txBody>
          <a:bodyPr>
            <a:normAutofit fontScale="92500" lnSpcReduction="10000"/>
          </a:bodyPr>
          <a:lstStyle/>
          <a:p>
            <a:r>
              <a:rPr lang="en-US" dirty="0" smtClean="0"/>
              <a:t>If we want to pull a directory from remote </a:t>
            </a:r>
            <a:r>
              <a:rPr lang="en-US" dirty="0" err="1" smtClean="0"/>
              <a:t>github</a:t>
            </a:r>
            <a:r>
              <a:rPr lang="en-US" dirty="0" smtClean="0"/>
              <a:t> repository</a:t>
            </a:r>
          </a:p>
          <a:p>
            <a:pPr lvl="1"/>
            <a:r>
              <a:rPr lang="en-US" dirty="0" smtClean="0"/>
              <a:t>“</a:t>
            </a:r>
            <a:r>
              <a:rPr lang="en-US" dirty="0" err="1"/>
              <a:t>git</a:t>
            </a:r>
            <a:r>
              <a:rPr lang="en-US" dirty="0"/>
              <a:t> clone </a:t>
            </a:r>
            <a:r>
              <a:rPr lang="en-US" dirty="0">
                <a:hlinkClick r:id="rId2"/>
              </a:rPr>
              <a:t>https://github.com/</a:t>
            </a:r>
            <a:r>
              <a:rPr lang="en-US" i="1" dirty="0">
                <a:hlinkClick r:id="rId2"/>
              </a:rPr>
              <a:t>YOUR-USERNAME</a:t>
            </a:r>
            <a:r>
              <a:rPr lang="en-US" dirty="0">
                <a:hlinkClick r:id="rId2"/>
              </a:rPr>
              <a:t>/</a:t>
            </a:r>
            <a:r>
              <a:rPr lang="en-US" i="1" dirty="0">
                <a:hlinkClick r:id="rId2"/>
              </a:rPr>
              <a:t>YOUR-REPOSITORY</a:t>
            </a:r>
            <a:r>
              <a:rPr lang="en-US" dirty="0" smtClean="0"/>
              <a:t>”</a:t>
            </a:r>
          </a:p>
          <a:p>
            <a:pPr lvl="1"/>
            <a:r>
              <a:rPr lang="en-US" dirty="0" smtClean="0"/>
              <a:t>You can get this URL by visiting that repository and clicking clone or download</a:t>
            </a:r>
          </a:p>
          <a:p>
            <a:r>
              <a:rPr lang="en-US" dirty="0" smtClean="0"/>
              <a:t>This will copy the repository into your directory</a:t>
            </a:r>
          </a:p>
          <a:p>
            <a:r>
              <a:rPr lang="en-US" dirty="0" smtClean="0"/>
              <a:t> If you make changes to the files in this directory, stage them for the commit and commit them with a commit message.</a:t>
            </a:r>
          </a:p>
          <a:p>
            <a:r>
              <a:rPr lang="en-US" dirty="0" smtClean="0"/>
              <a:t>To reflect these changes in the remote repository, </a:t>
            </a:r>
          </a:p>
          <a:p>
            <a:pPr lvl="1"/>
            <a:r>
              <a:rPr lang="en-US" dirty="0" smtClean="0"/>
              <a:t>“</a:t>
            </a:r>
            <a:r>
              <a:rPr lang="en-US" dirty="0" err="1" smtClean="0"/>
              <a:t>git</a:t>
            </a:r>
            <a:r>
              <a:rPr lang="en-US" dirty="0" smtClean="0"/>
              <a:t> </a:t>
            </a:r>
            <a:r>
              <a:rPr lang="en-US" dirty="0"/>
              <a:t>remote add origin </a:t>
            </a:r>
            <a:r>
              <a:rPr lang="en-US" dirty="0" smtClean="0">
                <a:hlinkClick r:id="rId3"/>
              </a:rPr>
              <a:t>git@github.com:User/UserRepo.git</a:t>
            </a:r>
            <a:r>
              <a:rPr lang="en-US" dirty="0" smtClean="0"/>
              <a:t>”</a:t>
            </a:r>
          </a:p>
          <a:p>
            <a:pPr lvl="1"/>
            <a:r>
              <a:rPr lang="en-US" dirty="0" smtClean="0"/>
              <a:t>“</a:t>
            </a:r>
            <a:r>
              <a:rPr lang="en-US" dirty="0" err="1" smtClean="0"/>
              <a:t>git</a:t>
            </a:r>
            <a:r>
              <a:rPr lang="en-US" dirty="0" smtClean="0"/>
              <a:t> push”</a:t>
            </a:r>
          </a:p>
          <a:p>
            <a:r>
              <a:rPr lang="en-US" dirty="0" smtClean="0"/>
              <a:t>Others will be able to sync these latest changes by using the command</a:t>
            </a:r>
          </a:p>
          <a:p>
            <a:pPr lvl="1"/>
            <a:r>
              <a:rPr lang="en-US" dirty="0" smtClean="0"/>
              <a:t>“</a:t>
            </a:r>
            <a:r>
              <a:rPr lang="en-US" dirty="0" err="1" smtClean="0"/>
              <a:t>git</a:t>
            </a:r>
            <a:r>
              <a:rPr lang="en-US" dirty="0" smtClean="0"/>
              <a:t> pull”</a:t>
            </a:r>
            <a:endParaRPr lang="en-US" dirty="0"/>
          </a:p>
        </p:txBody>
      </p:sp>
      <p:pic>
        <p:nvPicPr>
          <p:cNvPr id="4" name="Picture 3"/>
          <p:cNvPicPr>
            <a:picLocks noChangeAspect="1"/>
          </p:cNvPicPr>
          <p:nvPr/>
        </p:nvPicPr>
        <p:blipFill>
          <a:blip r:embed="rId4"/>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2505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website with GitHub</a:t>
            </a:r>
            <a:endParaRPr lang="en-US" dirty="0"/>
          </a:p>
        </p:txBody>
      </p:sp>
      <p:sp>
        <p:nvSpPr>
          <p:cNvPr id="3" name="Content Placeholder 2"/>
          <p:cNvSpPr>
            <a:spLocks noGrp="1"/>
          </p:cNvSpPr>
          <p:nvPr>
            <p:ph idx="1"/>
          </p:nvPr>
        </p:nvSpPr>
        <p:spPr/>
        <p:txBody>
          <a:bodyPr/>
          <a:lstStyle/>
          <a:p>
            <a:r>
              <a:rPr lang="en-US" dirty="0" smtClean="0"/>
              <a:t>Create a new account if you don’t already have a one </a:t>
            </a:r>
            <a:r>
              <a:rPr lang="en-US" dirty="0"/>
              <a:t>at </a:t>
            </a:r>
            <a:r>
              <a:rPr lang="en-US" dirty="0">
                <a:hlinkClick r:id="rId2"/>
              </a:rPr>
              <a:t>https://github.com</a:t>
            </a:r>
            <a:r>
              <a:rPr lang="en-US" dirty="0" smtClean="0">
                <a:hlinkClick r:id="rId2"/>
              </a:rPr>
              <a:t>/</a:t>
            </a:r>
            <a:endParaRPr lang="en-US" dirty="0" smtClean="0"/>
          </a:p>
          <a:p>
            <a:r>
              <a:rPr lang="en-US" dirty="0" smtClean="0"/>
              <a:t>Sign-in to GitHub, Create a new repository.</a:t>
            </a:r>
          </a:p>
          <a:p>
            <a:r>
              <a:rPr lang="en-US" dirty="0" smtClean="0"/>
              <a:t>Give repository name as follows (You will not be able to see your website if repository name is not as below) </a:t>
            </a:r>
          </a:p>
          <a:p>
            <a:pPr lvl="1"/>
            <a:r>
              <a:rPr lang="en-US" dirty="0" smtClean="0"/>
              <a:t>&lt;</a:t>
            </a:r>
            <a:r>
              <a:rPr lang="en-US" dirty="0" err="1" smtClean="0"/>
              <a:t>github_username</a:t>
            </a:r>
            <a:r>
              <a:rPr lang="en-US" dirty="0" smtClean="0"/>
              <a:t>&gt;.</a:t>
            </a:r>
            <a:r>
              <a:rPr lang="en-US" dirty="0" err="1" smtClean="0"/>
              <a:t>github.io</a:t>
            </a:r>
            <a:r>
              <a:rPr lang="en-US" dirty="0" smtClean="0"/>
              <a:t> </a:t>
            </a:r>
            <a:r>
              <a:rPr lang="en-US" dirty="0" err="1" smtClean="0"/>
              <a:t>Eg</a:t>
            </a:r>
            <a:r>
              <a:rPr lang="en-US" dirty="0" smtClean="0"/>
              <a:t>: </a:t>
            </a:r>
            <a:r>
              <a:rPr lang="en-US" dirty="0" err="1" smtClean="0"/>
              <a:t>jakishaik.github.io</a:t>
            </a:r>
            <a:endParaRPr lang="en-US" dirty="0" smtClean="0"/>
          </a:p>
          <a:p>
            <a:r>
              <a:rPr lang="en-US" dirty="0" smtClean="0"/>
              <a:t>Add some description (Optional)</a:t>
            </a:r>
          </a:p>
          <a:p>
            <a:r>
              <a:rPr lang="en-US" dirty="0" smtClean="0"/>
              <a:t>Create repository </a:t>
            </a:r>
            <a:endParaRPr lang="en-US" dirty="0"/>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7166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website with GitHub</a:t>
            </a:r>
          </a:p>
        </p:txBody>
      </p:sp>
      <p:sp>
        <p:nvSpPr>
          <p:cNvPr id="3" name="Content Placeholder 2"/>
          <p:cNvSpPr>
            <a:spLocks noGrp="1"/>
          </p:cNvSpPr>
          <p:nvPr>
            <p:ph idx="1"/>
          </p:nvPr>
        </p:nvSpPr>
        <p:spPr/>
        <p:txBody>
          <a:bodyPr/>
          <a:lstStyle/>
          <a:p>
            <a:r>
              <a:rPr lang="en-US" dirty="0" smtClean="0"/>
              <a:t>Add files to the repository</a:t>
            </a:r>
            <a:r>
              <a:rPr lang="en-US" dirty="0" smtClean="0"/>
              <a:t>.</a:t>
            </a:r>
          </a:p>
          <a:p>
            <a:r>
              <a:rPr lang="en-US" smtClean="0"/>
              <a:t>You must</a:t>
            </a:r>
            <a:r>
              <a:rPr lang="en-US" smtClean="0"/>
              <a:t> name </a:t>
            </a:r>
            <a:r>
              <a:rPr lang="en-US" dirty="0" smtClean="0"/>
              <a:t>the homepage of your website’s HTML file as </a:t>
            </a:r>
            <a:r>
              <a:rPr lang="en-US" dirty="0" err="1" smtClean="0"/>
              <a:t>index.html</a:t>
            </a:r>
            <a:r>
              <a:rPr lang="en-US" dirty="0" smtClean="0"/>
              <a:t>.</a:t>
            </a:r>
          </a:p>
          <a:p>
            <a:r>
              <a:rPr lang="en-US" dirty="0" smtClean="0"/>
              <a:t>Commit the files.</a:t>
            </a:r>
          </a:p>
          <a:p>
            <a:r>
              <a:rPr lang="en-US" dirty="0" smtClean="0"/>
              <a:t>Wait for a moment till GitHub creates your domain (probably, a minute or two).</a:t>
            </a:r>
          </a:p>
          <a:p>
            <a:r>
              <a:rPr lang="en-US" dirty="0" smtClean="0"/>
              <a:t>Go to your website using the URL https://&lt;</a:t>
            </a:r>
            <a:r>
              <a:rPr lang="en-US" dirty="0" err="1" smtClean="0"/>
              <a:t>github_user_name</a:t>
            </a:r>
            <a:r>
              <a:rPr lang="en-US" dirty="0" smtClean="0"/>
              <a:t>&gt;.</a:t>
            </a:r>
            <a:r>
              <a:rPr lang="en-US" dirty="0" err="1" smtClean="0"/>
              <a:t>github.io</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2826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Requirements</a:t>
            </a:r>
            <a:endParaRPr lang="en-US" dirty="0"/>
          </a:p>
        </p:txBody>
      </p:sp>
      <p:sp>
        <p:nvSpPr>
          <p:cNvPr id="3" name="Content Placeholder 2"/>
          <p:cNvSpPr>
            <a:spLocks noGrp="1"/>
          </p:cNvSpPr>
          <p:nvPr>
            <p:ph idx="1"/>
          </p:nvPr>
        </p:nvSpPr>
        <p:spPr/>
        <p:txBody>
          <a:bodyPr>
            <a:normAutofit fontScale="92500"/>
          </a:bodyPr>
          <a:lstStyle/>
          <a:p>
            <a:r>
              <a:rPr lang="en-US" b="1" i="1" u="sng" dirty="0"/>
              <a:t>Database</a:t>
            </a:r>
            <a:r>
              <a:rPr lang="en-US" b="1" i="1" dirty="0"/>
              <a:t>:</a:t>
            </a:r>
            <a:r>
              <a:rPr lang="en-US" dirty="0"/>
              <a:t> Your website must have a database using at least 2 tables and, in total, at least 10 columns in those tables.</a:t>
            </a:r>
            <a:endParaRPr lang="en-US" u="sng" dirty="0"/>
          </a:p>
          <a:p>
            <a:r>
              <a:rPr lang="en-US" b="1" i="1" u="sng" dirty="0"/>
              <a:t>Login:</a:t>
            </a:r>
            <a:r>
              <a:rPr lang="en-US" dirty="0"/>
              <a:t> Your website must have a login page for users to authenticate. </a:t>
            </a:r>
            <a:r>
              <a:rPr lang="en-US" dirty="0" smtClean="0"/>
              <a:t>	</a:t>
            </a:r>
          </a:p>
          <a:p>
            <a:r>
              <a:rPr lang="en-US" dirty="0" smtClean="0"/>
              <a:t>You </a:t>
            </a:r>
            <a:r>
              <a:rPr lang="en-US" dirty="0"/>
              <a:t>may implement this in one of three ways</a:t>
            </a:r>
            <a:r>
              <a:rPr lang="en-US" dirty="0" smtClean="0"/>
              <a:t>:</a:t>
            </a:r>
          </a:p>
          <a:p>
            <a:pPr lvl="1"/>
            <a:r>
              <a:rPr lang="en-US" dirty="0" smtClean="0"/>
              <a:t>You </a:t>
            </a:r>
            <a:r>
              <a:rPr lang="en-US" dirty="0"/>
              <a:t>may cause users to log in via the OSU </a:t>
            </a:r>
            <a:r>
              <a:rPr lang="en-US" dirty="0">
                <a:hlinkClick r:id="rId2"/>
              </a:rPr>
              <a:t>Central Authentication Service</a:t>
            </a:r>
            <a:endParaRPr lang="en-US" dirty="0"/>
          </a:p>
          <a:p>
            <a:pPr lvl="1"/>
            <a:r>
              <a:rPr lang="en-US" dirty="0"/>
              <a:t>OR you may create a whole new login form of your own and store username and password in your own database. In this case, the table that you create to store these data will count toward the two tables that you need to create (for the first requirement, above). However, you must hash the password.</a:t>
            </a:r>
          </a:p>
          <a:p>
            <a:pPr lvl="1"/>
            <a:r>
              <a:rPr lang="en-US" dirty="0"/>
              <a:t>OR you may use a 3rd party API/framework (such as </a:t>
            </a:r>
            <a:r>
              <a:rPr lang="en-US" dirty="0">
                <a:hlinkClick r:id="rId3"/>
              </a:rPr>
              <a:t>Google Sign-In</a:t>
            </a:r>
            <a:r>
              <a:rPr lang="en-US" dirty="0"/>
              <a:t> or a similar API from Microsoft, Yahoo, Facebook, or other 3rd party organizations).</a:t>
            </a:r>
          </a:p>
          <a:p>
            <a:endParaRPr lang="en-US" dirty="0"/>
          </a:p>
        </p:txBody>
      </p:sp>
      <p:pic>
        <p:nvPicPr>
          <p:cNvPr id="4" name="Picture 3"/>
          <p:cNvPicPr>
            <a:picLocks noChangeAspect="1"/>
          </p:cNvPicPr>
          <p:nvPr/>
        </p:nvPicPr>
        <p:blipFill>
          <a:blip r:embed="rId4"/>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39114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Requirements</a:t>
            </a:r>
            <a:endParaRPr lang="en-US" dirty="0"/>
          </a:p>
        </p:txBody>
      </p:sp>
      <p:sp>
        <p:nvSpPr>
          <p:cNvPr id="3" name="Content Placeholder 2"/>
          <p:cNvSpPr>
            <a:spLocks noGrp="1"/>
          </p:cNvSpPr>
          <p:nvPr>
            <p:ph idx="1"/>
          </p:nvPr>
        </p:nvSpPr>
        <p:spPr/>
        <p:txBody>
          <a:bodyPr/>
          <a:lstStyle/>
          <a:p>
            <a:r>
              <a:rPr lang="en-US" sz="2000" b="1" i="1" u="sng" dirty="0"/>
              <a:t>Data entry</a:t>
            </a:r>
            <a:r>
              <a:rPr lang="en-US" sz="2000" b="1" i="1" dirty="0"/>
              <a:t>:</a:t>
            </a:r>
            <a:r>
              <a:rPr lang="en-US" sz="2000" dirty="0"/>
              <a:t> Your website must have a second web page with a form where authenticated users can save data, which your site must store in its database. Unauthenticated users should not be allowed to do this.</a:t>
            </a:r>
          </a:p>
          <a:p>
            <a:r>
              <a:rPr lang="en-US" sz="2000" b="1" i="1" u="sng" dirty="0"/>
              <a:t>Data display</a:t>
            </a:r>
            <a:r>
              <a:rPr lang="en-US" sz="2000" b="1" i="1" dirty="0"/>
              <a:t>:</a:t>
            </a:r>
            <a:r>
              <a:rPr lang="en-US" sz="2000" dirty="0"/>
              <a:t> Your website must have a third web page that displays data from your database. In addition, this page should use DHTML and/or AJAX to let the user interact with the data in a way that does not require refreshing the entire page. You can force users to authenticate for this page, or you can let it be accessible to the world; it's up to you.</a:t>
            </a:r>
          </a:p>
          <a:p>
            <a:endParaRPr lang="en-US" sz="19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66591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Requirements</a:t>
            </a:r>
            <a:endParaRPr lang="en-US" dirty="0"/>
          </a:p>
        </p:txBody>
      </p:sp>
      <p:sp>
        <p:nvSpPr>
          <p:cNvPr id="3" name="Content Placeholder 2"/>
          <p:cNvSpPr>
            <a:spLocks noGrp="1"/>
          </p:cNvSpPr>
          <p:nvPr>
            <p:ph idx="1"/>
          </p:nvPr>
        </p:nvSpPr>
        <p:spPr/>
        <p:txBody>
          <a:bodyPr>
            <a:normAutofit lnSpcReduction="10000"/>
          </a:bodyPr>
          <a:lstStyle/>
          <a:p>
            <a:r>
              <a:rPr lang="en-US" b="1" i="1" u="sng" dirty="0"/>
              <a:t>Cool feature</a:t>
            </a:r>
            <a:r>
              <a:rPr lang="en-US" b="1" i="1" dirty="0"/>
              <a:t>:</a:t>
            </a:r>
            <a:r>
              <a:rPr lang="en-US" dirty="0"/>
              <a:t> Your website must have a fourth web page with a "cool </a:t>
            </a:r>
            <a:r>
              <a:rPr lang="en-US" dirty="0" err="1"/>
              <a:t>feature."A</a:t>
            </a:r>
            <a:r>
              <a:rPr lang="en-US" dirty="0"/>
              <a:t> cool feature makes your site more interesting, functional, useful, or otherwise better than similar sites out on the web.</a:t>
            </a:r>
          </a:p>
          <a:p>
            <a:r>
              <a:rPr lang="en-US" dirty="0"/>
              <a:t>AND it should be the kind of thing that you're proud to show off in a job interview.</a:t>
            </a:r>
          </a:p>
          <a:p>
            <a:r>
              <a:rPr lang="en-US" dirty="0"/>
              <a:t>AND it should utilize at least one 3rd party API (other than the authentication API that might use for the login form, above) that that you call through one of the following methods: JavaScript functions, PHP functions, or web services.</a:t>
            </a:r>
          </a:p>
          <a:p>
            <a:pPr fontAlgn="base"/>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54414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Requirements</a:t>
            </a:r>
            <a:endParaRPr lang="en-US" dirty="0"/>
          </a:p>
        </p:txBody>
      </p:sp>
      <p:sp>
        <p:nvSpPr>
          <p:cNvPr id="3" name="Content Placeholder 2"/>
          <p:cNvSpPr>
            <a:spLocks noGrp="1"/>
          </p:cNvSpPr>
          <p:nvPr>
            <p:ph idx="1"/>
          </p:nvPr>
        </p:nvSpPr>
        <p:spPr>
          <a:xfrm>
            <a:off x="680322" y="2336873"/>
            <a:ext cx="10552122" cy="3599316"/>
          </a:xfrm>
        </p:spPr>
        <p:txBody>
          <a:bodyPr>
            <a:normAutofit lnSpcReduction="10000"/>
          </a:bodyPr>
          <a:lstStyle/>
          <a:p>
            <a:r>
              <a:rPr lang="en-US" b="1" i="1" u="sng" dirty="0"/>
              <a:t>Usability</a:t>
            </a:r>
            <a:r>
              <a:rPr lang="en-US" b="1" i="1" dirty="0"/>
              <a:t>:</a:t>
            </a:r>
            <a:r>
              <a:rPr lang="en-US" dirty="0"/>
              <a:t> Your website should be </a:t>
            </a:r>
            <a:r>
              <a:rPr lang="en-US" dirty="0" err="1"/>
              <a:t>usable:Your</a:t>
            </a:r>
            <a:r>
              <a:rPr lang="en-US" dirty="0"/>
              <a:t> TA should be able to understand how to use it without having to ask you for explanations.</a:t>
            </a:r>
          </a:p>
          <a:p>
            <a:r>
              <a:rPr lang="en-US" dirty="0"/>
              <a:t>Your aesthetics, particularly layout and use of emphasis, should be appropriate especially in light of functional similarity and hierarchy.</a:t>
            </a:r>
          </a:p>
          <a:p>
            <a:r>
              <a:rPr lang="en-US" dirty="0"/>
              <a:t>It should be responsive: every user interaction should lead to UI feedback within 1 second.</a:t>
            </a:r>
          </a:p>
          <a:p>
            <a:r>
              <a:rPr lang="en-US" b="1" i="1" u="sng" dirty="0"/>
              <a:t>Security</a:t>
            </a:r>
            <a:r>
              <a:rPr lang="en-US" b="1" i="1" dirty="0"/>
              <a:t>:</a:t>
            </a:r>
            <a:r>
              <a:rPr lang="en-US" dirty="0"/>
              <a:t> You will turn in your code. The TA will verify that your code's SQL statements and HTML-generating statements properly protect against injection attacks. In addition, the data entry page should validate inputs and, as noted above, should only be accessible to authenticated users.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5331149" y="2205493"/>
            <a:ext cx="5420934" cy="3848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78461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Team formation</a:t>
            </a:r>
          </a:p>
          <a:p>
            <a:r>
              <a:rPr lang="en-US" dirty="0" smtClean="0"/>
              <a:t>3 &lt;= </a:t>
            </a:r>
            <a:r>
              <a:rPr lang="en-US" smtClean="0"/>
              <a:t>Team size &lt;= 5</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4387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7" name="Content Placeholder 6"/>
          <p:cNvSpPr>
            <a:spLocks noGrp="1"/>
          </p:cNvSpPr>
          <p:nvPr>
            <p:ph idx="1"/>
          </p:nvPr>
        </p:nvSpPr>
        <p:spPr/>
        <p:txBody>
          <a:bodyPr/>
          <a:lstStyle/>
          <a:p>
            <a:r>
              <a:rPr lang="en-US" dirty="0"/>
              <a:t>If you do any kind of serious, collaborative (or even individual) work as a software engineer, you’ll probably use a </a:t>
            </a:r>
            <a:r>
              <a:rPr lang="en-US" b="1" i="1" dirty="0"/>
              <a:t>version control system (VCS</a:t>
            </a:r>
            <a:r>
              <a:rPr lang="en-US" b="1" i="1" dirty="0" smtClean="0"/>
              <a:t>)</a:t>
            </a:r>
            <a:r>
              <a:rPr lang="en-US" dirty="0" smtClean="0"/>
              <a:t>.</a:t>
            </a:r>
          </a:p>
          <a:p>
            <a:r>
              <a:rPr lang="en-US" dirty="0"/>
              <a:t>A VCS is a tool (a program) for managing changes to your code and for making it easier to work with many people on the same code</a:t>
            </a:r>
            <a:r>
              <a:rPr lang="en-US" dirty="0" smtClean="0"/>
              <a:t>.</a:t>
            </a:r>
          </a:p>
          <a:p>
            <a:r>
              <a:rPr lang="en-US" dirty="0" err="1"/>
              <a:t>Git</a:t>
            </a:r>
            <a:r>
              <a:rPr lang="en-US" dirty="0"/>
              <a:t> is one of the most popular VCSs </a:t>
            </a:r>
            <a:r>
              <a:rPr lang="en-US" dirty="0" smtClean="0"/>
              <a:t>around.</a:t>
            </a:r>
            <a:endParaRPr lang="en-US" dirty="0"/>
          </a:p>
        </p:txBody>
      </p:sp>
    </p:spTree>
    <p:extLst>
      <p:ext uri="{BB962C8B-B14F-4D97-AF65-F5344CB8AC3E}">
        <p14:creationId xmlns:p14="http://schemas.microsoft.com/office/powerpoint/2010/main" val="81240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a:t> </a:t>
            </a:r>
            <a:r>
              <a:rPr lang="en-US" dirty="0" smtClean="0"/>
              <a:t>- How?</a:t>
            </a:r>
            <a:endParaRPr lang="en-US" dirty="0"/>
          </a:p>
        </p:txBody>
      </p:sp>
      <p:sp>
        <p:nvSpPr>
          <p:cNvPr id="3" name="Content Placeholder 2"/>
          <p:cNvSpPr>
            <a:spLocks noGrp="1"/>
          </p:cNvSpPr>
          <p:nvPr>
            <p:ph idx="1"/>
          </p:nvPr>
        </p:nvSpPr>
        <p:spPr/>
        <p:txBody>
          <a:bodyPr>
            <a:normAutofit fontScale="92500"/>
          </a:bodyPr>
          <a:lstStyle/>
          <a:p>
            <a:pPr fontAlgn="base"/>
            <a:r>
              <a:rPr lang="en-US" dirty="0" err="1"/>
              <a:t>Git</a:t>
            </a:r>
            <a:r>
              <a:rPr lang="en-US" dirty="0"/>
              <a:t> manages changes in your code by taking a snapshot of your entire codebase every time you tell it to.</a:t>
            </a:r>
          </a:p>
          <a:p>
            <a:pPr lvl="1" fontAlgn="base"/>
            <a:r>
              <a:rPr lang="en-US" dirty="0"/>
              <a:t>These snapshots are stored permanently in a </a:t>
            </a:r>
            <a:r>
              <a:rPr lang="en-US" b="1" i="1" dirty="0"/>
              <a:t>repository</a:t>
            </a:r>
            <a:r>
              <a:rPr lang="en-US" dirty="0"/>
              <a:t>, which you can think of as a kind of database that lives on the computer where you’re working.</a:t>
            </a:r>
          </a:p>
          <a:p>
            <a:pPr lvl="1" fontAlgn="base"/>
            <a:r>
              <a:rPr lang="en-US" dirty="0"/>
              <a:t>Storing a snapshot in the repository like this is called </a:t>
            </a:r>
            <a:r>
              <a:rPr lang="en-US" b="1" i="1" dirty="0"/>
              <a:t>committing</a:t>
            </a:r>
            <a:r>
              <a:rPr lang="en-US" dirty="0"/>
              <a:t> your code</a:t>
            </a:r>
            <a:r>
              <a:rPr lang="en-US" b="1" i="1" dirty="0"/>
              <a:t>.</a:t>
            </a:r>
            <a:endParaRPr lang="en-US" dirty="0"/>
          </a:p>
          <a:p>
            <a:pPr lvl="1" fontAlgn="base"/>
            <a:r>
              <a:rPr lang="en-US" dirty="0"/>
              <a:t>You can think of a commit as a milepost, of sorts.  It’s a place in your work you want to remember and make record of, something you don’t want to lose.</a:t>
            </a:r>
          </a:p>
          <a:p>
            <a:pPr lvl="1" fontAlgn="base"/>
            <a:r>
              <a:rPr lang="en-US" dirty="0"/>
              <a:t>Every new commit records a new </a:t>
            </a:r>
            <a:r>
              <a:rPr lang="en-US" b="1" i="1" dirty="0"/>
              <a:t>version</a:t>
            </a:r>
            <a:r>
              <a:rPr lang="en-US" dirty="0"/>
              <a:t> of your code.</a:t>
            </a:r>
          </a:p>
          <a:p>
            <a:pPr lvl="1" fontAlgn="base"/>
            <a:r>
              <a:rPr lang="en-US" dirty="0" err="1"/>
              <a:t>Git</a:t>
            </a:r>
            <a:r>
              <a:rPr lang="en-US" dirty="0"/>
              <a:t> maintains a </a:t>
            </a:r>
            <a:r>
              <a:rPr lang="en-US" b="1" i="1" dirty="0"/>
              <a:t>history</a:t>
            </a:r>
            <a:r>
              <a:rPr lang="en-US" dirty="0"/>
              <a:t> of all of the versions of a project ever recorded.</a:t>
            </a:r>
          </a:p>
          <a:p>
            <a:pPr lvl="2" fontAlgn="base"/>
            <a:r>
              <a:rPr lang="en-US" dirty="0"/>
              <a:t>You can look at (and even revert to) your code at different points in its history.</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3121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a:t> </a:t>
            </a:r>
            <a:r>
              <a:rPr lang="en-US" dirty="0" smtClean="0"/>
              <a:t>– How?</a:t>
            </a:r>
            <a:endParaRPr lang="en-US" dirty="0"/>
          </a:p>
        </p:txBody>
      </p:sp>
      <p:sp>
        <p:nvSpPr>
          <p:cNvPr id="3" name="Content Placeholder 2"/>
          <p:cNvSpPr>
            <a:spLocks noGrp="1"/>
          </p:cNvSpPr>
          <p:nvPr>
            <p:ph idx="1"/>
          </p:nvPr>
        </p:nvSpPr>
        <p:spPr/>
        <p:txBody>
          <a:bodyPr/>
          <a:lstStyle/>
          <a:p>
            <a:r>
              <a:rPr lang="en-US" dirty="0"/>
              <a:t>A file is represented as a series of edits (changes)</a:t>
            </a:r>
          </a:p>
          <a:p>
            <a:r>
              <a:rPr lang="en-US" dirty="0"/>
              <a:t>Each commit is a list of edits (deltas to one or more file)</a:t>
            </a:r>
          </a:p>
          <a:p>
            <a:r>
              <a:rPr lang="en-US" dirty="0"/>
              <a:t>So applying a commit brings files to their next version</a:t>
            </a:r>
          </a:p>
          <a:p>
            <a:r>
              <a:rPr lang="en-US" dirty="0"/>
              <a:t>Pushing a commit means putting a copy of the commit on a server</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017233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1158</TotalTime>
  <Words>767</Words>
  <Application>Microsoft Macintosh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Trebuchet MS</vt:lpstr>
      <vt:lpstr>Arial</vt:lpstr>
      <vt:lpstr>Berlin</vt:lpstr>
      <vt:lpstr>Project - Overview</vt:lpstr>
      <vt:lpstr>Project - Requirements</vt:lpstr>
      <vt:lpstr>Project - Requirements</vt:lpstr>
      <vt:lpstr>Project - Requirements</vt:lpstr>
      <vt:lpstr>Project - Requirements</vt:lpstr>
      <vt:lpstr>Activity</vt:lpstr>
      <vt:lpstr>Git</vt:lpstr>
      <vt:lpstr>Git - How?</vt:lpstr>
      <vt:lpstr>Git – How?</vt:lpstr>
      <vt:lpstr>GitHub overview</vt:lpstr>
      <vt:lpstr>Git commands</vt:lpstr>
      <vt:lpstr>Git Commands</vt:lpstr>
      <vt:lpstr>Git commands</vt:lpstr>
      <vt:lpstr>Hosting website with GitHub</vt:lpstr>
      <vt:lpstr>Hosting website with GitHub</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layouts</dc:title>
  <dc:creator>Virajitha Karnatapu</dc:creator>
  <cp:lastModifiedBy>Virajitha Karnatapu</cp:lastModifiedBy>
  <cp:revision>22</cp:revision>
  <dcterms:created xsi:type="dcterms:W3CDTF">2018-06-29T05:51:30Z</dcterms:created>
  <dcterms:modified xsi:type="dcterms:W3CDTF">2018-07-02T23:49:36Z</dcterms:modified>
</cp:coreProperties>
</file>