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CA07-94C4-0949-94B6-A583A6B358B3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B3D8-25A7-174F-9B5D-2FCF1E06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0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oregonstate.edu/~shaikj/jaki)" TargetMode="External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lezilla-project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69" y="2584049"/>
            <a:ext cx="1672389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sure about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Great!</a:t>
            </a:r>
          </a:p>
          <a:p>
            <a:r>
              <a:rPr lang="en-US" dirty="0" smtClean="0"/>
              <a:t>We have created our first web page!</a:t>
            </a:r>
          </a:p>
          <a:p>
            <a:r>
              <a:rPr lang="en-US" dirty="0" smtClean="0"/>
              <a:t>Let’s show this to the world!</a:t>
            </a:r>
          </a:p>
          <a:p>
            <a:r>
              <a:rPr lang="en-US" dirty="0" smtClean="0"/>
              <a:t>Let’s put it in THE WEB!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Publishing HTML on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Install &amp; start </a:t>
            </a:r>
            <a:r>
              <a:rPr lang="en-US" altLang="x-none" dirty="0" err="1"/>
              <a:t>Filezilla</a:t>
            </a:r>
            <a:r>
              <a:rPr lang="en-US" altLang="x-none" dirty="0"/>
              <a:t> Client </a:t>
            </a:r>
            <a:r>
              <a:rPr lang="en-US" altLang="x-none" sz="1600" dirty="0">
                <a:hlinkClick r:id="rId2"/>
              </a:rPr>
              <a:t>https://filezilla-project.org/</a:t>
            </a:r>
            <a:endParaRPr lang="en-US" altLang="x-none" dirty="0"/>
          </a:p>
          <a:p>
            <a:r>
              <a:rPr lang="en-US" altLang="x-none" dirty="0"/>
              <a:t>Log into </a:t>
            </a:r>
            <a:r>
              <a:rPr lang="en-US" altLang="x-none" dirty="0" err="1"/>
              <a:t>flip.engr.oregonstate.edu</a:t>
            </a:r>
            <a:r>
              <a:rPr lang="en-US" altLang="x-none" dirty="0"/>
              <a:t> port 22</a:t>
            </a:r>
          </a:p>
          <a:p>
            <a:r>
              <a:rPr lang="en-US" altLang="x-none" dirty="0" smtClean="0"/>
              <a:t>On </a:t>
            </a:r>
            <a:r>
              <a:rPr lang="en-US" altLang="x-none" dirty="0"/>
              <a:t>right side, go into </a:t>
            </a:r>
            <a:r>
              <a:rPr lang="en-US" altLang="x-none" dirty="0" err="1"/>
              <a:t>public_html</a:t>
            </a:r>
            <a:r>
              <a:rPr lang="en-US" altLang="x-none" dirty="0"/>
              <a:t> folder</a:t>
            </a:r>
          </a:p>
          <a:p>
            <a:r>
              <a:rPr lang="en-US" altLang="x-none" dirty="0"/>
              <a:t>Drag your </a:t>
            </a:r>
            <a:r>
              <a:rPr lang="en-US" altLang="x-none" dirty="0" smtClean="0"/>
              <a:t>”</a:t>
            </a:r>
            <a:r>
              <a:rPr lang="en-US" altLang="x-none" dirty="0" err="1" smtClean="0"/>
              <a:t>example.html</a:t>
            </a:r>
            <a:r>
              <a:rPr lang="en-US" altLang="x-none" dirty="0" smtClean="0"/>
              <a:t>" </a:t>
            </a:r>
            <a:r>
              <a:rPr lang="en-US" altLang="x-none" dirty="0"/>
              <a:t>to the remote folder</a:t>
            </a:r>
          </a:p>
          <a:p>
            <a:r>
              <a:rPr lang="en-US" altLang="x-none" dirty="0"/>
              <a:t>View your page </a:t>
            </a:r>
            <a:r>
              <a:rPr lang="en-US" altLang="x-none" sz="1200" dirty="0"/>
              <a:t>(e.g., </a:t>
            </a:r>
            <a:r>
              <a:rPr lang="en-US" altLang="x-none" sz="1200" dirty="0">
                <a:hlinkClick r:id="rId3"/>
              </a:rPr>
              <a:t>http://web.engr.oregonstate.edu</a:t>
            </a:r>
            <a:r>
              <a:rPr lang="en-US" altLang="x-none" sz="1200" dirty="0" smtClean="0">
                <a:hlinkClick r:id="rId3"/>
              </a:rPr>
              <a:t>/~shaikj/jaki)</a:t>
            </a:r>
            <a:endParaRPr lang="en-US" altLang="x-none" sz="1200" dirty="0" smtClean="0"/>
          </a:p>
          <a:p>
            <a:r>
              <a:rPr lang="en-US" dirty="0" smtClean="0"/>
              <a:t>Mac - </a:t>
            </a:r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/>
              <a:t>example.html</a:t>
            </a:r>
            <a:r>
              <a:rPr lang="en-US" dirty="0"/>
              <a:t> &lt;ONID&gt;@</a:t>
            </a:r>
            <a:r>
              <a:rPr lang="en-US" dirty="0" err="1"/>
              <a:t>flip.engr.oregonstate.edu</a:t>
            </a:r>
            <a:r>
              <a:rPr lang="en-US" dirty="0"/>
              <a:t>:~/</a:t>
            </a:r>
            <a:r>
              <a:rPr lang="en-US" dirty="0" err="1"/>
              <a:t>public_html</a:t>
            </a:r>
            <a:r>
              <a:rPr lang="en-US" dirty="0" smtClean="0"/>
              <a:t>/</a:t>
            </a:r>
          </a:p>
          <a:p>
            <a:r>
              <a:rPr lang="en-US" altLang="x-none" dirty="0">
                <a:hlinkClick r:id="rId3"/>
              </a:rPr>
              <a:t>http://web.engr.oregonstate.edu</a:t>
            </a:r>
            <a:r>
              <a:rPr lang="en-US" altLang="x-none" dirty="0" smtClean="0">
                <a:hlinkClick r:id="rId3"/>
              </a:rPr>
              <a:t>/~</a:t>
            </a:r>
            <a:r>
              <a:rPr lang="en-US" altLang="x-none" dirty="0" smtClean="0"/>
              <a:t>&lt;</a:t>
            </a:r>
            <a:r>
              <a:rPr lang="en-US" altLang="x-none" dirty="0" err="1" smtClean="0"/>
              <a:t>onid</a:t>
            </a:r>
            <a:r>
              <a:rPr lang="en-US" altLang="x-none" dirty="0" smtClean="0"/>
              <a:t>&gt;/</a:t>
            </a:r>
            <a:r>
              <a:rPr lang="en-US" altLang="x-none" dirty="0" err="1" smtClean="0"/>
              <a:t>example.html</a:t>
            </a:r>
            <a:endParaRPr lang="en-US" dirty="0"/>
          </a:p>
          <a:p>
            <a:endParaRPr lang="en-US" altLang="x-none" sz="1200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your </a:t>
            </a:r>
            <a:r>
              <a:rPr lang="en-US" dirty="0"/>
              <a:t>first web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&lt;h1&gt;REALLY big text&lt;/h1&gt;</a:t>
            </a:r>
          </a:p>
          <a:p>
            <a:pPr marL="0" indent="0">
              <a:buNone/>
            </a:pPr>
            <a:r>
              <a:rPr lang="en-US" altLang="en-US" dirty="0"/>
              <a:t>&lt;h2&gt;Big text&lt;/h2&gt;</a:t>
            </a:r>
          </a:p>
          <a:p>
            <a:pPr marL="0" indent="0">
              <a:buNone/>
            </a:pPr>
            <a:r>
              <a:rPr lang="en-US" altLang="en-US" dirty="0"/>
              <a:t>&lt;h3&gt;Kind of big text&lt;/h3&gt;</a:t>
            </a:r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em</a:t>
            </a:r>
            <a:r>
              <a:rPr lang="en-US" altLang="en-US" dirty="0"/>
              <a:t>&gt;emphasis&lt;/</a:t>
            </a:r>
            <a:r>
              <a:rPr lang="en-US" altLang="en-US" dirty="0" err="1"/>
              <a:t>em</a:t>
            </a:r>
            <a:r>
              <a:rPr lang="en-US" altLang="en-US" dirty="0"/>
              <a:t>&gt;</a:t>
            </a:r>
          </a:p>
          <a:p>
            <a:pPr marL="0" indent="0">
              <a:buNone/>
            </a:pPr>
            <a:r>
              <a:rPr lang="en-US" altLang="en-US" dirty="0"/>
              <a:t>&lt;p&gt;paragraph&lt;/p&gt;</a:t>
            </a:r>
          </a:p>
          <a:p>
            <a:pPr marL="0" indent="0">
              <a:buNone/>
            </a:pPr>
            <a:r>
              <a:rPr lang="en-US" altLang="en-US" dirty="0"/>
              <a:t>&lt;div&gt;a division, like a paragraph but usually without spacing around it&lt;/div&gt;</a:t>
            </a:r>
          </a:p>
          <a:p>
            <a:pPr marL="0" indent="0">
              <a:buNone/>
            </a:pPr>
            <a:r>
              <a:rPr lang="en-US" altLang="en-US" dirty="0"/>
              <a:t>&lt;span&gt;a span, </a:t>
            </a:r>
            <a:r>
              <a:rPr lang="en-US" altLang="en-US" dirty="0" err="1"/>
              <a:t>ie</a:t>
            </a:r>
            <a:r>
              <a:rPr lang="en-US" altLang="en-US" dirty="0"/>
              <a:t> a part of a division&lt;/span&gt;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Making lists of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	&lt;li&gt;item A&lt;/li&gt;</a:t>
            </a:r>
          </a:p>
          <a:p>
            <a:pPr marL="0" indent="0">
              <a:buNone/>
              <a:defRPr/>
            </a:pPr>
            <a:r>
              <a:rPr lang="en-US" dirty="0"/>
              <a:t>	&lt;li&gt;item B&lt;/li&gt;</a:t>
            </a:r>
          </a:p>
          <a:p>
            <a:pPr marL="0" indent="0">
              <a:buNone/>
              <a:defRPr/>
            </a:pPr>
            <a:r>
              <a:rPr lang="en-US" dirty="0"/>
              <a:t>	&lt;li&gt;item C&lt;/li&gt;</a:t>
            </a:r>
          </a:p>
          <a:p>
            <a:pPr marL="0" indent="0">
              <a:buNone/>
              <a:defRPr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	&lt;li&gt;item one&lt;/li&gt;</a:t>
            </a:r>
          </a:p>
          <a:p>
            <a:pPr marL="0" indent="0">
              <a:buNone/>
              <a:defRPr/>
            </a:pPr>
            <a:r>
              <a:rPr lang="en-US" dirty="0"/>
              <a:t>	&lt;li&gt;item two&lt;/li&gt;</a:t>
            </a:r>
          </a:p>
          <a:p>
            <a:pPr marL="0" indent="0">
              <a:buNone/>
              <a:defRPr/>
            </a:pPr>
            <a:r>
              <a:rPr lang="en-US" dirty="0"/>
              <a:t>	&lt;li&gt;item three&lt;/li&gt;</a:t>
            </a:r>
          </a:p>
          <a:p>
            <a:pPr marL="0" indent="0">
              <a:buNone/>
              <a:defRPr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Laying out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&lt;table&gt;</a:t>
            </a:r>
          </a:p>
          <a:p>
            <a:pPr marL="0" indent="0">
              <a:buNone/>
              <a:defRPr/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&gt;&lt;td&gt;row 1, col 1&lt;/td&gt;</a:t>
            </a:r>
          </a:p>
          <a:p>
            <a:pPr marL="0" indent="0">
              <a:buNone/>
              <a:defRPr/>
            </a:pPr>
            <a:r>
              <a:rPr lang="en-US" dirty="0"/>
              <a:t>		&lt;td&gt;row 1, col 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&gt;&lt;td&gt;row 2, col 1&lt;/td&gt;</a:t>
            </a:r>
          </a:p>
          <a:p>
            <a:pPr marL="0" indent="0">
              <a:buNone/>
              <a:defRPr/>
            </a:pPr>
            <a:r>
              <a:rPr lang="en-US" dirty="0"/>
              <a:t>		&lt;td&gt;row 2, col 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="2"&gt;row 3, cols 1-2&lt;/td&gt;</a:t>
            </a:r>
          </a:p>
          <a:p>
            <a:pPr marL="0" indent="0">
              <a:buNone/>
              <a:defRPr/>
            </a:pPr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&lt;/table&gt;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There's also a </a:t>
            </a:r>
            <a:r>
              <a:rPr lang="en-US" dirty="0" err="1"/>
              <a:t>th</a:t>
            </a:r>
            <a:r>
              <a:rPr lang="en-US" dirty="0"/>
              <a:t> you can use instead of td if the cell is basically a header. Read more online if you like at W3 Schools.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HyperText Markup Language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notation used to describe web </a:t>
            </a:r>
            <a:r>
              <a:rPr lang="en-US" altLang="en-US" dirty="0" smtClean="0"/>
              <a:t>pages</a:t>
            </a:r>
          </a:p>
          <a:p>
            <a:r>
              <a:rPr lang="en-US" altLang="en-US" dirty="0" smtClean="0"/>
              <a:t>We will have different start tags and end tags</a:t>
            </a:r>
            <a:endParaRPr lang="en-US" altLang="en-US" dirty="0"/>
          </a:p>
          <a:p>
            <a:r>
              <a:rPr lang="en-US" altLang="en-US" dirty="0" smtClean="0"/>
              <a:t>Tags </a:t>
            </a:r>
            <a:r>
              <a:rPr lang="en-US" altLang="en-US" dirty="0"/>
              <a:t>enclosed in angle brackets &lt;&gt; indicate the parts of the web page</a:t>
            </a:r>
          </a:p>
          <a:p>
            <a:endParaRPr lang="en-US" altLang="en-US" dirty="0"/>
          </a:p>
          <a:p>
            <a:r>
              <a:rPr lang="en-US" altLang="en-US" dirty="0"/>
              <a:t>In the 90's web browsers interpreted HTML pretty differently</a:t>
            </a:r>
          </a:p>
          <a:p>
            <a:pPr lvl="1"/>
            <a:r>
              <a:rPr lang="en-US" altLang="en-US" dirty="0"/>
              <a:t>Much much much more consistent these </a:t>
            </a:r>
            <a:r>
              <a:rPr lang="en-US" altLang="en-US" dirty="0" smtClean="0"/>
              <a:t>days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&lt;</a:t>
            </a:r>
            <a:r>
              <a:rPr lang="en-US" altLang="en-US" dirty="0"/>
              <a:t>html&gt;</a:t>
            </a:r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smtClean="0"/>
              <a:t>h1&gt;Welcome!&lt;/</a:t>
            </a:r>
            <a:r>
              <a:rPr lang="en-US" altLang="en-US" dirty="0"/>
              <a:t>h1&gt;</a:t>
            </a:r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smtClean="0"/>
              <a:t>p&gt;I am </a:t>
            </a:r>
            <a:r>
              <a:rPr lang="is-IS" altLang="en-US" dirty="0" smtClean="0"/>
              <a:t>….</a:t>
            </a:r>
            <a:r>
              <a:rPr lang="en-US" altLang="en-US" dirty="0" smtClean="0"/>
              <a:t>&lt;/</a:t>
            </a:r>
            <a:r>
              <a:rPr lang="en-US" altLang="en-US" dirty="0"/>
              <a:t>p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any text editor on your computer.</a:t>
            </a:r>
          </a:p>
          <a:p>
            <a:r>
              <a:rPr lang="en-US" dirty="0" smtClean="0"/>
              <a:t>Create a new HTML file </a:t>
            </a:r>
            <a:r>
              <a:rPr lang="en-US" dirty="0" err="1" smtClean="0"/>
              <a:t>example.html</a:t>
            </a:r>
            <a:r>
              <a:rPr lang="en-US" dirty="0" smtClean="0"/>
              <a:t> and add content from above example.</a:t>
            </a:r>
          </a:p>
          <a:p>
            <a:r>
              <a:rPr lang="en-US" dirty="0" smtClean="0"/>
              <a:t>Open the html file in a browser of your choice by right click -&gt; open with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is so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really easy right..</a:t>
            </a:r>
          </a:p>
          <a:p>
            <a:r>
              <a:rPr lang="en-US" dirty="0" smtClean="0"/>
              <a:t>HTML is easy to get started, However mastering it requires a lot of practice.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will take your HTML document and parse tags in it to elements.</a:t>
            </a:r>
          </a:p>
          <a:p>
            <a:r>
              <a:rPr lang="en-US" dirty="0" smtClean="0"/>
              <a:t>You can look these </a:t>
            </a:r>
            <a:r>
              <a:rPr lang="en-US" dirty="0"/>
              <a:t>parsed </a:t>
            </a:r>
            <a:r>
              <a:rPr lang="en-US" dirty="0" smtClean="0"/>
              <a:t>elements in your Browser.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example.html</a:t>
            </a:r>
            <a:r>
              <a:rPr lang="en-US" dirty="0" smtClean="0"/>
              <a:t> in your browser</a:t>
            </a:r>
          </a:p>
          <a:p>
            <a:r>
              <a:rPr lang="en-US" dirty="0" smtClean="0"/>
              <a:t>Open the developer tools by right-click-&gt;inspect</a:t>
            </a:r>
          </a:p>
          <a:p>
            <a:r>
              <a:rPr lang="en-US" dirty="0" smtClean="0"/>
              <a:t>These developer tools are really great!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documents are required to start with </a:t>
            </a:r>
            <a:r>
              <a:rPr lang="en-US" dirty="0" smtClean="0"/>
              <a:t>a document type declaration. </a:t>
            </a:r>
          </a:p>
          <a:p>
            <a:r>
              <a:rPr lang="en-US" dirty="0"/>
              <a:t>The original purpose of the </a:t>
            </a:r>
            <a:r>
              <a:rPr lang="en-US" dirty="0" err="1"/>
              <a:t>doctype</a:t>
            </a:r>
            <a:r>
              <a:rPr lang="en-US" dirty="0"/>
              <a:t> was to enable parsing and validation of HTML documents by SGML tools based on </a:t>
            </a:r>
            <a:r>
              <a:rPr lang="en-US" dirty="0" smtClean="0"/>
              <a:t>the Document Type Definition.</a:t>
            </a:r>
          </a:p>
          <a:p>
            <a:r>
              <a:rPr lang="en-US" dirty="0" smtClean="0"/>
              <a:t>In HTML4, we required DTD and document type declaration is as follows</a:t>
            </a:r>
          </a:p>
          <a:p>
            <a:r>
              <a:rPr lang="en-US" dirty="0"/>
              <a:t>&lt;!DOCTYPE HTML PUBLIC "-//W3C//DTD HTML 4.01//EN" "https://www.w3.org/TR/html4/</a:t>
            </a:r>
            <a:r>
              <a:rPr lang="en-US" dirty="0" err="1"/>
              <a:t>strict.dtd</a:t>
            </a:r>
            <a:r>
              <a:rPr lang="en-US" dirty="0"/>
              <a:t>"&gt;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SGML and DTD?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does </a:t>
            </a:r>
            <a:r>
              <a:rPr lang="en-US" dirty="0"/>
              <a:t>not define a DTD; therefore, in HTML5 the </a:t>
            </a:r>
            <a:r>
              <a:rPr lang="en-US" dirty="0" err="1"/>
              <a:t>doctype</a:t>
            </a:r>
            <a:r>
              <a:rPr lang="en-US" dirty="0"/>
              <a:t> declaration is simpler and </a:t>
            </a:r>
            <a:r>
              <a:rPr lang="en-US" dirty="0" smtClean="0"/>
              <a:t>shorter. (We are currently in version 5)</a:t>
            </a:r>
          </a:p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SGML(</a:t>
            </a:r>
            <a:r>
              <a:rPr lang="en-US" dirty="0"/>
              <a:t>Standard Generalized Markup Language</a:t>
            </a:r>
            <a:r>
              <a:rPr lang="en-US" dirty="0" smtClean="0"/>
              <a:t>): A standard for defining markup languages( Put simply, some rules how a document should be).</a:t>
            </a:r>
          </a:p>
          <a:p>
            <a:r>
              <a:rPr lang="en-US" dirty="0" smtClean="0"/>
              <a:t>DTD (Document type definition): DTD defines these markup languages’ declarations.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characteristics for every item of HTML markup are defined in the browser, and these characteristics can be altered or enhanced by the web page designer's additional use </a:t>
            </a:r>
            <a:r>
              <a:rPr lang="en-US" dirty="0" smtClean="0"/>
              <a:t>of CSS.</a:t>
            </a:r>
          </a:p>
          <a:p>
            <a:r>
              <a:rPr lang="en-US" altLang="en-US" dirty="0"/>
              <a:t>Not case </a:t>
            </a:r>
            <a:r>
              <a:rPr lang="en-US" altLang="en-US" dirty="0" smtClean="0"/>
              <a:t>sensitive (</a:t>
            </a:r>
            <a:r>
              <a:rPr lang="en-US" dirty="0"/>
              <a:t>&lt;!DOCTYPE html&gt; </a:t>
            </a:r>
            <a:r>
              <a:rPr lang="en-US" dirty="0" smtClean="0"/>
              <a:t>is </a:t>
            </a:r>
            <a:r>
              <a:rPr lang="en-US" dirty="0"/>
              <a:t>case-insensitive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Most of the time you must include "end tags" </a:t>
            </a:r>
          </a:p>
          <a:p>
            <a:r>
              <a:rPr lang="en-US" altLang="en-US" dirty="0"/>
              <a:t>Use indentation and blank lines to enhance readability, like any programming </a:t>
            </a:r>
            <a:r>
              <a:rPr lang="en-US" altLang="en-US" dirty="0" smtClean="0"/>
              <a:t>language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551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Trebuchet MS</vt:lpstr>
      <vt:lpstr>Arial</vt:lpstr>
      <vt:lpstr>Berlin</vt:lpstr>
      <vt:lpstr>HTML AND CSS</vt:lpstr>
      <vt:lpstr>HyperText Markup Language (HTML)</vt:lpstr>
      <vt:lpstr>Example</vt:lpstr>
      <vt:lpstr>Activity</vt:lpstr>
      <vt:lpstr>HTML is so easy</vt:lpstr>
      <vt:lpstr>What happened?</vt:lpstr>
      <vt:lpstr>HTML pointers </vt:lpstr>
      <vt:lpstr>What is SGML and DTD?</vt:lpstr>
      <vt:lpstr>HTML pointers</vt:lpstr>
      <vt:lpstr>Not sure about title</vt:lpstr>
      <vt:lpstr>Publishing HTML on a server</vt:lpstr>
      <vt:lpstr>Activity</vt:lpstr>
      <vt:lpstr>Some common tags</vt:lpstr>
      <vt:lpstr>Making lists of stuff</vt:lpstr>
      <vt:lpstr>Laying out tables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Virajitha Karnatapu</dc:creator>
  <cp:lastModifiedBy>Virajitha Karnatapu</cp:lastModifiedBy>
  <cp:revision>1</cp:revision>
  <dcterms:created xsi:type="dcterms:W3CDTF">2018-06-26T22:19:00Z</dcterms:created>
  <dcterms:modified xsi:type="dcterms:W3CDTF">2018-06-26T22:20:37Z</dcterms:modified>
</cp:coreProperties>
</file>