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80"/>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D500B8-E1E2-FC47-88C6-AB641067F135}"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D133542-D20F-5A4F-987C-02ECEEC3D51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500B8-E1E2-FC47-88C6-AB641067F135}"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D133542-D20F-5A4F-987C-02ECEEC3D5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500B8-E1E2-FC47-88C6-AB641067F135}"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D133542-D20F-5A4F-987C-02ECEEC3D51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500B8-E1E2-FC47-88C6-AB641067F135}"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133542-D20F-5A4F-987C-02ECEEC3D51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500B8-E1E2-FC47-88C6-AB641067F135}"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133542-D20F-5A4F-987C-02ECEEC3D51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DD500B8-E1E2-FC47-88C6-AB641067F135}" type="datetimeFigureOut">
              <a:rPr lang="en-US" smtClean="0"/>
              <a:t>6/28/18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DD500B8-E1E2-FC47-88C6-AB641067F135}" type="datetimeFigureOut">
              <a:rPr lang="en-US" smtClean="0"/>
              <a:t>6/28/18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500B8-E1E2-FC47-88C6-AB641067F135}"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DD500B8-E1E2-FC47-88C6-AB641067F135}" type="datetimeFigureOut">
              <a:rPr lang="en-US" smtClean="0"/>
              <a:t>6/28/18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D133542-D20F-5A4F-987C-02ECEEC3D51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500B8-E1E2-FC47-88C6-AB641067F135}"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D500B8-E1E2-FC47-88C6-AB641067F135}"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D133542-D20F-5A4F-987C-02ECEEC3D51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D500B8-E1E2-FC47-88C6-AB641067F135}"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D500B8-E1E2-FC47-88C6-AB641067F135}" type="datetimeFigureOut">
              <a:rPr lang="en-US" smtClean="0"/>
              <a:t>6/28/18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D500B8-E1E2-FC47-88C6-AB641067F135}" type="datetimeFigureOut">
              <a:rPr lang="en-US" smtClean="0"/>
              <a:t>6/28/18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DD500B8-E1E2-FC47-88C6-AB641067F135}" type="datetimeFigureOut">
              <a:rPr lang="en-US" smtClean="0"/>
              <a:t>6/28/18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500B8-E1E2-FC47-88C6-AB641067F135}"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500B8-E1E2-FC47-88C6-AB641067F135}"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33542-D20F-5A4F-987C-02ECEEC3D51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D500B8-E1E2-FC47-88C6-AB641067F135}" type="datetimeFigureOut">
              <a:rPr lang="en-US" smtClean="0"/>
              <a:t>6/28/18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D133542-D20F-5A4F-987C-02ECEEC3D519}" type="slidenum">
              <a:rPr lang="en-US" smtClean="0"/>
              <a:t>‹#›</a:t>
            </a:fld>
            <a:endParaRPr lang="en-US"/>
          </a:p>
        </p:txBody>
      </p:sp>
    </p:spTree>
    <p:extLst>
      <p:ext uri="{BB962C8B-B14F-4D97-AF65-F5344CB8AC3E}">
        <p14:creationId xmlns:p14="http://schemas.microsoft.com/office/powerpoint/2010/main" val="17555503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Cascading Style Sheets (</a:t>
            </a:r>
            <a:r>
              <a:rPr lang="en-US" altLang="en-US"/>
              <a:t>CSS</a:t>
            </a:r>
            <a:r>
              <a:rPr lang="en-US" altLang="en-US" smtClean="0"/>
              <a:t>)</a:t>
            </a:r>
            <a:endParaRPr lang="en-US" dirty="0"/>
          </a:p>
        </p:txBody>
      </p:sp>
      <p:sp>
        <p:nvSpPr>
          <p:cNvPr id="3" name="Content Placeholder 2"/>
          <p:cNvSpPr>
            <a:spLocks noGrp="1"/>
          </p:cNvSpPr>
          <p:nvPr>
            <p:ph idx="1"/>
          </p:nvPr>
        </p:nvSpPr>
        <p:spPr/>
        <p:txBody>
          <a:bodyPr/>
          <a:lstStyle/>
          <a:p>
            <a:r>
              <a:rPr lang="en-US" altLang="en-US" dirty="0"/>
              <a:t>So named because CSS gives your web pages some </a:t>
            </a:r>
            <a:r>
              <a:rPr lang="en-US" altLang="en-US" i="1" dirty="0"/>
              <a:t>style</a:t>
            </a:r>
            <a:r>
              <a:rPr lang="en-US" altLang="en-US" dirty="0"/>
              <a:t>!</a:t>
            </a:r>
          </a:p>
          <a:p>
            <a:pPr lvl="1"/>
            <a:r>
              <a:rPr lang="en-US" altLang="en-US" dirty="0"/>
              <a:t>Cascading because style rules override each </a:t>
            </a:r>
            <a:r>
              <a:rPr lang="en-US" altLang="en-US" dirty="0" smtClean="0"/>
              <a:t>other</a:t>
            </a:r>
          </a:p>
          <a:p>
            <a:r>
              <a:rPr lang="en-US" altLang="en-US" dirty="0" smtClean="0"/>
              <a:t>Great tool for making web-pages more usable.</a:t>
            </a: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2631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margins</a:t>
            </a:r>
            <a:endParaRPr lang="en-US" dirty="0"/>
          </a:p>
        </p:txBody>
      </p:sp>
      <p:sp>
        <p:nvSpPr>
          <p:cNvPr id="3" name="Content Placeholder 2"/>
          <p:cNvSpPr>
            <a:spLocks noGrp="1"/>
          </p:cNvSpPr>
          <p:nvPr>
            <p:ph idx="1"/>
          </p:nvPr>
        </p:nvSpPr>
        <p:spPr/>
        <p:txBody>
          <a:bodyPr/>
          <a:lstStyle/>
          <a:p>
            <a:pPr marL="0" indent="0">
              <a:buNone/>
              <a:defRPr/>
            </a:pPr>
            <a:r>
              <a:rPr lang="en-US" dirty="0"/>
              <a:t>&lt;div style="border: 2px solid #00FF00; margin: 20px 10px 5px 0px"&gt;Text with a border&lt;/div&gt;</a:t>
            </a:r>
          </a:p>
          <a:p>
            <a:pPr marL="0" indent="0">
              <a:buNone/>
              <a:defRPr/>
            </a:pPr>
            <a:endParaRPr lang="en-US" dirty="0"/>
          </a:p>
          <a:p>
            <a:pPr marL="0" indent="0">
              <a:buNone/>
              <a:defRPr/>
            </a:pPr>
            <a:r>
              <a:rPr lang="en-US" dirty="0"/>
              <a:t>This adds 20px of space above the text and </a:t>
            </a:r>
            <a:r>
              <a:rPr lang="en-US" i="1" dirty="0"/>
              <a:t>outside</a:t>
            </a:r>
            <a:r>
              <a:rPr lang="en-US" dirty="0"/>
              <a:t> the border, 10px of space to the right </a:t>
            </a:r>
            <a:r>
              <a:rPr lang="en-US" i="1" dirty="0"/>
              <a:t>outside</a:t>
            </a:r>
            <a:r>
              <a:rPr lang="en-US" dirty="0"/>
              <a:t> the border, 5px of space below the text </a:t>
            </a:r>
            <a:r>
              <a:rPr lang="en-US" i="1" dirty="0"/>
              <a:t>outside</a:t>
            </a:r>
            <a:r>
              <a:rPr lang="en-US" dirty="0"/>
              <a:t> the border, and 0px of space to the left. </a:t>
            </a:r>
          </a:p>
          <a:p>
            <a:pPr marL="0" indent="0">
              <a:buNone/>
              <a:defRPr/>
            </a:pPr>
            <a:endParaRPr lang="en-US" dirty="0"/>
          </a:p>
          <a:p>
            <a:pPr marL="0" indent="0">
              <a:buNone/>
              <a:defRPr/>
            </a:pPr>
            <a:r>
              <a:rPr lang="en-US" dirty="0"/>
              <a:t>(Margin does not work well with span. Span is not a block. It's just a little region of text.) </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54441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style just about any tag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defRPr/>
            </a:pPr>
            <a:r>
              <a:rPr lang="en-US" dirty="0"/>
              <a:t>&lt;table style="border: 1px solid black; background-color:#</a:t>
            </a:r>
            <a:r>
              <a:rPr lang="en-US" dirty="0" err="1"/>
              <a:t>ffffaa</a:t>
            </a:r>
            <a:r>
              <a:rPr lang="en-US" dirty="0"/>
              <a:t>"&gt;</a:t>
            </a:r>
          </a:p>
          <a:p>
            <a:pPr marL="0" indent="0">
              <a:buNone/>
              <a:defRPr/>
            </a:pPr>
            <a:r>
              <a:rPr lang="en-US" dirty="0"/>
              <a:t>  &lt;</a:t>
            </a:r>
            <a:r>
              <a:rPr lang="en-US" dirty="0" err="1"/>
              <a:t>tr</a:t>
            </a:r>
            <a:r>
              <a:rPr lang="en-US" dirty="0"/>
              <a:t>&gt;&lt;td style="</a:t>
            </a:r>
            <a:r>
              <a:rPr lang="en-US" dirty="0" err="1"/>
              <a:t>font-weight:bold</a:t>
            </a:r>
            <a:r>
              <a:rPr lang="en-US" dirty="0"/>
              <a:t>"&gt;Name&lt;/td&gt;</a:t>
            </a:r>
          </a:p>
          <a:p>
            <a:pPr marL="0" indent="0">
              <a:buNone/>
              <a:defRPr/>
            </a:pPr>
            <a:r>
              <a:rPr lang="en-US" dirty="0"/>
              <a:t>      &lt;td style="</a:t>
            </a:r>
            <a:r>
              <a:rPr lang="en-US" dirty="0" err="1"/>
              <a:t>font-weight:bold</a:t>
            </a:r>
            <a:r>
              <a:rPr lang="en-US" dirty="0"/>
              <a:t>"&gt;Children&lt;/td&gt;&lt;/</a:t>
            </a:r>
            <a:r>
              <a:rPr lang="en-US" dirty="0" err="1"/>
              <a:t>tr</a:t>
            </a:r>
            <a:r>
              <a:rPr lang="en-US" dirty="0"/>
              <a:t>&gt;</a:t>
            </a:r>
          </a:p>
          <a:p>
            <a:pPr marL="0" indent="0">
              <a:buNone/>
              <a:defRPr/>
            </a:pPr>
            <a:r>
              <a:rPr lang="en-US" dirty="0"/>
              <a:t>  &lt;</a:t>
            </a:r>
            <a:r>
              <a:rPr lang="en-US" dirty="0" err="1"/>
              <a:t>tr</a:t>
            </a:r>
            <a:r>
              <a:rPr lang="en-US" dirty="0"/>
              <a:t>&gt;&lt;td&gt;Eddie&lt;/td&gt;&lt;td&gt;&lt;</a:t>
            </a:r>
            <a:r>
              <a:rPr lang="en-US" dirty="0" err="1"/>
              <a:t>ul</a:t>
            </a:r>
            <a:r>
              <a:rPr lang="en-US" dirty="0"/>
              <a:t>&gt;</a:t>
            </a:r>
          </a:p>
          <a:p>
            <a:pPr marL="0" indent="0">
              <a:buNone/>
              <a:defRPr/>
            </a:pPr>
            <a:r>
              <a:rPr lang="en-US" dirty="0"/>
              <a:t>      &lt;li style="color:#808080"&gt;Alice&lt;/li&gt;</a:t>
            </a:r>
          </a:p>
          <a:p>
            <a:pPr marL="0" indent="0">
              <a:buNone/>
              <a:defRPr/>
            </a:pPr>
            <a:r>
              <a:rPr lang="en-US" dirty="0"/>
              <a:t>      &lt;li style="color:#808080"&gt;Bob&lt;/li&gt;</a:t>
            </a:r>
          </a:p>
          <a:p>
            <a:pPr marL="0" indent="0">
              <a:buNone/>
              <a:defRPr/>
            </a:pPr>
            <a:r>
              <a:rPr lang="en-US" dirty="0"/>
              <a:t>   &lt;/</a:t>
            </a:r>
            <a:r>
              <a:rPr lang="en-US" dirty="0" err="1"/>
              <a:t>ul</a:t>
            </a:r>
            <a:r>
              <a:rPr lang="en-US" dirty="0"/>
              <a:t>&gt;&lt;/td&gt;&lt;/</a:t>
            </a:r>
            <a:r>
              <a:rPr lang="en-US" dirty="0" err="1"/>
              <a:t>tr</a:t>
            </a:r>
            <a:r>
              <a:rPr lang="en-US" dirty="0"/>
              <a:t>&gt;</a:t>
            </a:r>
          </a:p>
          <a:p>
            <a:pPr marL="0" indent="0">
              <a:buNone/>
              <a:defRPr/>
            </a:pPr>
            <a:r>
              <a:rPr lang="en-US" dirty="0"/>
              <a:t>  &lt;</a:t>
            </a:r>
            <a:r>
              <a:rPr lang="en-US" dirty="0" err="1"/>
              <a:t>tr</a:t>
            </a:r>
            <a:r>
              <a:rPr lang="en-US" dirty="0"/>
              <a:t>&gt;&lt;td&gt;Esteban&lt;/td&gt;&lt;td&gt;&lt;</a:t>
            </a:r>
            <a:r>
              <a:rPr lang="en-US" dirty="0" err="1"/>
              <a:t>ul</a:t>
            </a:r>
            <a:r>
              <a:rPr lang="en-US" dirty="0"/>
              <a:t>&gt;</a:t>
            </a:r>
          </a:p>
          <a:p>
            <a:pPr marL="0" indent="0">
              <a:buNone/>
              <a:defRPr/>
            </a:pPr>
            <a:r>
              <a:rPr lang="en-US" dirty="0"/>
              <a:t>      &lt;li style="color:#808080"&gt;Carmen&lt;/li&gt;</a:t>
            </a:r>
          </a:p>
          <a:p>
            <a:pPr marL="0" indent="0">
              <a:buNone/>
              <a:defRPr/>
            </a:pPr>
            <a:r>
              <a:rPr lang="en-US" dirty="0"/>
              <a:t>      &lt;li style="color:#808080"&gt;Daniela&lt;/li&gt;</a:t>
            </a:r>
          </a:p>
          <a:p>
            <a:pPr marL="0" indent="0">
              <a:buNone/>
              <a:defRPr/>
            </a:pPr>
            <a:r>
              <a:rPr lang="en-US" dirty="0"/>
              <a:t>  &lt;/</a:t>
            </a:r>
            <a:r>
              <a:rPr lang="en-US" dirty="0" err="1"/>
              <a:t>tr</a:t>
            </a:r>
            <a:r>
              <a:rPr lang="en-US" dirty="0"/>
              <a:t>&gt;</a:t>
            </a:r>
          </a:p>
          <a:p>
            <a:pPr marL="0" indent="0">
              <a:buNone/>
              <a:defRPr/>
            </a:pPr>
            <a:r>
              <a:rPr 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37117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That gets wordy if we have many rows</a:t>
            </a:r>
            <a:endParaRPr lang="en-US" dirty="0"/>
          </a:p>
        </p:txBody>
      </p:sp>
      <p:sp>
        <p:nvSpPr>
          <p:cNvPr id="3" name="Content Placeholder 2"/>
          <p:cNvSpPr>
            <a:spLocks noGrp="1"/>
          </p:cNvSpPr>
          <p:nvPr>
            <p:ph idx="1"/>
          </p:nvPr>
        </p:nvSpPr>
        <p:spPr/>
        <p:txBody>
          <a:bodyPr/>
          <a:lstStyle/>
          <a:p>
            <a:pPr>
              <a:defRPr/>
            </a:pPr>
            <a:r>
              <a:rPr lang="en-US" dirty="0"/>
              <a:t>You can assign a </a:t>
            </a:r>
            <a:r>
              <a:rPr lang="en-US" i="1" dirty="0"/>
              <a:t>certain style</a:t>
            </a:r>
            <a:r>
              <a:rPr lang="en-US" dirty="0"/>
              <a:t> to </a:t>
            </a:r>
            <a:r>
              <a:rPr lang="en-US" i="1" dirty="0"/>
              <a:t>many</a:t>
            </a:r>
            <a:r>
              <a:rPr lang="en-US" dirty="0"/>
              <a:t> elements all at the same time.</a:t>
            </a:r>
          </a:p>
          <a:p>
            <a:pPr lvl="1">
              <a:buFont typeface="Arial" panose="020B0604020202020204" pitchFamily="34" charset="0"/>
              <a:buChar char="–"/>
              <a:defRPr/>
            </a:pPr>
            <a:r>
              <a:rPr lang="en-US" dirty="0"/>
              <a:t>Just give them a "class" attribute</a:t>
            </a:r>
          </a:p>
          <a:p>
            <a:pPr lvl="1">
              <a:buFont typeface="Arial" panose="020B0604020202020204" pitchFamily="34" charset="0"/>
              <a:buChar char="–"/>
              <a:defRPr/>
            </a:pPr>
            <a:r>
              <a:rPr lang="en-US" dirty="0"/>
              <a:t>And create a &lt;style&gt; tag telling what style to apply to elements of that class</a:t>
            </a:r>
          </a:p>
          <a:p>
            <a:pPr marL="57150" indent="0">
              <a:buNone/>
              <a:defRPr/>
            </a:pPr>
            <a:endParaRPr lang="en-US" dirty="0"/>
          </a:p>
          <a:p>
            <a:pPr marL="57150" indent="0">
              <a:buNone/>
              <a:defRPr/>
            </a:pPr>
            <a:r>
              <a:rPr lang="en-US" dirty="0"/>
              <a:t>&lt;style&gt;.</a:t>
            </a:r>
            <a:r>
              <a:rPr lang="en-US" dirty="0" err="1"/>
              <a:t>myclassname</a:t>
            </a:r>
            <a:r>
              <a:rPr lang="en-US" dirty="0"/>
              <a:t> {color:#f03366;font-family:Arial}&lt;/style</a:t>
            </a:r>
            <a:r>
              <a:rPr lang="en-US" dirty="0" smtClean="0"/>
              <a:t>&gt;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74650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need to repeatedly type</a:t>
            </a:r>
            <a:br>
              <a:rPr lang="en-US" dirty="0"/>
            </a:br>
            <a:r>
              <a:rPr lang="en-US" dirty="0" smtClean="0"/>
              <a:t>font-weight: bold </a:t>
            </a:r>
            <a:r>
              <a:rPr lang="en-US" dirty="0"/>
              <a:t>and color:#808080</a:t>
            </a:r>
          </a:p>
        </p:txBody>
      </p:sp>
      <p:sp>
        <p:nvSpPr>
          <p:cNvPr id="3" name="Content Placeholder 2"/>
          <p:cNvSpPr>
            <a:spLocks noGrp="1"/>
          </p:cNvSpPr>
          <p:nvPr>
            <p:ph idx="1"/>
          </p:nvPr>
        </p:nvSpPr>
        <p:spPr>
          <a:xfrm>
            <a:off x="680321" y="2122383"/>
            <a:ext cx="10190879" cy="4521128"/>
          </a:xfrm>
        </p:spPr>
        <p:txBody>
          <a:bodyPr>
            <a:normAutofit fontScale="25000" lnSpcReduction="20000"/>
          </a:bodyPr>
          <a:lstStyle/>
          <a:p>
            <a:pPr marL="0" indent="0">
              <a:buNone/>
              <a:defRPr/>
            </a:pPr>
            <a:r>
              <a:rPr lang="en-US" sz="6000" dirty="0"/>
              <a:t>&lt;style&gt;</a:t>
            </a:r>
          </a:p>
          <a:p>
            <a:pPr marL="0" indent="0">
              <a:buNone/>
              <a:defRPr/>
            </a:pPr>
            <a:r>
              <a:rPr lang="en-US" sz="6000" dirty="0"/>
              <a:t>.</a:t>
            </a:r>
            <a:r>
              <a:rPr lang="en-US" sz="6000" dirty="0" err="1"/>
              <a:t>hdr</a:t>
            </a:r>
            <a:r>
              <a:rPr lang="en-US" sz="6000" dirty="0"/>
              <a:t> { font-weight: bold; }</a:t>
            </a:r>
          </a:p>
          <a:p>
            <a:pPr marL="0" indent="0">
              <a:buNone/>
              <a:defRPr/>
            </a:pPr>
            <a:r>
              <a:rPr lang="en-US" sz="6000" dirty="0"/>
              <a:t>.kid { color: #808080; }</a:t>
            </a:r>
          </a:p>
          <a:p>
            <a:pPr marL="0" indent="0">
              <a:buNone/>
              <a:defRPr/>
            </a:pPr>
            <a:r>
              <a:rPr lang="en-US" sz="6000" dirty="0"/>
              <a:t>&lt;/style&gt;</a:t>
            </a:r>
          </a:p>
          <a:p>
            <a:pPr marL="0" indent="0">
              <a:buNone/>
              <a:defRPr/>
            </a:pPr>
            <a:r>
              <a:rPr lang="en-US" sz="6000" dirty="0"/>
              <a:t>&lt;table style="border: 1px solid black; background-color:#</a:t>
            </a:r>
            <a:r>
              <a:rPr lang="en-US" sz="6000" dirty="0" err="1"/>
              <a:t>ffffaa</a:t>
            </a:r>
            <a:r>
              <a:rPr lang="en-US" sz="6000" dirty="0"/>
              <a:t>"&gt;</a:t>
            </a:r>
          </a:p>
          <a:p>
            <a:pPr marL="0" indent="0">
              <a:buNone/>
              <a:defRPr/>
            </a:pPr>
            <a:r>
              <a:rPr lang="en-US" sz="6000" dirty="0"/>
              <a:t>  &lt;</a:t>
            </a:r>
            <a:r>
              <a:rPr lang="en-US" sz="6000" dirty="0" err="1"/>
              <a:t>tr</a:t>
            </a:r>
            <a:r>
              <a:rPr lang="en-US" sz="6000" dirty="0"/>
              <a:t>&gt;&lt;td class="</a:t>
            </a:r>
            <a:r>
              <a:rPr lang="en-US" sz="6000" dirty="0" err="1"/>
              <a:t>hdr</a:t>
            </a:r>
            <a:r>
              <a:rPr lang="en-US" sz="6000" dirty="0"/>
              <a:t>"&gt;Name&lt;/td&gt;</a:t>
            </a:r>
          </a:p>
          <a:p>
            <a:pPr marL="0" indent="0">
              <a:buNone/>
              <a:defRPr/>
            </a:pPr>
            <a:r>
              <a:rPr lang="en-US" sz="6000" dirty="0"/>
              <a:t>      &lt;td class="</a:t>
            </a:r>
            <a:r>
              <a:rPr lang="en-US" sz="6000" dirty="0" err="1"/>
              <a:t>hdr</a:t>
            </a:r>
            <a:r>
              <a:rPr lang="en-US" sz="6000" dirty="0"/>
              <a:t>"&gt;Children&lt;/td&gt;&lt;/</a:t>
            </a:r>
            <a:r>
              <a:rPr lang="en-US" sz="6000" dirty="0" err="1"/>
              <a:t>tr</a:t>
            </a:r>
            <a:r>
              <a:rPr lang="en-US" sz="6000" dirty="0"/>
              <a:t>&gt;</a:t>
            </a:r>
          </a:p>
          <a:p>
            <a:pPr marL="0" indent="0">
              <a:buNone/>
              <a:defRPr/>
            </a:pPr>
            <a:r>
              <a:rPr lang="en-US" sz="6000" dirty="0"/>
              <a:t>  &lt;</a:t>
            </a:r>
            <a:r>
              <a:rPr lang="en-US" sz="6000" dirty="0" err="1"/>
              <a:t>tr</a:t>
            </a:r>
            <a:r>
              <a:rPr lang="en-US" sz="6000" dirty="0"/>
              <a:t>&gt;&lt;td&gt;Eddie&lt;/td&gt;&lt;td&gt;&lt;</a:t>
            </a:r>
            <a:r>
              <a:rPr lang="en-US" sz="6000" dirty="0" err="1"/>
              <a:t>ul</a:t>
            </a:r>
            <a:r>
              <a:rPr lang="en-US" sz="6000" dirty="0"/>
              <a:t>&gt;</a:t>
            </a:r>
          </a:p>
          <a:p>
            <a:pPr marL="0" indent="0">
              <a:buNone/>
              <a:defRPr/>
            </a:pPr>
            <a:r>
              <a:rPr lang="en-US" sz="6000" dirty="0"/>
              <a:t>      &lt;li class="kid"&gt;Alice&lt;/li&gt;</a:t>
            </a:r>
          </a:p>
          <a:p>
            <a:pPr marL="0" indent="0">
              <a:buNone/>
              <a:defRPr/>
            </a:pPr>
            <a:r>
              <a:rPr lang="en-US" sz="6000" dirty="0"/>
              <a:t>      &lt;li class="kid"&gt;Bob&lt;/li&gt;</a:t>
            </a:r>
          </a:p>
          <a:p>
            <a:pPr marL="0" indent="0">
              <a:buNone/>
              <a:defRPr/>
            </a:pPr>
            <a:r>
              <a:rPr lang="en-US" sz="6000" dirty="0"/>
              <a:t>   &lt;/</a:t>
            </a:r>
            <a:r>
              <a:rPr lang="en-US" sz="6000" dirty="0" err="1"/>
              <a:t>ul</a:t>
            </a:r>
            <a:r>
              <a:rPr lang="en-US" sz="6000" dirty="0"/>
              <a:t>&gt;&lt;/td&gt;&lt;/</a:t>
            </a:r>
            <a:r>
              <a:rPr lang="en-US" sz="6000" dirty="0" err="1"/>
              <a:t>tr</a:t>
            </a:r>
            <a:r>
              <a:rPr lang="en-US" sz="6000" dirty="0"/>
              <a:t>&gt;</a:t>
            </a:r>
          </a:p>
          <a:p>
            <a:pPr marL="0" indent="0">
              <a:buNone/>
              <a:defRPr/>
            </a:pPr>
            <a:r>
              <a:rPr lang="en-US" sz="6000" dirty="0"/>
              <a:t>  &lt;</a:t>
            </a:r>
            <a:r>
              <a:rPr lang="en-US" sz="6000" dirty="0" err="1"/>
              <a:t>tr</a:t>
            </a:r>
            <a:r>
              <a:rPr lang="en-US" sz="6000" dirty="0"/>
              <a:t>&gt;&lt;td&gt;Esteban&lt;/td&gt;&lt;td&gt;&lt;</a:t>
            </a:r>
            <a:r>
              <a:rPr lang="en-US" sz="6000" dirty="0" err="1"/>
              <a:t>ul</a:t>
            </a:r>
            <a:r>
              <a:rPr lang="en-US" sz="6000" dirty="0"/>
              <a:t>&gt;</a:t>
            </a:r>
          </a:p>
          <a:p>
            <a:pPr marL="0" indent="0">
              <a:buNone/>
              <a:defRPr/>
            </a:pPr>
            <a:r>
              <a:rPr lang="en-US" sz="6000" dirty="0"/>
              <a:t>      &lt;li class="kid"&gt;Carmen&lt;/li&gt;</a:t>
            </a:r>
          </a:p>
          <a:p>
            <a:pPr marL="0" indent="0">
              <a:buNone/>
              <a:defRPr/>
            </a:pPr>
            <a:r>
              <a:rPr lang="en-US" sz="6000" dirty="0"/>
              <a:t>      &lt;li class="kid"&gt;Daniela&lt;/li&gt;</a:t>
            </a:r>
          </a:p>
          <a:p>
            <a:pPr marL="0" indent="0">
              <a:buNone/>
              <a:defRPr/>
            </a:pPr>
            <a:r>
              <a:rPr lang="en-US" sz="6000" dirty="0"/>
              <a:t>  &lt;/</a:t>
            </a:r>
            <a:r>
              <a:rPr lang="en-US" sz="6000" dirty="0" err="1"/>
              <a:t>tr</a:t>
            </a:r>
            <a:r>
              <a:rPr lang="en-US" sz="6000" dirty="0"/>
              <a:t>&gt;</a:t>
            </a:r>
          </a:p>
          <a:p>
            <a:pPr marL="0" indent="0">
              <a:buNone/>
              <a:defRPr/>
            </a:pPr>
            <a:r>
              <a:rPr lang="en-US" sz="6000" dirty="0"/>
              <a:t>&lt;/table&gt;</a:t>
            </a:r>
          </a:p>
          <a:p>
            <a:endParaRPr lang="en-US" sz="3100"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10536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Or you can select based on tag name</a:t>
            </a:r>
            <a:endParaRPr lang="en-US" dirty="0"/>
          </a:p>
        </p:txBody>
      </p:sp>
      <p:sp>
        <p:nvSpPr>
          <p:cNvPr id="3" name="Content Placeholder 2"/>
          <p:cNvSpPr>
            <a:spLocks noGrp="1"/>
          </p:cNvSpPr>
          <p:nvPr>
            <p:ph idx="1"/>
          </p:nvPr>
        </p:nvSpPr>
        <p:spPr>
          <a:xfrm>
            <a:off x="680321" y="2144962"/>
            <a:ext cx="10168301" cy="4713038"/>
          </a:xfrm>
        </p:spPr>
        <p:txBody>
          <a:bodyPr>
            <a:normAutofit fontScale="62500" lnSpcReduction="20000"/>
          </a:bodyPr>
          <a:lstStyle/>
          <a:p>
            <a:pPr marL="0" indent="0">
              <a:buNone/>
              <a:defRPr/>
            </a:pPr>
            <a:r>
              <a:rPr lang="en-US" dirty="0"/>
              <a:t>&lt;style&gt;</a:t>
            </a:r>
          </a:p>
          <a:p>
            <a:pPr marL="0" indent="0">
              <a:buNone/>
              <a:defRPr/>
            </a:pPr>
            <a:r>
              <a:rPr lang="en-US" dirty="0"/>
              <a:t>table {border: 1px solid black; background-color:#</a:t>
            </a:r>
            <a:r>
              <a:rPr lang="en-US" dirty="0" err="1"/>
              <a:t>ffffaa</a:t>
            </a:r>
            <a:r>
              <a:rPr lang="en-US" dirty="0"/>
              <a:t>;}</a:t>
            </a:r>
          </a:p>
          <a:p>
            <a:pPr marL="0" indent="0">
              <a:buNone/>
              <a:defRPr/>
            </a:pPr>
            <a:r>
              <a:rPr lang="en-US" dirty="0" err="1"/>
              <a:t>th</a:t>
            </a:r>
            <a:r>
              <a:rPr lang="en-US" dirty="0"/>
              <a:t> { font-weight: bold; }</a:t>
            </a:r>
          </a:p>
          <a:p>
            <a:pPr marL="0" indent="0">
              <a:buNone/>
              <a:defRPr/>
            </a:pPr>
            <a:r>
              <a:rPr lang="en-US" dirty="0"/>
              <a:t>li { color: #808080; }</a:t>
            </a:r>
          </a:p>
          <a:p>
            <a:pPr marL="0" indent="0">
              <a:buNone/>
              <a:defRPr/>
            </a:pPr>
            <a:r>
              <a:rPr lang="en-US" dirty="0"/>
              <a:t>&lt;/style&gt;</a:t>
            </a:r>
          </a:p>
          <a:p>
            <a:pPr marL="0" indent="0">
              <a:buNone/>
              <a:defRPr/>
            </a:pPr>
            <a:r>
              <a:rPr lang="en-US" dirty="0"/>
              <a:t>&lt;table&gt;</a:t>
            </a:r>
          </a:p>
          <a:p>
            <a:pPr marL="0" indent="0">
              <a:buNone/>
              <a:defRPr/>
            </a:pPr>
            <a:r>
              <a:rPr lang="en-US" dirty="0"/>
              <a:t>  &lt;</a:t>
            </a:r>
            <a:r>
              <a:rPr lang="en-US" dirty="0" err="1"/>
              <a:t>tr</a:t>
            </a:r>
            <a:r>
              <a:rPr lang="en-US" dirty="0"/>
              <a:t>&gt;&lt;</a:t>
            </a:r>
            <a:r>
              <a:rPr lang="en-US" dirty="0" err="1"/>
              <a:t>th</a:t>
            </a:r>
            <a:r>
              <a:rPr lang="en-US" dirty="0"/>
              <a:t>&gt;Name&lt;/</a:t>
            </a:r>
            <a:r>
              <a:rPr lang="en-US" dirty="0" err="1"/>
              <a:t>th</a:t>
            </a:r>
            <a:r>
              <a:rPr lang="en-US" dirty="0"/>
              <a:t>&gt;      &lt;</a:t>
            </a:r>
            <a:r>
              <a:rPr lang="en-US" dirty="0" err="1"/>
              <a:t>th</a:t>
            </a:r>
            <a:r>
              <a:rPr lang="en-US" dirty="0"/>
              <a:t>&gt;Children&lt;/</a:t>
            </a:r>
            <a:r>
              <a:rPr lang="en-US" dirty="0" err="1"/>
              <a:t>th</a:t>
            </a:r>
            <a:r>
              <a:rPr lang="en-US" dirty="0"/>
              <a:t>&gt;&lt;/</a:t>
            </a:r>
            <a:r>
              <a:rPr lang="en-US" dirty="0" err="1"/>
              <a:t>tr</a:t>
            </a:r>
            <a:r>
              <a:rPr lang="en-US" dirty="0"/>
              <a:t>&gt;</a:t>
            </a:r>
          </a:p>
          <a:p>
            <a:pPr marL="0" indent="0">
              <a:buNone/>
              <a:defRPr/>
            </a:pPr>
            <a:r>
              <a:rPr lang="en-US" dirty="0"/>
              <a:t>  &lt;</a:t>
            </a:r>
            <a:r>
              <a:rPr lang="en-US" dirty="0" err="1"/>
              <a:t>tr</a:t>
            </a:r>
            <a:r>
              <a:rPr lang="en-US" dirty="0"/>
              <a:t>&gt;&lt;td&gt;Eddie&lt;/td&gt;&lt;td&gt;&lt;</a:t>
            </a:r>
            <a:r>
              <a:rPr lang="en-US" dirty="0" err="1"/>
              <a:t>ul</a:t>
            </a:r>
            <a:r>
              <a:rPr lang="en-US" dirty="0"/>
              <a:t>&gt;</a:t>
            </a:r>
          </a:p>
          <a:p>
            <a:pPr marL="0" indent="0">
              <a:buNone/>
              <a:defRPr/>
            </a:pPr>
            <a:r>
              <a:rPr lang="en-US" dirty="0"/>
              <a:t>      &lt;li&gt;Alice&lt;/li&gt;</a:t>
            </a:r>
          </a:p>
          <a:p>
            <a:pPr marL="0" indent="0">
              <a:buNone/>
              <a:defRPr/>
            </a:pPr>
            <a:r>
              <a:rPr lang="en-US" dirty="0"/>
              <a:t>      &lt;li&gt;Bob&lt;/li&gt;</a:t>
            </a:r>
          </a:p>
          <a:p>
            <a:pPr marL="0" indent="0">
              <a:buNone/>
              <a:defRPr/>
            </a:pPr>
            <a:r>
              <a:rPr lang="en-US" dirty="0"/>
              <a:t>   &lt;/</a:t>
            </a:r>
            <a:r>
              <a:rPr lang="en-US" dirty="0" err="1"/>
              <a:t>ul</a:t>
            </a:r>
            <a:r>
              <a:rPr lang="en-US" dirty="0"/>
              <a:t>&gt;&lt;/td&gt;&lt;/</a:t>
            </a:r>
            <a:r>
              <a:rPr lang="en-US" dirty="0" err="1"/>
              <a:t>tr</a:t>
            </a:r>
            <a:r>
              <a:rPr lang="en-US" dirty="0"/>
              <a:t>&gt;</a:t>
            </a:r>
          </a:p>
          <a:p>
            <a:pPr marL="0" indent="0">
              <a:buNone/>
              <a:defRPr/>
            </a:pPr>
            <a:r>
              <a:rPr lang="en-US" dirty="0"/>
              <a:t>  &lt;</a:t>
            </a:r>
            <a:r>
              <a:rPr lang="en-US" dirty="0" err="1"/>
              <a:t>tr</a:t>
            </a:r>
            <a:r>
              <a:rPr lang="en-US" dirty="0"/>
              <a:t>&gt;&lt;td&gt;Esteban&lt;/td&gt;&lt;td&gt;&lt;</a:t>
            </a:r>
            <a:r>
              <a:rPr lang="en-US" dirty="0" err="1"/>
              <a:t>ul</a:t>
            </a:r>
            <a:r>
              <a:rPr lang="en-US" dirty="0"/>
              <a:t>&gt;</a:t>
            </a:r>
          </a:p>
          <a:p>
            <a:pPr marL="0" indent="0">
              <a:buNone/>
              <a:defRPr/>
            </a:pPr>
            <a:r>
              <a:rPr lang="en-US" dirty="0"/>
              <a:t>      &lt;li&gt;Carmen&lt;/li&gt;</a:t>
            </a:r>
          </a:p>
          <a:p>
            <a:pPr marL="0" indent="0">
              <a:buNone/>
              <a:defRPr/>
            </a:pPr>
            <a:r>
              <a:rPr lang="en-US" dirty="0"/>
              <a:t>      &lt;li&gt;Daniela&lt;/li&gt;</a:t>
            </a:r>
          </a:p>
          <a:p>
            <a:pPr marL="0" indent="0">
              <a:buNone/>
              <a:defRPr/>
            </a:pPr>
            <a:r>
              <a:rPr lang="en-US" dirty="0"/>
              <a:t>  &lt;/</a:t>
            </a:r>
            <a:r>
              <a:rPr lang="en-US" dirty="0" err="1"/>
              <a:t>tr</a:t>
            </a:r>
            <a:r>
              <a:rPr lang="en-US" dirty="0"/>
              <a:t>&gt;</a:t>
            </a:r>
          </a:p>
          <a:p>
            <a:pPr marL="0" indent="0">
              <a:buNone/>
              <a:defRPr/>
            </a:pPr>
            <a:r>
              <a:rPr 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1936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modify a few selected tags at once</a:t>
            </a:r>
          </a:p>
        </p:txBody>
      </p:sp>
      <p:sp>
        <p:nvSpPr>
          <p:cNvPr id="3" name="Content Placeholder 2"/>
          <p:cNvSpPr>
            <a:spLocks noGrp="1"/>
          </p:cNvSpPr>
          <p:nvPr>
            <p:ph idx="1"/>
          </p:nvPr>
        </p:nvSpPr>
        <p:spPr>
          <a:xfrm>
            <a:off x="575734" y="1990783"/>
            <a:ext cx="10792177" cy="4880475"/>
          </a:xfrm>
        </p:spPr>
        <p:txBody>
          <a:bodyPr>
            <a:normAutofit fontScale="62500" lnSpcReduction="20000"/>
          </a:bodyPr>
          <a:lstStyle/>
          <a:p>
            <a:pPr marL="0" indent="0">
              <a:buFont typeface="Arial" charset="0"/>
              <a:buNone/>
            </a:pPr>
            <a:r>
              <a:rPr lang="en-US" altLang="en-US" dirty="0"/>
              <a:t>&lt;style&gt;</a:t>
            </a:r>
          </a:p>
          <a:p>
            <a:pPr marL="0" indent="0">
              <a:buFont typeface="Arial" charset="0"/>
              <a:buNone/>
            </a:pPr>
            <a:r>
              <a:rPr lang="en-US" altLang="en-US" dirty="0"/>
              <a:t>body, </a:t>
            </a:r>
            <a:r>
              <a:rPr lang="en-US" altLang="en-US" dirty="0" err="1"/>
              <a:t>th</a:t>
            </a:r>
            <a:r>
              <a:rPr lang="en-US" altLang="en-US" dirty="0"/>
              <a:t>, td, li { font-family: sans-serif }</a:t>
            </a:r>
          </a:p>
          <a:p>
            <a:pPr marL="0" indent="0">
              <a:buFont typeface="Arial" charset="0"/>
              <a:buNone/>
            </a:pPr>
            <a:r>
              <a:rPr lang="en-US" altLang="en-US" dirty="0"/>
              <a:t>table {border: 1px solid black; background-color:#</a:t>
            </a:r>
            <a:r>
              <a:rPr lang="en-US" altLang="en-US" dirty="0" err="1"/>
              <a:t>ffffaa</a:t>
            </a:r>
            <a:r>
              <a:rPr lang="en-US" altLang="en-US" dirty="0"/>
              <a:t>;}</a:t>
            </a:r>
          </a:p>
          <a:p>
            <a:pPr marL="0" indent="0">
              <a:buFont typeface="Arial" charset="0"/>
              <a:buNone/>
            </a:pPr>
            <a:r>
              <a:rPr lang="en-US" altLang="en-US" dirty="0" err="1"/>
              <a:t>th</a:t>
            </a:r>
            <a:r>
              <a:rPr lang="en-US" altLang="en-US" dirty="0"/>
              <a:t> { font-weight: bold; }</a:t>
            </a:r>
          </a:p>
          <a:p>
            <a:pPr marL="0" indent="0">
              <a:buFont typeface="Arial" charset="0"/>
              <a:buNone/>
            </a:pPr>
            <a:r>
              <a:rPr lang="en-US" altLang="en-US" dirty="0"/>
              <a:t>li { color: #808080; }</a:t>
            </a:r>
          </a:p>
          <a:p>
            <a:pPr marL="0" indent="0">
              <a:buFont typeface="Arial" charset="0"/>
              <a:buNone/>
            </a:pPr>
            <a:r>
              <a:rPr lang="en-US" altLang="en-US" dirty="0"/>
              <a:t>&lt;/style&gt;</a:t>
            </a:r>
          </a:p>
          <a:p>
            <a:pPr marL="0" indent="0">
              <a:buFont typeface="Arial" charset="0"/>
              <a:buNone/>
            </a:pPr>
            <a:r>
              <a:rPr lang="en-US" altLang="en-US" dirty="0"/>
              <a:t>&lt;table&gt;</a:t>
            </a:r>
          </a:p>
          <a:p>
            <a:pPr marL="0" indent="0">
              <a:buFont typeface="Arial" charset="0"/>
              <a:buNone/>
            </a:pPr>
            <a:r>
              <a:rPr lang="en-US" altLang="en-US" dirty="0"/>
              <a:t>  &lt;</a:t>
            </a:r>
            <a:r>
              <a:rPr lang="en-US" altLang="en-US" dirty="0" err="1"/>
              <a:t>tr</a:t>
            </a:r>
            <a:r>
              <a:rPr lang="en-US" altLang="en-US" dirty="0"/>
              <a:t>&gt;&lt;</a:t>
            </a:r>
            <a:r>
              <a:rPr lang="en-US" altLang="en-US" dirty="0" err="1"/>
              <a:t>th</a:t>
            </a:r>
            <a:r>
              <a:rPr lang="en-US" altLang="en-US" dirty="0"/>
              <a:t>&gt;Name&lt;/</a:t>
            </a:r>
            <a:r>
              <a:rPr lang="en-US" altLang="en-US" dirty="0" err="1"/>
              <a:t>th</a:t>
            </a:r>
            <a:r>
              <a:rPr lang="en-US" altLang="en-US" dirty="0"/>
              <a:t>&gt;      &lt;</a:t>
            </a:r>
            <a:r>
              <a:rPr lang="en-US" altLang="en-US" dirty="0" err="1"/>
              <a:t>th</a:t>
            </a:r>
            <a:r>
              <a:rPr lang="en-US" altLang="en-US" dirty="0"/>
              <a:t>&gt;Children&lt;/</a:t>
            </a:r>
            <a:r>
              <a:rPr lang="en-US" altLang="en-US" dirty="0" err="1"/>
              <a:t>th</a:t>
            </a:r>
            <a:r>
              <a:rPr lang="en-US" altLang="en-US" dirty="0"/>
              <a:t>&gt;&lt;/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&gt;&lt;td&gt;Eddie&lt;/td&gt;&lt;td&gt;&lt;</a:t>
            </a:r>
            <a:r>
              <a:rPr lang="en-US" altLang="en-US" dirty="0" err="1"/>
              <a:t>ul</a:t>
            </a:r>
            <a:r>
              <a:rPr lang="en-US" altLang="en-US" dirty="0"/>
              <a:t>&gt;</a:t>
            </a:r>
          </a:p>
          <a:p>
            <a:pPr marL="0" indent="0">
              <a:buFont typeface="Arial" charset="0"/>
              <a:buNone/>
            </a:pPr>
            <a:r>
              <a:rPr lang="en-US" altLang="en-US" dirty="0"/>
              <a:t>      &lt;li&gt;Alice&lt;/li&gt;</a:t>
            </a:r>
          </a:p>
          <a:p>
            <a:pPr marL="0" indent="0">
              <a:buFont typeface="Arial" charset="0"/>
              <a:buNone/>
            </a:pPr>
            <a:r>
              <a:rPr lang="en-US" altLang="en-US" dirty="0"/>
              <a:t>      &lt;li&gt;Bob&lt;/li&gt;</a:t>
            </a:r>
          </a:p>
          <a:p>
            <a:pPr marL="0" indent="0">
              <a:buFont typeface="Arial" charset="0"/>
              <a:buNone/>
            </a:pPr>
            <a:r>
              <a:rPr lang="en-US" altLang="en-US" dirty="0"/>
              <a:t>   &lt;/</a:t>
            </a:r>
            <a:r>
              <a:rPr lang="en-US" altLang="en-US" dirty="0" err="1"/>
              <a:t>ul</a:t>
            </a:r>
            <a:r>
              <a:rPr lang="en-US" altLang="en-US" dirty="0"/>
              <a:t>&gt;&lt;/td&gt;&lt;/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&gt;&lt;td&gt;Esteban&lt;/td&gt;&lt;td&gt;&lt;</a:t>
            </a:r>
            <a:r>
              <a:rPr lang="en-US" altLang="en-US" dirty="0" err="1"/>
              <a:t>ul</a:t>
            </a:r>
            <a:r>
              <a:rPr lang="en-US" altLang="en-US" dirty="0"/>
              <a:t>&gt;</a:t>
            </a:r>
          </a:p>
          <a:p>
            <a:pPr marL="0" indent="0">
              <a:buFont typeface="Arial" charset="0"/>
              <a:buNone/>
            </a:pPr>
            <a:r>
              <a:rPr lang="en-US" altLang="en-US" dirty="0"/>
              <a:t>      &lt;li&gt;Carmen&lt;/li&gt;</a:t>
            </a:r>
          </a:p>
          <a:p>
            <a:pPr marL="0" indent="0">
              <a:buFont typeface="Arial" charset="0"/>
              <a:buNone/>
            </a:pPr>
            <a:r>
              <a:rPr lang="en-US" altLang="en-US" dirty="0"/>
              <a:t>      &lt;li&gt;Daniela&lt;/li&gt;</a:t>
            </a:r>
          </a:p>
          <a:p>
            <a:pPr marL="0" indent="0">
              <a:buFont typeface="Arial" charset="0"/>
              <a:buNone/>
            </a:pPr>
            <a:r>
              <a:rPr lang="en-US" altLang="en-US" dirty="0"/>
              <a:t>  &lt;/</a:t>
            </a:r>
            <a:r>
              <a:rPr lang="en-US" altLang="en-US" dirty="0" err="1"/>
              <a:t>tr</a:t>
            </a:r>
            <a:r>
              <a:rPr lang="en-US" altLang="en-US" dirty="0"/>
              <a:t>&gt;</a:t>
            </a:r>
          </a:p>
          <a:p>
            <a:pPr marL="0" indent="0">
              <a:buFont typeface="Arial" charset="0"/>
              <a:buNone/>
            </a:pPr>
            <a:r>
              <a:rPr lang="en-US" altLang="en-US" dirty="0"/>
              <a:t>&lt;/table&gt;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26150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select tags based on nesting</a:t>
            </a:r>
            <a:endParaRPr lang="en-US" dirty="0"/>
          </a:p>
        </p:txBody>
      </p:sp>
      <p:sp>
        <p:nvSpPr>
          <p:cNvPr id="3" name="Content Placeholder 2"/>
          <p:cNvSpPr>
            <a:spLocks noGrp="1"/>
          </p:cNvSpPr>
          <p:nvPr>
            <p:ph idx="1"/>
          </p:nvPr>
        </p:nvSpPr>
        <p:spPr>
          <a:xfrm>
            <a:off x="587023" y="2084770"/>
            <a:ext cx="11435644" cy="4891764"/>
          </a:xfrm>
        </p:spPr>
        <p:txBody>
          <a:bodyPr>
            <a:normAutofit fontScale="62500" lnSpcReduction="20000"/>
          </a:bodyPr>
          <a:lstStyle/>
          <a:p>
            <a:pPr marL="0" indent="0">
              <a:buFont typeface="Arial" charset="0"/>
              <a:buNone/>
            </a:pPr>
            <a:r>
              <a:rPr lang="en-US" altLang="en-US" dirty="0"/>
              <a:t>&lt;style&gt;</a:t>
            </a:r>
          </a:p>
          <a:p>
            <a:pPr marL="0" indent="0">
              <a:buFont typeface="Arial" charset="0"/>
              <a:buNone/>
            </a:pPr>
            <a:r>
              <a:rPr lang="en-US" altLang="en-US" dirty="0"/>
              <a:t>body, </a:t>
            </a:r>
            <a:r>
              <a:rPr lang="en-US" altLang="en-US" dirty="0" err="1"/>
              <a:t>th</a:t>
            </a:r>
            <a:r>
              <a:rPr lang="en-US" altLang="en-US" dirty="0"/>
              <a:t>, td, li { font-family: sans-serif }</a:t>
            </a:r>
          </a:p>
          <a:p>
            <a:pPr marL="0" indent="0">
              <a:buFont typeface="Arial" charset="0"/>
              <a:buNone/>
            </a:pPr>
            <a:r>
              <a:rPr lang="en-US" altLang="en-US" dirty="0"/>
              <a:t>table {border: 1px solid black; background-color:#</a:t>
            </a:r>
            <a:r>
              <a:rPr lang="en-US" altLang="en-US" dirty="0" err="1"/>
              <a:t>ffffaa</a:t>
            </a:r>
            <a:r>
              <a:rPr lang="en-US" altLang="en-US" dirty="0"/>
              <a:t>;}</a:t>
            </a:r>
          </a:p>
          <a:p>
            <a:pPr marL="0" indent="0">
              <a:buFont typeface="Arial" charset="0"/>
              <a:buNone/>
            </a:pPr>
            <a:r>
              <a:rPr lang="en-US" altLang="en-US" dirty="0" err="1"/>
              <a:t>th</a:t>
            </a:r>
            <a:r>
              <a:rPr lang="en-US" altLang="en-US" dirty="0"/>
              <a:t> { font-weight: bold; }</a:t>
            </a:r>
          </a:p>
          <a:p>
            <a:pPr marL="0" indent="0">
              <a:buFont typeface="Arial" charset="0"/>
              <a:buNone/>
            </a:pPr>
            <a:r>
              <a:rPr lang="en-US" altLang="en-US" dirty="0"/>
              <a:t>table </a:t>
            </a:r>
            <a:r>
              <a:rPr lang="en-US" altLang="en-US" dirty="0" err="1"/>
              <a:t>tr</a:t>
            </a:r>
            <a:r>
              <a:rPr lang="en-US" altLang="en-US" dirty="0"/>
              <a:t> li { color: #808080; }</a:t>
            </a:r>
          </a:p>
          <a:p>
            <a:pPr marL="0" indent="0">
              <a:buFont typeface="Arial" charset="0"/>
              <a:buNone/>
            </a:pPr>
            <a:r>
              <a:rPr lang="en-US" altLang="en-US" dirty="0"/>
              <a:t>&lt;/style&gt;</a:t>
            </a:r>
          </a:p>
          <a:p>
            <a:pPr marL="0" indent="0">
              <a:buFont typeface="Arial" charset="0"/>
              <a:buNone/>
            </a:pPr>
            <a:r>
              <a:rPr lang="en-US" altLang="en-US" dirty="0"/>
              <a:t>&lt;table&gt;</a:t>
            </a:r>
          </a:p>
          <a:p>
            <a:pPr marL="0" indent="0">
              <a:buFont typeface="Arial" charset="0"/>
              <a:buNone/>
            </a:pPr>
            <a:r>
              <a:rPr lang="en-US" altLang="en-US" dirty="0"/>
              <a:t>  &lt;</a:t>
            </a:r>
            <a:r>
              <a:rPr lang="en-US" altLang="en-US" dirty="0" err="1"/>
              <a:t>tr</a:t>
            </a:r>
            <a:r>
              <a:rPr lang="en-US" altLang="en-US" dirty="0"/>
              <a:t>&gt;&lt;</a:t>
            </a:r>
            <a:r>
              <a:rPr lang="en-US" altLang="en-US" dirty="0" err="1"/>
              <a:t>th</a:t>
            </a:r>
            <a:r>
              <a:rPr lang="en-US" altLang="en-US" dirty="0"/>
              <a:t>&gt;Name&lt;/</a:t>
            </a:r>
            <a:r>
              <a:rPr lang="en-US" altLang="en-US" dirty="0" err="1"/>
              <a:t>th</a:t>
            </a:r>
            <a:r>
              <a:rPr lang="en-US" altLang="en-US" dirty="0"/>
              <a:t>&gt;      &lt;</a:t>
            </a:r>
            <a:r>
              <a:rPr lang="en-US" altLang="en-US" dirty="0" err="1"/>
              <a:t>th</a:t>
            </a:r>
            <a:r>
              <a:rPr lang="en-US" altLang="en-US" dirty="0"/>
              <a:t>&gt;Children&lt;/</a:t>
            </a:r>
            <a:r>
              <a:rPr lang="en-US" altLang="en-US" dirty="0" err="1"/>
              <a:t>th</a:t>
            </a:r>
            <a:r>
              <a:rPr lang="en-US" altLang="en-US" dirty="0"/>
              <a:t>&gt;&lt;/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&gt;&lt;td&gt;Eddie&lt;/td&gt;&lt;td&gt;&lt;</a:t>
            </a:r>
            <a:r>
              <a:rPr lang="en-US" altLang="en-US" dirty="0" err="1"/>
              <a:t>ul</a:t>
            </a:r>
            <a:r>
              <a:rPr lang="en-US" altLang="en-US" dirty="0"/>
              <a:t>&gt;</a:t>
            </a:r>
          </a:p>
          <a:p>
            <a:pPr marL="0" indent="0">
              <a:buFont typeface="Arial" charset="0"/>
              <a:buNone/>
            </a:pPr>
            <a:r>
              <a:rPr lang="en-US" altLang="en-US" dirty="0"/>
              <a:t>      &lt;li&gt;Alice&lt;/li&gt;</a:t>
            </a:r>
          </a:p>
          <a:p>
            <a:pPr marL="0" indent="0">
              <a:buFont typeface="Arial" charset="0"/>
              <a:buNone/>
            </a:pPr>
            <a:r>
              <a:rPr lang="en-US" altLang="en-US" dirty="0"/>
              <a:t>      &lt;li&gt;Bob&lt;/li&gt;</a:t>
            </a:r>
          </a:p>
          <a:p>
            <a:pPr marL="0" indent="0">
              <a:buFont typeface="Arial" charset="0"/>
              <a:buNone/>
            </a:pPr>
            <a:r>
              <a:rPr lang="en-US" altLang="en-US" dirty="0"/>
              <a:t>   &lt;/</a:t>
            </a:r>
            <a:r>
              <a:rPr lang="en-US" altLang="en-US" dirty="0" err="1"/>
              <a:t>ul</a:t>
            </a:r>
            <a:r>
              <a:rPr lang="en-US" altLang="en-US" dirty="0"/>
              <a:t>&gt;&lt;/td&gt;&lt;/</a:t>
            </a:r>
            <a:r>
              <a:rPr lang="en-US" altLang="en-US" dirty="0" err="1"/>
              <a:t>tr</a:t>
            </a:r>
            <a:r>
              <a:rPr lang="en-US" altLang="en-US" dirty="0"/>
              <a:t>&gt;</a:t>
            </a:r>
          </a:p>
          <a:p>
            <a:pPr marL="0" indent="0">
              <a:buFont typeface="Arial" charset="0"/>
              <a:buNone/>
            </a:pPr>
            <a:r>
              <a:rPr lang="en-US" altLang="en-US" dirty="0"/>
              <a:t>  &lt;</a:t>
            </a:r>
            <a:r>
              <a:rPr lang="en-US" altLang="en-US" dirty="0" err="1"/>
              <a:t>tr</a:t>
            </a:r>
            <a:r>
              <a:rPr lang="en-US" altLang="en-US" dirty="0"/>
              <a:t>&gt;&lt;td&gt;Esteban&lt;/td&gt;&lt;td&gt;&lt;</a:t>
            </a:r>
            <a:r>
              <a:rPr lang="en-US" altLang="en-US" dirty="0" err="1"/>
              <a:t>ul</a:t>
            </a:r>
            <a:r>
              <a:rPr lang="en-US" altLang="en-US" dirty="0"/>
              <a:t>&gt;</a:t>
            </a:r>
          </a:p>
          <a:p>
            <a:pPr marL="0" indent="0">
              <a:buFont typeface="Arial" charset="0"/>
              <a:buNone/>
            </a:pPr>
            <a:r>
              <a:rPr lang="en-US" altLang="en-US" dirty="0"/>
              <a:t>      &lt;li&gt;Carmen&lt;/li&gt;</a:t>
            </a:r>
          </a:p>
          <a:p>
            <a:pPr marL="0" indent="0">
              <a:buFont typeface="Arial" charset="0"/>
              <a:buNone/>
            </a:pPr>
            <a:r>
              <a:rPr lang="en-US" altLang="en-US" dirty="0"/>
              <a:t>      &lt;li&gt;Daniela&lt;/li&gt;</a:t>
            </a:r>
          </a:p>
          <a:p>
            <a:pPr marL="0" indent="0">
              <a:buFont typeface="Arial" charset="0"/>
              <a:buNone/>
            </a:pPr>
            <a:r>
              <a:rPr lang="en-US" altLang="en-US" dirty="0"/>
              <a:t>  &lt;/</a:t>
            </a:r>
            <a:r>
              <a:rPr lang="en-US" altLang="en-US" dirty="0" err="1"/>
              <a:t>tr</a:t>
            </a:r>
            <a:r>
              <a:rPr lang="en-US" altLang="en-US" dirty="0"/>
              <a:t>&gt;</a:t>
            </a:r>
          </a:p>
          <a:p>
            <a:pPr marL="0" indent="0">
              <a:buFont typeface="Arial" charset="0"/>
              <a:buNone/>
            </a:pPr>
            <a:r>
              <a:rPr lang="en-US" altLang="en-US" dirty="0"/>
              <a:t>&lt;/</a:t>
            </a:r>
            <a:r>
              <a:rPr lang="en-US" altLang="en-US" dirty="0" smtClean="0"/>
              <a:t>table</a:t>
            </a:r>
            <a:r>
              <a:rPr lang="en-US" altLang="en-US" dirty="0"/>
              <a:t>&gt;</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868439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You can also apply an id attribute to any HTML element and then use it in CSS selectors.</a:t>
            </a:r>
          </a:p>
          <a:p>
            <a:pPr lvl="1" fontAlgn="base"/>
            <a:r>
              <a:rPr lang="en-US" dirty="0"/>
              <a:t>The id value is used in a selector by prepending a #.</a:t>
            </a:r>
            <a:br>
              <a:rPr lang="en-US" dirty="0"/>
            </a:br>
            <a:r>
              <a:rPr lang="en-US" dirty="0"/>
              <a:t/>
            </a:r>
            <a:br>
              <a:rPr lang="en-US" dirty="0"/>
            </a:br>
            <a:endParaRPr lang="en-US" dirty="0"/>
          </a:p>
          <a:p>
            <a:pPr fontAlgn="base"/>
            <a:r>
              <a:rPr lang="en-US" dirty="0"/>
              <a:t>Here’s an example of an id being used to style an element:</a:t>
            </a:r>
            <a:br>
              <a:rPr lang="en-US" dirty="0"/>
            </a:br>
            <a:r>
              <a:rPr lang="en-US" dirty="0"/>
              <a:t/>
            </a:r>
            <a:br>
              <a:rPr lang="en-US" dirty="0"/>
            </a:br>
            <a:r>
              <a:rPr lang="en-US" dirty="0"/>
              <a:t>&lt;div id="main-content"&gt;</a:t>
            </a:r>
            <a:br>
              <a:rPr lang="en-US" dirty="0"/>
            </a:br>
            <a:r>
              <a:rPr lang="en-US" dirty="0"/>
              <a:t>...</a:t>
            </a:r>
            <a:br>
              <a:rPr lang="en-US" dirty="0"/>
            </a:br>
            <a:r>
              <a:rPr lang="en-US" dirty="0"/>
              <a:t>&lt;/div&gt;</a:t>
            </a:r>
            <a:br>
              <a:rPr lang="en-US" dirty="0"/>
            </a:br>
            <a:r>
              <a:rPr lang="en-US" dirty="0"/>
              <a:t/>
            </a:r>
            <a:br>
              <a:rPr lang="en-US" dirty="0"/>
            </a:br>
            <a:r>
              <a:rPr lang="en-US" dirty="0"/>
              <a:t>#main-content {</a:t>
            </a:r>
            <a:br>
              <a:rPr lang="en-US" dirty="0"/>
            </a:br>
            <a:r>
              <a:rPr lang="en-US" dirty="0"/>
              <a:t>margin: 20px;</a:t>
            </a:r>
            <a:br>
              <a:rPr lang="en-US" dirty="0"/>
            </a:br>
            <a:r>
              <a:rPr lang="en-US" dirty="0"/>
              <a: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565105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There are few different ways where we can combine elements to apply style:</a:t>
            </a:r>
            <a:endParaRPr lang="en-US" dirty="0"/>
          </a:p>
          <a:p>
            <a:pPr lvl="1" fontAlgn="base"/>
            <a:r>
              <a:rPr lang="en-US" dirty="0"/>
              <a:t>AB – any element matching both A and B at the same time, e.g.:</a:t>
            </a:r>
          </a:p>
          <a:p>
            <a:pPr lvl="2" fontAlgn="base"/>
            <a:r>
              <a:rPr lang="en-US" dirty="0" err="1"/>
              <a:t>p.user</a:t>
            </a:r>
            <a:r>
              <a:rPr lang="en-US" dirty="0"/>
              <a:t>-address</a:t>
            </a:r>
          </a:p>
          <a:p>
            <a:pPr lvl="1" fontAlgn="base"/>
            <a:r>
              <a:rPr lang="en-US" dirty="0"/>
              <a:t>A B – any element matching B that is a descendent of an element matching A, e.g.:</a:t>
            </a:r>
          </a:p>
          <a:p>
            <a:pPr lvl="2" fontAlgn="base"/>
            <a:r>
              <a:rPr lang="en-US" dirty="0"/>
              <a:t>p </a:t>
            </a:r>
            <a:r>
              <a:rPr lang="en-US" dirty="0" err="1"/>
              <a:t>em</a:t>
            </a:r>
            <a:endParaRPr lang="en-US" dirty="0"/>
          </a:p>
          <a:p>
            <a:pPr lvl="1" fontAlgn="base"/>
            <a:r>
              <a:rPr lang="en-US" dirty="0"/>
              <a:t>A &gt; B – any element matching B that is a direct child of an element matching A, e.g.:</a:t>
            </a:r>
          </a:p>
          <a:p>
            <a:pPr lvl="2" fontAlgn="base"/>
            <a:r>
              <a:rPr lang="en-US" dirty="0" err="1"/>
              <a:t>ul</a:t>
            </a:r>
            <a:r>
              <a:rPr lang="en-US" dirty="0"/>
              <a:t> &gt; li</a:t>
            </a:r>
          </a:p>
          <a:p>
            <a:pPr lvl="1" fontAlgn="base"/>
            <a:r>
              <a:rPr lang="en-US" dirty="0"/>
              <a:t>A + B – any element matching B that is the next sibling of an element matching A, e.g.:</a:t>
            </a:r>
          </a:p>
          <a:p>
            <a:pPr lvl="2" fontAlgn="base"/>
            <a:r>
              <a:rPr lang="en-US" dirty="0"/>
              <a:t>.</a:t>
            </a:r>
            <a:r>
              <a:rPr lang="en-US" dirty="0" err="1"/>
              <a:t>nav</a:t>
            </a:r>
            <a:r>
              <a:rPr lang="en-US" dirty="0"/>
              <a:t>-header + .</a:t>
            </a:r>
            <a:r>
              <a:rPr lang="en-US" dirty="0" err="1"/>
              <a:t>nav</a:t>
            </a:r>
            <a:r>
              <a:rPr lang="en-US" dirty="0"/>
              <a:t>-item</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03080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You can even reuse CSS across files</a:t>
            </a:r>
            <a:endParaRPr lang="en-US" dirty="0"/>
          </a:p>
        </p:txBody>
      </p:sp>
      <p:sp>
        <p:nvSpPr>
          <p:cNvPr id="3" name="Content Placeholder 2"/>
          <p:cNvSpPr>
            <a:spLocks noGrp="1"/>
          </p:cNvSpPr>
          <p:nvPr>
            <p:ph idx="1"/>
          </p:nvPr>
        </p:nvSpPr>
        <p:spPr>
          <a:xfrm>
            <a:off x="680321" y="2336873"/>
            <a:ext cx="5596301" cy="1309438"/>
          </a:xfrm>
        </p:spPr>
        <p:txBody>
          <a:bodyPr>
            <a:normAutofit fontScale="55000" lnSpcReduction="20000"/>
          </a:bodyPr>
          <a:lstStyle/>
          <a:p>
            <a:pPr marL="0" indent="0">
              <a:buNone/>
              <a:defRPr/>
            </a:pPr>
            <a:r>
              <a:rPr lang="en-US" dirty="0"/>
              <a:t>body, </a:t>
            </a:r>
            <a:r>
              <a:rPr lang="en-US" dirty="0" err="1"/>
              <a:t>th</a:t>
            </a:r>
            <a:r>
              <a:rPr lang="en-US" dirty="0"/>
              <a:t>, td, li { font-family: sans-serif }</a:t>
            </a:r>
          </a:p>
          <a:p>
            <a:pPr marL="0" indent="0">
              <a:buNone/>
              <a:defRPr/>
            </a:pPr>
            <a:r>
              <a:rPr lang="en-US" dirty="0"/>
              <a:t>table {border: 1px solid black; background-color:#</a:t>
            </a:r>
            <a:r>
              <a:rPr lang="en-US" dirty="0" err="1"/>
              <a:t>ffffaa</a:t>
            </a:r>
            <a:r>
              <a:rPr lang="en-US" dirty="0"/>
              <a:t>;}</a:t>
            </a:r>
          </a:p>
          <a:p>
            <a:pPr marL="0" indent="0">
              <a:buNone/>
              <a:defRPr/>
            </a:pPr>
            <a:r>
              <a:rPr lang="en-US" dirty="0" err="1"/>
              <a:t>th</a:t>
            </a:r>
            <a:r>
              <a:rPr lang="en-US" dirty="0"/>
              <a:t> { font-weight: bold; }</a:t>
            </a:r>
          </a:p>
          <a:p>
            <a:pPr marL="0" indent="0">
              <a:buNone/>
              <a:defRPr/>
            </a:pPr>
            <a:r>
              <a:rPr lang="en-US" dirty="0"/>
              <a:t>table </a:t>
            </a:r>
            <a:r>
              <a:rPr lang="en-US" dirty="0" err="1"/>
              <a:t>tr</a:t>
            </a:r>
            <a:r>
              <a:rPr lang="en-US" dirty="0"/>
              <a:t> li { color: #808080; }</a:t>
            </a:r>
          </a:p>
          <a:p>
            <a:pPr marL="0" indent="0">
              <a:buNone/>
              <a:defRPr/>
            </a:pPr>
            <a:r>
              <a:rPr lang="en-US" dirty="0"/>
              <a:t>#</a:t>
            </a:r>
            <a:r>
              <a:rPr lang="en-US" dirty="0" err="1"/>
              <a:t>thiskidisbadnews</a:t>
            </a:r>
            <a:r>
              <a:rPr lang="en-US" dirty="0"/>
              <a:t> {color: #FF0000; font-size: 16pt;}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TextBox 5"/>
          <p:cNvSpPr txBox="1">
            <a:spLocks noChangeArrowheads="1"/>
          </p:cNvSpPr>
          <p:nvPr/>
        </p:nvSpPr>
        <p:spPr bwMode="auto">
          <a:xfrm>
            <a:off x="6581423" y="2621704"/>
            <a:ext cx="1947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800" dirty="0"/>
              <a:t>Put this in </a:t>
            </a:r>
            <a:r>
              <a:rPr lang="en-US" altLang="en-US" sz="1800" dirty="0" err="1"/>
              <a:t>style.css</a:t>
            </a:r>
            <a:endParaRPr lang="en-US" altLang="en-US" sz="1800" dirty="0"/>
          </a:p>
        </p:txBody>
      </p:sp>
      <p:cxnSp>
        <p:nvCxnSpPr>
          <p:cNvPr id="7" name="Straight Connector 6"/>
          <p:cNvCxnSpPr/>
          <p:nvPr/>
        </p:nvCxnSpPr>
        <p:spPr>
          <a:xfrm>
            <a:off x="680321" y="3894667"/>
            <a:ext cx="961386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0321" y="4007555"/>
            <a:ext cx="5460835" cy="1754326"/>
          </a:xfrm>
          <a:prstGeom prst="rect">
            <a:avLst/>
          </a:prstGeom>
        </p:spPr>
        <p:txBody>
          <a:bodyPr wrap="square">
            <a:spAutoFit/>
          </a:bodyPr>
          <a:lstStyle/>
          <a:p>
            <a:pPr>
              <a:defRPr/>
            </a:pPr>
            <a:r>
              <a:rPr lang="en-US" dirty="0"/>
              <a:t>&lt;html</a:t>
            </a:r>
            <a:r>
              <a:rPr lang="en-US" dirty="0" smtClean="0"/>
              <a:t>&gt;</a:t>
            </a:r>
          </a:p>
          <a:p>
            <a:pPr>
              <a:defRPr/>
            </a:pPr>
            <a:r>
              <a:rPr lang="en-US" dirty="0" smtClean="0"/>
              <a:t>&lt;</a:t>
            </a:r>
            <a:r>
              <a:rPr lang="en-US" dirty="0"/>
              <a:t>head&gt;</a:t>
            </a:r>
          </a:p>
          <a:p>
            <a:pPr>
              <a:defRPr/>
            </a:pPr>
            <a:r>
              <a:rPr lang="en-US" dirty="0"/>
              <a:t>&lt;link </a:t>
            </a:r>
            <a:r>
              <a:rPr lang="en-US" dirty="0" err="1"/>
              <a:t>rel</a:t>
            </a:r>
            <a:r>
              <a:rPr lang="en-US" dirty="0"/>
              <a:t>="stylesheet" type="text/</a:t>
            </a:r>
            <a:r>
              <a:rPr lang="en-US" dirty="0" err="1"/>
              <a:t>css</a:t>
            </a:r>
            <a:r>
              <a:rPr lang="en-US" dirty="0"/>
              <a:t>" </a:t>
            </a:r>
            <a:r>
              <a:rPr lang="en-US" dirty="0" err="1"/>
              <a:t>href</a:t>
            </a:r>
            <a:r>
              <a:rPr lang="en-US" dirty="0"/>
              <a:t>="</a:t>
            </a:r>
            <a:r>
              <a:rPr lang="en-US" dirty="0" err="1"/>
              <a:t>style.css</a:t>
            </a:r>
            <a:r>
              <a:rPr lang="en-US" dirty="0"/>
              <a:t>"&gt;</a:t>
            </a:r>
          </a:p>
          <a:p>
            <a:pPr>
              <a:defRPr/>
            </a:pPr>
            <a:r>
              <a:rPr lang="en-US" dirty="0"/>
              <a:t>&lt;/head</a:t>
            </a:r>
            <a:r>
              <a:rPr lang="en-US" dirty="0" smtClean="0"/>
              <a:t>&gt;</a:t>
            </a:r>
          </a:p>
          <a:p>
            <a:pPr>
              <a:defRPr/>
            </a:pPr>
            <a:r>
              <a:rPr lang="en-US" dirty="0" smtClean="0"/>
              <a:t>&lt;/html&gt;</a:t>
            </a:r>
            <a:endParaRPr lang="en-US" dirty="0"/>
          </a:p>
        </p:txBody>
      </p:sp>
      <p:sp>
        <p:nvSpPr>
          <p:cNvPr id="10" name="TextBox 6"/>
          <p:cNvSpPr txBox="1">
            <a:spLocks noChangeArrowheads="1"/>
          </p:cNvSpPr>
          <p:nvPr/>
        </p:nvSpPr>
        <p:spPr bwMode="auto">
          <a:xfrm>
            <a:off x="6581423" y="4329113"/>
            <a:ext cx="2551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r>
              <a:rPr lang="en-US" altLang="en-US" sz="1800"/>
              <a:t>Put this in your HTML file</a:t>
            </a:r>
          </a:p>
        </p:txBody>
      </p:sp>
    </p:spTree>
    <p:extLst>
      <p:ext uri="{BB962C8B-B14F-4D97-AF65-F5344CB8AC3E}">
        <p14:creationId xmlns:p14="http://schemas.microsoft.com/office/powerpoint/2010/main" val="828935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Simple example of CSS</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&lt;table&gt;</a:t>
            </a:r>
          </a:p>
          <a:p>
            <a:pPr marL="0" indent="0">
              <a:buFont typeface="Arial" charset="0"/>
              <a:buNone/>
            </a:pPr>
            <a:r>
              <a:rPr lang="en-US" altLang="en-US" dirty="0"/>
              <a:t>&lt;</a:t>
            </a:r>
            <a:r>
              <a:rPr lang="en-US" altLang="en-US" dirty="0" err="1"/>
              <a:t>tr</a:t>
            </a:r>
            <a:r>
              <a:rPr lang="en-US" altLang="en-US" dirty="0"/>
              <a:t>&gt;&lt;td&gt;text in black and&lt;/td&gt;&lt;/</a:t>
            </a:r>
            <a:r>
              <a:rPr lang="en-US" altLang="en-US" dirty="0" err="1"/>
              <a:t>tr</a:t>
            </a:r>
            <a:r>
              <a:rPr lang="en-US" altLang="en-US" dirty="0"/>
              <a:t>&gt;</a:t>
            </a:r>
          </a:p>
          <a:p>
            <a:pPr marL="0" indent="0">
              <a:buFont typeface="Arial" charset="0"/>
              <a:buNone/>
            </a:pPr>
            <a:r>
              <a:rPr lang="en-US" altLang="en-US" dirty="0"/>
              <a:t>&lt;</a:t>
            </a:r>
            <a:r>
              <a:rPr lang="en-US" altLang="en-US" dirty="0" err="1"/>
              <a:t>tr</a:t>
            </a:r>
            <a:r>
              <a:rPr lang="en-US" altLang="en-US" dirty="0"/>
              <a:t>&gt;&lt;td style="color:#0000FF"&gt;blue&lt;/td&gt;&lt;/</a:t>
            </a:r>
            <a:r>
              <a:rPr lang="en-US" altLang="en-US" dirty="0" err="1"/>
              <a:t>tr</a:t>
            </a:r>
            <a:r>
              <a:rPr lang="en-US" altLang="en-US" dirty="0"/>
              <a:t>&gt;</a:t>
            </a:r>
          </a:p>
          <a:p>
            <a:pPr marL="0" indent="0">
              <a:buFont typeface="Arial" charset="0"/>
              <a:buNone/>
            </a:pPr>
            <a:r>
              <a:rPr lang="en-US" altLang="en-US" dirty="0"/>
              <a:t>&lt;/table&gt;</a:t>
            </a:r>
          </a:p>
          <a:p>
            <a:pPr marL="0" indent="0">
              <a:buFont typeface="Arial" charset="0"/>
              <a:buNone/>
            </a:pPr>
            <a:endParaRPr lang="en-US" alt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49876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Positioning</a:t>
            </a:r>
            <a:endParaRPr lang="en-US" dirty="0"/>
          </a:p>
        </p:txBody>
      </p:sp>
      <p:sp>
        <p:nvSpPr>
          <p:cNvPr id="3" name="Content Placeholder 2"/>
          <p:cNvSpPr>
            <a:spLocks noGrp="1"/>
          </p:cNvSpPr>
          <p:nvPr>
            <p:ph idx="1"/>
          </p:nvPr>
        </p:nvSpPr>
        <p:spPr/>
        <p:txBody>
          <a:bodyPr/>
          <a:lstStyle/>
          <a:p>
            <a:pPr fontAlgn="base"/>
            <a:r>
              <a:rPr lang="en-US" dirty="0" smtClean="0"/>
              <a:t>We </a:t>
            </a:r>
            <a:r>
              <a:rPr lang="en-US" dirty="0"/>
              <a:t>can control the position of an HTML element using the CSS position property.</a:t>
            </a:r>
          </a:p>
          <a:p>
            <a:pPr lvl="1" fontAlgn="base"/>
            <a:r>
              <a:rPr lang="en-US" dirty="0"/>
              <a:t>position lets us control the </a:t>
            </a:r>
            <a:r>
              <a:rPr lang="en-US" i="1" dirty="0"/>
              <a:t>type</a:t>
            </a:r>
            <a:r>
              <a:rPr lang="en-US" dirty="0"/>
              <a:t> of positioning.</a:t>
            </a:r>
          </a:p>
          <a:p>
            <a:pPr lvl="1" fontAlgn="base"/>
            <a:r>
              <a:rPr lang="en-US" dirty="0"/>
              <a:t>The top, right, bottom, and left properties let us specify the actual position.</a:t>
            </a:r>
            <a:br>
              <a:rPr lang="en-US" dirty="0"/>
            </a:br>
            <a:r>
              <a:rPr lang="en-US" dirty="0"/>
              <a:t/>
            </a:r>
            <a:br>
              <a:rPr lang="en-US" dirty="0"/>
            </a:br>
            <a:endParaRPr lang="en-US" dirty="0"/>
          </a:p>
          <a:p>
            <a:r>
              <a:rPr lang="en-US" dirty="0"/>
              <a:t>We refer to an element as </a:t>
            </a:r>
            <a:r>
              <a:rPr lang="en-US" b="1" i="1" dirty="0"/>
              <a:t>positioned</a:t>
            </a:r>
            <a:r>
              <a:rPr lang="en-US" dirty="0"/>
              <a:t> if its position property value is relative, absolute, or fixed.</a:t>
            </a:r>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99572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Activity</a:t>
            </a:r>
            <a:endParaRPr lang="en-US" dirty="0"/>
          </a:p>
        </p:txBody>
      </p:sp>
      <p:sp>
        <p:nvSpPr>
          <p:cNvPr id="3" name="Content Placeholder 2"/>
          <p:cNvSpPr>
            <a:spLocks noGrp="1"/>
          </p:cNvSpPr>
          <p:nvPr>
            <p:ph idx="1"/>
          </p:nvPr>
        </p:nvSpPr>
        <p:spPr/>
        <p:txBody>
          <a:bodyPr/>
          <a:lstStyle/>
          <a:p>
            <a:pPr>
              <a:defRPr/>
            </a:pPr>
            <a:endParaRPr lang="en-US" dirty="0"/>
          </a:p>
          <a:p>
            <a:pPr>
              <a:defRPr/>
            </a:pPr>
            <a:r>
              <a:rPr lang="en-US" dirty="0" smtClean="0"/>
              <a:t>Open up the directory where you have created </a:t>
            </a:r>
            <a:r>
              <a:rPr lang="en-US" dirty="0" err="1" smtClean="0"/>
              <a:t>navbar</a:t>
            </a:r>
            <a:r>
              <a:rPr lang="en-US" dirty="0" smtClean="0"/>
              <a:t> HTML file.</a:t>
            </a:r>
          </a:p>
          <a:p>
            <a:pPr>
              <a:defRPr/>
            </a:pPr>
            <a:r>
              <a:rPr lang="en-US" dirty="0" smtClean="0"/>
              <a:t>Let’s add CSS to it from the </a:t>
            </a:r>
            <a:r>
              <a:rPr lang="en-US" dirty="0" err="1" smtClean="0"/>
              <a:t>styles.css</a:t>
            </a:r>
            <a:r>
              <a:rPr lang="en-US" dirty="0" smtClean="0"/>
              <a:t> on Canvas</a:t>
            </a: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639268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Cascading rules: very complicated</a:t>
            </a:r>
            <a:endParaRPr lang="en-US" dirty="0"/>
          </a:p>
        </p:txBody>
      </p:sp>
      <p:sp>
        <p:nvSpPr>
          <p:cNvPr id="3" name="Content Placeholder 2"/>
          <p:cNvSpPr>
            <a:spLocks noGrp="1"/>
          </p:cNvSpPr>
          <p:nvPr>
            <p:ph idx="1"/>
          </p:nvPr>
        </p:nvSpPr>
        <p:spPr/>
        <p:txBody>
          <a:bodyPr>
            <a:normAutofit lnSpcReduction="10000"/>
          </a:bodyPr>
          <a:lstStyle/>
          <a:p>
            <a:pPr>
              <a:defRPr/>
            </a:pPr>
            <a:r>
              <a:rPr lang="en-US" dirty="0"/>
              <a:t>In general…</a:t>
            </a:r>
          </a:p>
          <a:p>
            <a:pPr lvl="1">
              <a:buFont typeface="Arial" panose="020B0604020202020204" pitchFamily="34" charset="0"/>
              <a:buChar char="–"/>
              <a:defRPr/>
            </a:pPr>
            <a:r>
              <a:rPr lang="en-US" dirty="0"/>
              <a:t>Later rules overrule earlier rules</a:t>
            </a:r>
          </a:p>
          <a:p>
            <a:pPr lvl="1">
              <a:buFont typeface="Arial" panose="020B0604020202020204" pitchFamily="34" charset="0"/>
              <a:buChar char="–"/>
              <a:defRPr/>
            </a:pPr>
            <a:r>
              <a:rPr lang="en-US" dirty="0"/>
              <a:t>So rules in the HTML file override rules in the &lt;style&gt; tags</a:t>
            </a:r>
          </a:p>
          <a:p>
            <a:pPr lvl="1">
              <a:buFont typeface="Arial" panose="020B0604020202020204" pitchFamily="34" charset="0"/>
              <a:buChar char="–"/>
              <a:defRPr/>
            </a:pPr>
            <a:r>
              <a:rPr lang="en-US" dirty="0"/>
              <a:t>And rules in the &lt;style&gt; tags override rules in the linked stylesheet file</a:t>
            </a:r>
          </a:p>
          <a:p>
            <a:pPr lvl="1">
              <a:buFont typeface="Arial" panose="020B0604020202020204" pitchFamily="34" charset="0"/>
              <a:buChar char="–"/>
              <a:defRPr/>
            </a:pPr>
            <a:r>
              <a:rPr lang="en-US" dirty="0"/>
              <a:t>And stylesheet files specified later in the HEAD will override those specified earlier in the HEAD</a:t>
            </a:r>
          </a:p>
          <a:p>
            <a:pPr lvl="1">
              <a:buFont typeface="Arial" panose="020B0604020202020204" pitchFamily="34" charset="0"/>
              <a:buChar char="–"/>
              <a:defRPr/>
            </a:pPr>
            <a:r>
              <a:rPr lang="en-US" dirty="0"/>
              <a:t>And rules associated with id override rules associated with class</a:t>
            </a:r>
          </a:p>
          <a:p>
            <a:pPr lvl="1">
              <a:buFont typeface="Arial" panose="020B0604020202020204" pitchFamily="34" charset="0"/>
              <a:buChar char="–"/>
              <a:defRPr/>
            </a:pPr>
            <a:r>
              <a:rPr lang="en-US" dirty="0"/>
              <a:t>And rules associated with class override rules associated with tags</a:t>
            </a:r>
          </a:p>
          <a:p>
            <a:pPr lvl="1">
              <a:buFont typeface="Arial" panose="020B0604020202020204" pitchFamily="34" charset="0"/>
              <a:buChar char="–"/>
              <a:defRPr/>
            </a:pPr>
            <a:r>
              <a:rPr lang="en-US" dirty="0"/>
              <a:t>And some rules (though not all) are inherited by default depending on how tags are nested inside one another</a:t>
            </a:r>
          </a:p>
          <a:p>
            <a:pPr lvl="1">
              <a:buFont typeface="Arial" panose="020B0604020202020204" pitchFamily="34" charset="0"/>
              <a:buChar char="–"/>
              <a:defRPr/>
            </a:pPr>
            <a:r>
              <a:rPr lang="en-US" dirty="0"/>
              <a:t>And that's not even taking into account advanced CSS rules such as media selectors and @import, which we </a:t>
            </a:r>
            <a:r>
              <a:rPr lang="en-US" dirty="0" smtClean="0"/>
              <a:t>will </a:t>
            </a:r>
            <a:r>
              <a:rPr lang="en-US"/>
              <a:t>cover </a:t>
            </a:r>
            <a:r>
              <a:rPr lang="en-US" smtClean="0"/>
              <a:t>later in </a:t>
            </a:r>
            <a:r>
              <a:rPr lang="en-US" dirty="0"/>
              <a:t>this course</a:t>
            </a:r>
          </a:p>
          <a:p>
            <a:pPr>
              <a:defRPr/>
            </a:pPr>
            <a:endParaRPr 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332926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Yikes!</a:t>
            </a:r>
            <a:endParaRPr lang="en-US" dirty="0"/>
          </a:p>
        </p:txBody>
      </p:sp>
      <p:sp>
        <p:nvSpPr>
          <p:cNvPr id="3" name="Content Placeholder 2"/>
          <p:cNvSpPr>
            <a:spLocks noGrp="1"/>
          </p:cNvSpPr>
          <p:nvPr>
            <p:ph idx="1"/>
          </p:nvPr>
        </p:nvSpPr>
        <p:spPr/>
        <p:txBody>
          <a:bodyPr/>
          <a:lstStyle/>
          <a:p>
            <a:r>
              <a:rPr lang="en-US" altLang="en-US" dirty="0"/>
              <a:t>First of all, as much as possible, keep it simple.</a:t>
            </a:r>
          </a:p>
          <a:p>
            <a:pPr lvl="1"/>
            <a:r>
              <a:rPr lang="en-US" altLang="en-US" dirty="0"/>
              <a:t>Try to use only a single .</a:t>
            </a:r>
            <a:r>
              <a:rPr lang="en-US" altLang="en-US" dirty="0" err="1"/>
              <a:t>css</a:t>
            </a:r>
            <a:r>
              <a:rPr lang="en-US" altLang="en-US" dirty="0"/>
              <a:t> file</a:t>
            </a:r>
          </a:p>
          <a:p>
            <a:pPr lvl="1"/>
            <a:r>
              <a:rPr lang="en-US" altLang="en-US" dirty="0"/>
              <a:t>Try to select based on tag name and class name instead of selecting based on id</a:t>
            </a:r>
          </a:p>
          <a:p>
            <a:pPr lvl="1"/>
            <a:r>
              <a:rPr lang="en-US" altLang="en-US" dirty="0"/>
              <a:t>Try not to put style into tags directly</a:t>
            </a:r>
          </a:p>
          <a:p>
            <a:r>
              <a:rPr lang="en-US" altLang="en-US" dirty="0"/>
              <a:t>Second, test your page in a browser that can explain to you how rules override each other.</a:t>
            </a:r>
          </a:p>
          <a:p>
            <a:pPr lvl="1"/>
            <a:r>
              <a:rPr lang="en-US" altLang="en-US" dirty="0"/>
              <a:t>Such as Google Chrome</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00163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colors</a:t>
            </a:r>
            <a:endParaRPr lang="en-US" dirty="0"/>
          </a:p>
        </p:txBody>
      </p:sp>
      <p:sp>
        <p:nvSpPr>
          <p:cNvPr id="3" name="Content Placeholder 2"/>
          <p:cNvSpPr>
            <a:spLocks noGrp="1"/>
          </p:cNvSpPr>
          <p:nvPr>
            <p:ph idx="1"/>
          </p:nvPr>
        </p:nvSpPr>
        <p:spPr/>
        <p:txBody>
          <a:bodyPr>
            <a:normAutofit lnSpcReduction="10000"/>
          </a:bodyPr>
          <a:lstStyle/>
          <a:p>
            <a:pPr marL="0" indent="0">
              <a:buNone/>
              <a:defRPr/>
            </a:pPr>
            <a:r>
              <a:rPr lang="en-US" dirty="0"/>
              <a:t>Colors are (usually) written as six hexadecimal digits indicating the amount of red, the amount of green, and the amount of blue (on a scale of </a:t>
            </a:r>
            <a:r>
              <a:rPr lang="en-US" dirty="0" smtClean="0"/>
              <a:t>0 </a:t>
            </a:r>
            <a:r>
              <a:rPr lang="en-US" dirty="0"/>
              <a:t>through 255, or 00 through FF).</a:t>
            </a:r>
          </a:p>
          <a:p>
            <a:pPr marL="0" indent="0">
              <a:buNone/>
              <a:defRPr/>
            </a:pPr>
            <a:endParaRPr lang="en-US" dirty="0"/>
          </a:p>
          <a:p>
            <a:pPr marL="0" indent="0">
              <a:buNone/>
              <a:defRPr/>
            </a:pPr>
            <a:r>
              <a:rPr lang="en-US" dirty="0"/>
              <a:t>So #</a:t>
            </a:r>
            <a:r>
              <a:rPr lang="en-US" dirty="0" smtClean="0"/>
              <a:t>FFA030 </a:t>
            </a:r>
            <a:r>
              <a:rPr lang="en-US" dirty="0"/>
              <a:t>would mean:</a:t>
            </a:r>
          </a:p>
          <a:p>
            <a:pPr>
              <a:defRPr/>
            </a:pPr>
            <a:r>
              <a:rPr lang="en-US" dirty="0"/>
              <a:t>Maximum red (FF)</a:t>
            </a:r>
          </a:p>
          <a:p>
            <a:pPr>
              <a:defRPr/>
            </a:pPr>
            <a:r>
              <a:rPr lang="en-US" dirty="0"/>
              <a:t>A fair amount of green (A0)</a:t>
            </a:r>
          </a:p>
          <a:p>
            <a:pPr>
              <a:defRPr/>
            </a:pPr>
            <a:r>
              <a:rPr lang="en-US" dirty="0"/>
              <a:t>A dash of blue (30)</a:t>
            </a:r>
          </a:p>
          <a:p>
            <a:pPr marL="0" indent="0">
              <a:buNone/>
              <a:defRPr/>
            </a:pPr>
            <a:r>
              <a:rPr lang="en-US" dirty="0"/>
              <a:t>The result is an orange color.</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5901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background colors</a:t>
            </a:r>
            <a:endParaRPr lang="en-US" dirty="0"/>
          </a:p>
        </p:txBody>
      </p:sp>
      <p:sp>
        <p:nvSpPr>
          <p:cNvPr id="3" name="Content Placeholder 2"/>
          <p:cNvSpPr>
            <a:spLocks noGrp="1"/>
          </p:cNvSpPr>
          <p:nvPr>
            <p:ph idx="1"/>
          </p:nvPr>
        </p:nvSpPr>
        <p:spPr/>
        <p:txBody>
          <a:bodyPr/>
          <a:lstStyle/>
          <a:p>
            <a:pPr marL="0" indent="0">
              <a:buNone/>
              <a:defRPr/>
            </a:pPr>
            <a:r>
              <a:rPr lang="en-US" dirty="0"/>
              <a:t>Text in black and</a:t>
            </a:r>
          </a:p>
          <a:p>
            <a:pPr marL="0" indent="0">
              <a:buNone/>
              <a:defRPr/>
            </a:pPr>
            <a:r>
              <a:rPr lang="en-US" dirty="0"/>
              <a:t>&lt;span style="color:#0000FF;background-color:#FFa030"&gt;blue&lt;/span&gt;</a:t>
            </a:r>
          </a:p>
          <a:p>
            <a:pPr marL="0" indent="0">
              <a:buNone/>
              <a:defRPr/>
            </a:pPr>
            <a:r>
              <a:rPr lang="en-US" dirty="0"/>
              <a:t>&lt;div style="background-color:#ff0000"&gt;for comparison&lt;/div&gt;</a:t>
            </a:r>
          </a:p>
          <a:p>
            <a:pPr marL="0" indent="0">
              <a:buNone/>
              <a:defRPr/>
            </a:pPr>
            <a:endParaRPr lang="en-US" dirty="0"/>
          </a:p>
          <a:p>
            <a:pPr marL="0" indent="0">
              <a:buNone/>
              <a:defRPr/>
            </a:pPr>
            <a:r>
              <a:rPr lang="en-US" dirty="0"/>
              <a:t>You can set lots of style attributes; just separate them with semicolons. Notice how the div tag is a block all the way across from left to right.</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884073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font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a:t>Ugly old-school newspaper font</a:t>
            </a:r>
          </a:p>
          <a:p>
            <a:pPr marL="0" indent="0">
              <a:buNone/>
              <a:defRPr/>
            </a:pPr>
            <a:r>
              <a:rPr lang="en-US" dirty="0"/>
              <a:t>&lt;span style="</a:t>
            </a:r>
            <a:r>
              <a:rPr lang="en-US" dirty="0" err="1"/>
              <a:t>font-family:sans-serif</a:t>
            </a:r>
            <a:r>
              <a:rPr lang="en-US" dirty="0"/>
              <a:t>"&gt;vs more web-friendly sans-serif font&lt;/span&gt;</a:t>
            </a:r>
          </a:p>
          <a:p>
            <a:pPr marL="0" indent="0">
              <a:buNone/>
              <a:defRPr/>
            </a:pPr>
            <a:endParaRPr lang="en-US" dirty="0"/>
          </a:p>
          <a:p>
            <a:pPr marL="0" indent="0">
              <a:buNone/>
              <a:defRPr/>
            </a:pPr>
            <a:r>
              <a:rPr lang="en-US" dirty="0"/>
              <a:t>Set the font family to sans-serif to get rid of that horribly ugly font (usually Times Roman) in most browsers.</a:t>
            </a:r>
          </a:p>
          <a:p>
            <a:pPr marL="0" indent="0">
              <a:buNone/>
              <a:defRPr/>
            </a:pPr>
            <a:endParaRPr lang="en-US" dirty="0"/>
          </a:p>
          <a:p>
            <a:pPr marL="0" indent="0">
              <a:buNone/>
              <a:defRPr/>
            </a:pPr>
            <a:r>
              <a:rPr lang="en-US" dirty="0"/>
              <a:t>"Serifs" are those little curly cues on the letters of Times New Roman. They are supposed to help people read large amounts of text. Most web pages use sans-serif fonts.</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980250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Bolding text, controlling size</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a:t>
            </a:r>
            <a:r>
              <a:rPr lang="en-US" altLang="en-US" dirty="0" err="1"/>
              <a:t>font-family:sans-serif</a:t>
            </a:r>
            <a:r>
              <a:rPr lang="en-US" altLang="en-US" dirty="0"/>
              <a:t>; </a:t>
            </a:r>
            <a:r>
              <a:rPr lang="en-US" altLang="en-US" dirty="0" err="1"/>
              <a:t>font-weight:bold</a:t>
            </a:r>
            <a:r>
              <a:rPr lang="en-US" altLang="en-US" dirty="0"/>
              <a:t>; font-size: 16pt"&gt;Big 'n bold&lt;/div</a:t>
            </a:r>
            <a:r>
              <a:rPr lang="en-US" altLang="en-US" dirty="0" smtClean="0"/>
              <a:t>&gt;</a:t>
            </a:r>
            <a:endParaRPr lang="en-US" altLang="en-US" dirty="0"/>
          </a:p>
          <a:p>
            <a:pPr marL="0" indent="0">
              <a:buFont typeface="Arial" charset="0"/>
              <a:buNone/>
            </a:pPr>
            <a:endParaRPr lang="en-US" altLang="en-US" dirty="0"/>
          </a:p>
          <a:p>
            <a:pPr marL="0" indent="0">
              <a:buFont typeface="Arial" charset="0"/>
              <a:buNone/>
            </a:pPr>
            <a:r>
              <a:rPr lang="en-US" altLang="en-US" dirty="0"/>
              <a:t>These days, most reputable web developers prefer CSS "</a:t>
            </a:r>
            <a:r>
              <a:rPr lang="en-US" altLang="en-US" dirty="0" err="1"/>
              <a:t>font-weight:bold</a:t>
            </a:r>
            <a:r>
              <a:rPr lang="en-US" altLang="en-US" dirty="0"/>
              <a:t>" instead of &lt;b</a:t>
            </a:r>
            <a:r>
              <a:rPr lang="en-US" altLang="en-US" dirty="0" smtClean="0"/>
              <a:t>&gt;.Tags like &lt;b&gt;, &lt;strong&gt; are used to show the importance of a word in a sentence.</a:t>
            </a:r>
            <a:endParaRPr lang="en-US" altLang="en-US" dirty="0"/>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722492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a:t>
            </a:r>
            <a:r>
              <a:rPr lang="en-US" dirty="0" smtClean="0"/>
              <a:t>model</a:t>
            </a:r>
            <a:endParaRPr lang="en-US" dirty="0"/>
          </a:p>
        </p:txBody>
      </p:sp>
      <p:sp>
        <p:nvSpPr>
          <p:cNvPr id="3" name="Content Placeholder 2"/>
          <p:cNvSpPr>
            <a:spLocks noGrp="1"/>
          </p:cNvSpPr>
          <p:nvPr>
            <p:ph idx="1"/>
          </p:nvPr>
        </p:nvSpPr>
        <p:spPr/>
        <p:txBody>
          <a:bodyPr/>
          <a:lstStyle/>
          <a:p>
            <a:r>
              <a:rPr lang="en-US" dirty="0"/>
              <a:t>Every element in an HTML document is structured as a many-layered box</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10543822" y="593993"/>
            <a:ext cx="1648178" cy="13835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571" y="2766449"/>
            <a:ext cx="5826429" cy="4091551"/>
          </a:xfrm>
          <a:prstGeom prst="rect">
            <a:avLst/>
          </a:prstGeom>
        </p:spPr>
      </p:pic>
    </p:spTree>
    <p:extLst>
      <p:ext uri="{BB962C8B-B14F-4D97-AF65-F5344CB8AC3E}">
        <p14:creationId xmlns:p14="http://schemas.microsoft.com/office/powerpoint/2010/main" val="1848709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border</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style="border: 2px solid #00FF00"&gt;Text with a border&lt;/div&gt;</a:t>
            </a:r>
          </a:p>
          <a:p>
            <a:pPr marL="0" indent="0">
              <a:buFont typeface="Arial" charset="0"/>
              <a:buNone/>
            </a:pPr>
            <a:endParaRPr lang="en-US" altLang="en-US" dirty="0"/>
          </a:p>
          <a:p>
            <a:pPr marL="0" indent="0">
              <a:buFont typeface="Arial" charset="0"/>
              <a:buNone/>
            </a:pPr>
            <a:r>
              <a:rPr lang="en-US" altLang="en-US" dirty="0" smtClean="0"/>
              <a:t>You </a:t>
            </a:r>
            <a:r>
              <a:rPr lang="en-US" altLang="en-US" dirty="0"/>
              <a:t>can draw a border around elements, also. Experiment. See what happens when you change "2px" to "5px". Then see what happens if you change your 5px border from "solid" to "inset" or "outset".</a:t>
            </a:r>
          </a:p>
          <a:p>
            <a:r>
              <a:rPr lang="en-US" dirty="0" smtClean="0"/>
              <a:t>Tip: You can edit the HTML in the browser. Right-click-&gt;inspect-&gt;right-click on Elements-&gt;Edit as HTML</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65766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padding</a:t>
            </a:r>
            <a:endParaRPr lang="en-US" dirty="0"/>
          </a:p>
        </p:txBody>
      </p:sp>
      <p:sp>
        <p:nvSpPr>
          <p:cNvPr id="3" name="Content Placeholder 2"/>
          <p:cNvSpPr>
            <a:spLocks noGrp="1"/>
          </p:cNvSpPr>
          <p:nvPr>
            <p:ph idx="1"/>
          </p:nvPr>
        </p:nvSpPr>
        <p:spPr/>
        <p:txBody>
          <a:bodyPr/>
          <a:lstStyle/>
          <a:p>
            <a:pPr marL="0" indent="0">
              <a:buFont typeface="Arial" charset="0"/>
              <a:buNone/>
            </a:pPr>
            <a:r>
              <a:rPr lang="en-US" altLang="en-US" dirty="0"/>
              <a:t>&lt;div style="border: 2px solid #00FF00; padding: 20px 10px 5px 0px"&gt;Text with a border&lt;/div&gt;</a:t>
            </a:r>
          </a:p>
          <a:p>
            <a:pPr marL="0" indent="0">
              <a:buFont typeface="Arial" charset="0"/>
              <a:buNone/>
            </a:pPr>
            <a:endParaRPr lang="en-US" altLang="en-US" dirty="0"/>
          </a:p>
          <a:p>
            <a:pPr marL="0" indent="0">
              <a:buFont typeface="Arial" charset="0"/>
              <a:buNone/>
            </a:pPr>
            <a:r>
              <a:rPr lang="en-US" altLang="en-US" dirty="0"/>
              <a:t>This pads 20px of space above the text but inside the border, 10px of space to the right inside the border, 5px of space below the text inside the border, and 0px of space to the left. </a:t>
            </a:r>
          </a:p>
          <a:p>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356398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37</TotalTime>
  <Words>1851</Words>
  <Application>Microsoft Macintosh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Trebuchet MS</vt:lpstr>
      <vt:lpstr>Arial</vt:lpstr>
      <vt:lpstr>Berlin</vt:lpstr>
      <vt:lpstr>Cascading Style Sheets (CSS)</vt:lpstr>
      <vt:lpstr>Simple example of CSS</vt:lpstr>
      <vt:lpstr>Changing the colors</vt:lpstr>
      <vt:lpstr>Changing background colors</vt:lpstr>
      <vt:lpstr>Changing the font</vt:lpstr>
      <vt:lpstr>Bolding text, controlling size</vt:lpstr>
      <vt:lpstr>The box model</vt:lpstr>
      <vt:lpstr>Changing the border</vt:lpstr>
      <vt:lpstr>Changing the padding</vt:lpstr>
      <vt:lpstr>Changing the margins</vt:lpstr>
      <vt:lpstr>You can style just about any tag</vt:lpstr>
      <vt:lpstr>That gets wordy if we have many rows</vt:lpstr>
      <vt:lpstr>No need to repeatedly type font-weight: bold and color:#808080</vt:lpstr>
      <vt:lpstr>Or you can select based on tag name</vt:lpstr>
      <vt:lpstr>You can modify a few selected tags at once</vt:lpstr>
      <vt:lpstr>You can select tags based on nesting</vt:lpstr>
      <vt:lpstr>ID Selectors</vt:lpstr>
      <vt:lpstr>Combinators</vt:lpstr>
      <vt:lpstr>You can even reuse CSS across files</vt:lpstr>
      <vt:lpstr>Positioning</vt:lpstr>
      <vt:lpstr>Activity</vt:lpstr>
      <vt:lpstr>Cascading rules: very complicated</vt:lpstr>
      <vt:lpstr>Yikes!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 (CSS)</dc:title>
  <dc:creator>Virajitha Karnatapu</dc:creator>
  <cp:lastModifiedBy>Virajitha Karnatapu</cp:lastModifiedBy>
  <cp:revision>2</cp:revision>
  <dcterms:created xsi:type="dcterms:W3CDTF">2018-06-28T18:12:29Z</dcterms:created>
  <dcterms:modified xsi:type="dcterms:W3CDTF">2018-06-28T18:50:12Z</dcterms:modified>
</cp:coreProperties>
</file>