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319" r:id="rId11"/>
    <p:sldId id="265" r:id="rId12"/>
    <p:sldId id="266" r:id="rId13"/>
    <p:sldId id="267" r:id="rId14"/>
    <p:sldId id="268" r:id="rId15"/>
    <p:sldId id="269" r:id="rId16"/>
    <p:sldId id="270" r:id="rId17"/>
    <p:sldId id="316" r:id="rId18"/>
    <p:sldId id="317"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18"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4"/>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145D549-220F-D94D-BCE9-07F97E6225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145D549-220F-D94D-BCE9-07F97E6225D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17652D-C8F0-5244-A4D4-4570ABB41B62}"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17652D-C8F0-5244-A4D4-4570ABB41B62}"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17652D-C8F0-5244-A4D4-4570ABB41B62}" type="datetimeFigureOut">
              <a:rPr lang="en-US" smtClean="0"/>
              <a:t>6/24/18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145D549-220F-D94D-BCE9-07F97E6225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17652D-C8F0-5244-A4D4-4570ABB41B6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17652D-C8F0-5244-A4D4-4570ABB41B6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145D549-220F-D94D-BCE9-07F97E6225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17652D-C8F0-5244-A4D4-4570ABB41B62}" type="datetimeFigureOut">
              <a:rPr lang="en-US" smtClean="0"/>
              <a:t>6/24/18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17652D-C8F0-5244-A4D4-4570ABB41B62}"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17652D-C8F0-5244-A4D4-4570ABB41B62}" type="datetimeFigureOut">
              <a:rPr lang="en-US" smtClean="0"/>
              <a:t>6/24/18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652D-C8F0-5244-A4D4-4570ABB41B6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5D549-220F-D94D-BCE9-07F97E6225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17652D-C8F0-5244-A4D4-4570ABB41B62}" type="datetimeFigureOut">
              <a:rPr lang="en-US" smtClean="0"/>
              <a:t>6/24/18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145D549-220F-D94D-BCE9-07F97E6225D2}" type="slidenum">
              <a:rPr lang="en-US" smtClean="0"/>
              <a:t>‹#›</a:t>
            </a:fld>
            <a:endParaRPr lang="en-US"/>
          </a:p>
        </p:txBody>
      </p:sp>
    </p:spTree>
    <p:extLst>
      <p:ext uri="{BB962C8B-B14F-4D97-AF65-F5344CB8AC3E}">
        <p14:creationId xmlns:p14="http://schemas.microsoft.com/office/powerpoint/2010/main" val="826833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 TargetMode="Externa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ilezilla-project.org/" TargetMode="External"/><Relationship Id="rId3" Type="http://schemas.openxmlformats.org/officeDocument/2006/relationships/image" Target="../media/image4.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AND CSS</a:t>
            </a:r>
            <a:endParaRPr lang="en-US" dirty="0"/>
          </a:p>
        </p:txBody>
      </p:sp>
      <p:pic>
        <p:nvPicPr>
          <p:cNvPr id="4" name="Picture 3"/>
          <p:cNvPicPr>
            <a:picLocks noChangeAspect="1"/>
          </p:cNvPicPr>
          <p:nvPr/>
        </p:nvPicPr>
        <p:blipFill>
          <a:blip r:embed="rId2"/>
          <a:stretch>
            <a:fillRect/>
          </a:stretch>
        </p:blipFill>
        <p:spPr>
          <a:xfrm>
            <a:off x="9055769" y="2584049"/>
            <a:ext cx="1672389" cy="1672389"/>
          </a:xfrm>
          <a:prstGeom prst="rect">
            <a:avLst/>
          </a:prstGeom>
        </p:spPr>
      </p:pic>
    </p:spTree>
    <p:extLst>
      <p:ext uri="{BB962C8B-B14F-4D97-AF65-F5344CB8AC3E}">
        <p14:creationId xmlns:p14="http://schemas.microsoft.com/office/powerpoint/2010/main" val="13016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Hyperlinks</a:t>
            </a:r>
            <a:endParaRPr lang="en-US" dirty="0"/>
          </a:p>
        </p:txBody>
      </p:sp>
      <p:sp>
        <p:nvSpPr>
          <p:cNvPr id="3" name="Content Placeholder 2"/>
          <p:cNvSpPr>
            <a:spLocks noGrp="1"/>
          </p:cNvSpPr>
          <p:nvPr>
            <p:ph idx="1"/>
          </p:nvPr>
        </p:nvSpPr>
        <p:spPr/>
        <p:txBody>
          <a:bodyPr/>
          <a:lstStyle/>
          <a:p>
            <a:pPr fontAlgn="base"/>
            <a:r>
              <a:rPr lang="en-US" dirty="0"/>
              <a:t>Linking a page to other content in a different location (within the same site or elsewhere on the internet) is fundamental.</a:t>
            </a:r>
            <a:br>
              <a:rPr lang="en-US" dirty="0"/>
            </a:br>
            <a:r>
              <a:rPr lang="en-US" dirty="0"/>
              <a:t/>
            </a:r>
            <a:br>
              <a:rPr lang="en-US" dirty="0"/>
            </a:br>
            <a:endParaRPr lang="en-US" dirty="0"/>
          </a:p>
          <a:p>
            <a:r>
              <a:rPr lang="en-US" dirty="0"/>
              <a:t>We use an &lt;a&gt; element to link to another place.  The </a:t>
            </a:r>
            <a:r>
              <a:rPr lang="en-US" dirty="0" err="1"/>
              <a:t>href</a:t>
            </a:r>
            <a:r>
              <a:rPr lang="en-US" dirty="0"/>
              <a:t> attribute tells the browser where to link to:</a:t>
            </a:r>
            <a:br>
              <a:rPr lang="en-US" dirty="0"/>
            </a:br>
            <a:r>
              <a:rPr lang="en-US" dirty="0"/>
              <a:t/>
            </a:r>
            <a:br>
              <a:rPr lang="en-US" dirty="0"/>
            </a:br>
            <a:r>
              <a:rPr lang="en-US" dirty="0"/>
              <a:t>&lt;a </a:t>
            </a:r>
            <a:r>
              <a:rPr lang="en-US" dirty="0" err="1"/>
              <a:t>href</a:t>
            </a:r>
            <a:r>
              <a:rPr lang="en-US" dirty="0"/>
              <a:t>="</a:t>
            </a:r>
            <a:r>
              <a:rPr lang="en-US" u="sng" dirty="0">
                <a:hlinkClick r:id="rId2"/>
              </a:rPr>
              <a:t>https://www.google.com</a:t>
            </a:r>
            <a:r>
              <a:rPr lang="en-US" dirty="0"/>
              <a:t>"&gt;Here’s a link to Google&lt;/a&gt;</a:t>
            </a:r>
            <a:endParaRPr lang="en-US" dirty="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7113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images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t>&lt;</a:t>
            </a:r>
            <a:r>
              <a:rPr lang="en-US" dirty="0" err="1"/>
              <a:t>img</a:t>
            </a:r>
            <a:r>
              <a:rPr lang="en-US" dirty="0"/>
              <a:t> </a:t>
            </a:r>
            <a:r>
              <a:rPr lang="en-US" dirty="0" err="1"/>
              <a:t>src</a:t>
            </a:r>
            <a:r>
              <a:rPr lang="en-US" dirty="0"/>
              <a:t>="myimage1.jpg"&gt;</a:t>
            </a:r>
          </a:p>
          <a:p>
            <a:pPr marL="0" indent="0">
              <a:buNone/>
              <a:defRPr/>
            </a:pPr>
            <a:r>
              <a:rPr lang="en-US" dirty="0"/>
              <a:t>&lt;</a:t>
            </a:r>
            <a:r>
              <a:rPr lang="en-US" dirty="0" err="1"/>
              <a:t>img</a:t>
            </a:r>
            <a:r>
              <a:rPr lang="en-US" dirty="0"/>
              <a:t> </a:t>
            </a:r>
            <a:r>
              <a:rPr lang="en-US" dirty="0" err="1"/>
              <a:t>src</a:t>
            </a:r>
            <a:r>
              <a:rPr lang="en-US" dirty="0"/>
              <a:t>="subfolder/</a:t>
            </a:r>
            <a:r>
              <a:rPr lang="en-US" dirty="0" err="1"/>
              <a:t>anotherimage.gif</a:t>
            </a:r>
            <a:r>
              <a:rPr lang="en-US" dirty="0"/>
              <a:t>"&gt;</a:t>
            </a:r>
          </a:p>
          <a:p>
            <a:pPr marL="0" indent="0">
              <a:buNone/>
              <a:defRPr/>
            </a:pPr>
            <a:endParaRPr lang="en-US" dirty="0"/>
          </a:p>
          <a:p>
            <a:pPr marL="0" indent="0">
              <a:buNone/>
              <a:defRPr/>
            </a:pPr>
            <a:endParaRPr lang="en-US" dirty="0"/>
          </a:p>
          <a:p>
            <a:pPr marL="0" indent="0">
              <a:buNone/>
              <a:defRPr/>
            </a:pPr>
            <a:r>
              <a:rPr lang="en-US" dirty="0"/>
              <a:t>Images can be in folders.</a:t>
            </a:r>
          </a:p>
          <a:p>
            <a:pPr marL="0" indent="0">
              <a:buNone/>
              <a:defRPr/>
            </a:pPr>
            <a:r>
              <a:rPr lang="en-US" dirty="0"/>
              <a:t>Widely-supported image formats </a:t>
            </a:r>
          </a:p>
          <a:p>
            <a:pPr>
              <a:defRPr/>
            </a:pPr>
            <a:r>
              <a:rPr lang="en-US" dirty="0"/>
              <a:t>gif (good for logos)</a:t>
            </a:r>
          </a:p>
          <a:p>
            <a:pPr>
              <a:defRPr/>
            </a:pPr>
            <a:r>
              <a:rPr lang="en-US" dirty="0"/>
              <a:t>jpg (good for photos)</a:t>
            </a:r>
          </a:p>
          <a:p>
            <a:pPr>
              <a:defRPr/>
            </a:pPr>
            <a:r>
              <a:rPr lang="en-US" dirty="0" err="1"/>
              <a:t>png</a:t>
            </a:r>
            <a:r>
              <a:rPr lang="en-US" dirty="0"/>
              <a:t> (general-purpose)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1307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other pages (IFRAME)</a:t>
            </a:r>
            <a:endParaRPr lang="en-US" dirty="0"/>
          </a:p>
        </p:txBody>
      </p:sp>
      <p:sp>
        <p:nvSpPr>
          <p:cNvPr id="3" name="Content Placeholder 2"/>
          <p:cNvSpPr>
            <a:spLocks noGrp="1"/>
          </p:cNvSpPr>
          <p:nvPr>
            <p:ph idx="1"/>
          </p:nvPr>
        </p:nvSpPr>
        <p:spPr/>
        <p:txBody>
          <a:bodyPr/>
          <a:lstStyle/>
          <a:p>
            <a:pPr marL="0" indent="0">
              <a:buNone/>
            </a:pPr>
            <a:r>
              <a:rPr lang="en-US" altLang="en-US" dirty="0"/>
              <a:t>Blah blah blah </a:t>
            </a:r>
          </a:p>
          <a:p>
            <a:pPr marL="0" indent="0">
              <a:buNone/>
            </a:pPr>
            <a:r>
              <a:rPr lang="en-US" altLang="en-US" dirty="0"/>
              <a:t>&lt;iframe </a:t>
            </a:r>
            <a:r>
              <a:rPr lang="en-US" altLang="en-US" dirty="0" err="1"/>
              <a:t>src</a:t>
            </a:r>
            <a:r>
              <a:rPr lang="en-US" altLang="en-US" dirty="0"/>
              <a:t>="</a:t>
            </a:r>
            <a:r>
              <a:rPr lang="en-US" altLang="en-US" dirty="0" err="1"/>
              <a:t>otherpage.htm</a:t>
            </a:r>
            <a:r>
              <a:rPr lang="en-US" altLang="en-US" dirty="0"/>
              <a:t>"&gt;&lt;/iframe&gt;</a:t>
            </a:r>
          </a:p>
          <a:p>
            <a:pPr marL="0" indent="0">
              <a:buNone/>
            </a:pPr>
            <a:r>
              <a:rPr lang="en-US" altLang="en-US" dirty="0"/>
              <a:t> bottom of my page</a:t>
            </a:r>
          </a:p>
          <a:p>
            <a:pPr marL="0" indent="0">
              <a:buNone/>
            </a:pPr>
            <a:endParaRPr lang="en-US" altLang="en-US" dirty="0"/>
          </a:p>
          <a:p>
            <a:pPr marL="0" indent="0">
              <a:buNone/>
            </a:pPr>
            <a:endParaRPr lang="en-US" altLang="en-US" dirty="0"/>
          </a:p>
          <a:p>
            <a:pPr marL="0" indent="0">
              <a:buNone/>
            </a:pPr>
            <a:r>
              <a:rPr lang="en-US" altLang="en-US" dirty="0"/>
              <a:t>&lt;b&gt;here's content of &lt;</a:t>
            </a:r>
            <a:r>
              <a:rPr lang="en-US" altLang="en-US" dirty="0" err="1"/>
              <a:t>i</a:t>
            </a:r>
            <a:r>
              <a:rPr lang="en-US" altLang="en-US" dirty="0"/>
              <a:t>&gt;</a:t>
            </a:r>
            <a:r>
              <a:rPr lang="en-US" altLang="en-US" dirty="0" err="1"/>
              <a:t>otherpage.htm</a:t>
            </a:r>
            <a:r>
              <a:rPr lang="en-US" altLang="en-US" dirty="0"/>
              <a:t>&lt;/</a:t>
            </a:r>
            <a:r>
              <a:rPr lang="en-US" altLang="en-US" dirty="0" err="1"/>
              <a:t>i</a:t>
            </a:r>
            <a:r>
              <a:rPr lang="en-US" altLang="en-US" dirty="0"/>
              <a:t>&gt;&lt;/b&gt;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3794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videos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dirty="0"/>
              <a:t>&lt;video width="400" height="300" controls&gt; </a:t>
            </a:r>
          </a:p>
          <a:p>
            <a:pPr marL="0" indent="0">
              <a:buNone/>
            </a:pPr>
            <a:r>
              <a:rPr lang="en-US" altLang="en-US" dirty="0"/>
              <a:t>  &lt;source </a:t>
            </a:r>
            <a:r>
              <a:rPr lang="en-US" altLang="en-US" dirty="0" err="1"/>
              <a:t>src</a:t>
            </a:r>
            <a:r>
              <a:rPr lang="en-US" altLang="en-US" dirty="0"/>
              <a:t>="http://</a:t>
            </a:r>
            <a:r>
              <a:rPr lang="en-US" altLang="en-US" dirty="0" err="1"/>
              <a:t>blahblah.com</a:t>
            </a:r>
            <a:r>
              <a:rPr lang="en-US" altLang="en-US" dirty="0"/>
              <a:t>/videofile.mp4" </a:t>
            </a:r>
          </a:p>
          <a:p>
            <a:pPr marL="0" indent="0">
              <a:buNone/>
            </a:pPr>
            <a:r>
              <a:rPr lang="en-US" altLang="en-US" dirty="0"/>
              <a:t>  type='video/mp4; codecs="avc1.42E01E, mp4a.40.2"'&gt; </a:t>
            </a:r>
          </a:p>
          <a:p>
            <a:pPr marL="0" indent="0">
              <a:buNone/>
            </a:pPr>
            <a:r>
              <a:rPr lang="en-US" altLang="en-US" dirty="0"/>
              <a:t>  &lt;source </a:t>
            </a:r>
            <a:r>
              <a:rPr lang="en-US" altLang="en-US" dirty="0" err="1"/>
              <a:t>src</a:t>
            </a:r>
            <a:r>
              <a:rPr lang="en-US" altLang="en-US" dirty="0"/>
              <a:t>="http://</a:t>
            </a:r>
            <a:r>
              <a:rPr lang="en-US" altLang="en-US" dirty="0" err="1"/>
              <a:t>blahblah.com</a:t>
            </a:r>
            <a:r>
              <a:rPr lang="en-US" altLang="en-US" dirty="0"/>
              <a:t>/</a:t>
            </a:r>
            <a:r>
              <a:rPr lang="en-US" altLang="en-US" dirty="0" err="1"/>
              <a:t>videofile.ogv</a:t>
            </a:r>
            <a:r>
              <a:rPr lang="en-US" altLang="en-US" dirty="0"/>
              <a:t>" </a:t>
            </a:r>
          </a:p>
          <a:p>
            <a:pPr marL="0" indent="0">
              <a:buNone/>
            </a:pPr>
            <a:r>
              <a:rPr lang="en-US" altLang="en-US" dirty="0"/>
              <a:t>  type='video/</a:t>
            </a:r>
            <a:r>
              <a:rPr lang="en-US" altLang="en-US" dirty="0" err="1"/>
              <a:t>ogg</a:t>
            </a:r>
            <a:r>
              <a:rPr lang="en-US" altLang="en-US" dirty="0"/>
              <a:t>; codecs="</a:t>
            </a:r>
            <a:r>
              <a:rPr lang="en-US" altLang="en-US" dirty="0" err="1"/>
              <a:t>theora</a:t>
            </a:r>
            <a:r>
              <a:rPr lang="en-US" altLang="en-US" dirty="0"/>
              <a:t>, </a:t>
            </a:r>
            <a:r>
              <a:rPr lang="en-US" altLang="en-US" dirty="0" err="1"/>
              <a:t>vorbis</a:t>
            </a:r>
            <a:r>
              <a:rPr lang="en-US" altLang="en-US" dirty="0"/>
              <a:t>"'&gt; </a:t>
            </a:r>
          </a:p>
          <a:p>
            <a:pPr marL="0" indent="0">
              <a:buNone/>
            </a:pPr>
            <a:r>
              <a:rPr lang="en-US" altLang="en-US" dirty="0"/>
              <a:t>&lt;/video&gt;</a:t>
            </a:r>
          </a:p>
          <a:p>
            <a:pPr marL="0" indent="0">
              <a:buNone/>
            </a:pPr>
            <a:endParaRPr lang="en-US" altLang="en-US" dirty="0"/>
          </a:p>
          <a:p>
            <a:pPr marL="0" indent="0">
              <a:buNone/>
            </a:pPr>
            <a:r>
              <a:rPr lang="en-US" altLang="en-US" dirty="0"/>
              <a:t>This is the standard HTML version 5 way of inserting videos. Older browsers do not support this tag, FYI. You need to create both mp4 and </a:t>
            </a:r>
            <a:r>
              <a:rPr lang="en-US" altLang="en-US" dirty="0" err="1"/>
              <a:t>ogv</a:t>
            </a:r>
            <a:r>
              <a:rPr lang="en-US" altLang="en-US" dirty="0"/>
              <a:t> formats to insert videos this way.</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1625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FYI about videos</a:t>
            </a:r>
            <a:endParaRPr lang="en-US" dirty="0"/>
          </a:p>
        </p:txBody>
      </p:sp>
      <p:sp>
        <p:nvSpPr>
          <p:cNvPr id="3" name="Content Placeholder 2"/>
          <p:cNvSpPr>
            <a:spLocks noGrp="1"/>
          </p:cNvSpPr>
          <p:nvPr>
            <p:ph idx="1"/>
          </p:nvPr>
        </p:nvSpPr>
        <p:spPr/>
        <p:txBody>
          <a:bodyPr/>
          <a:lstStyle/>
          <a:p>
            <a:pPr>
              <a:defRPr/>
            </a:pPr>
            <a:r>
              <a:rPr lang="en-US" dirty="0"/>
              <a:t>A video file is like a zip file or a package file</a:t>
            </a:r>
          </a:p>
          <a:p>
            <a:pPr lvl="1">
              <a:buFont typeface="Arial" panose="020B0604020202020204" pitchFamily="34" charset="0"/>
              <a:buChar char="–"/>
              <a:defRPr/>
            </a:pPr>
            <a:r>
              <a:rPr lang="en-US" dirty="0"/>
              <a:t>It essentially has several streams or files "inside" it</a:t>
            </a:r>
          </a:p>
          <a:p>
            <a:pPr lvl="2">
              <a:defRPr/>
            </a:pPr>
            <a:r>
              <a:rPr lang="en-US" dirty="0"/>
              <a:t>Some of the streams are for video, others for audio</a:t>
            </a:r>
          </a:p>
          <a:p>
            <a:pPr lvl="1">
              <a:buFont typeface="Arial" panose="020B0604020202020204" pitchFamily="34" charset="0"/>
              <a:buChar char="–"/>
              <a:defRPr/>
            </a:pPr>
            <a:r>
              <a:rPr lang="en-US" dirty="0"/>
              <a:t>Each of these is encoded and/or compressed</a:t>
            </a:r>
          </a:p>
          <a:p>
            <a:pPr lvl="2">
              <a:defRPr/>
            </a:pPr>
            <a:r>
              <a:rPr lang="en-US" dirty="0"/>
              <a:t>The encoding/compression algorithm is called a codec</a:t>
            </a:r>
          </a:p>
          <a:p>
            <a:pPr lvl="2">
              <a:defRPr/>
            </a:pPr>
            <a:r>
              <a:rPr lang="en-US" dirty="0"/>
              <a:t>There are lots of possible codecs</a:t>
            </a:r>
          </a:p>
          <a:p>
            <a:pPr lvl="1">
              <a:buFont typeface="Arial" panose="020B0604020202020204" pitchFamily="34" charset="0"/>
              <a:buChar char="–"/>
              <a:defRPr/>
            </a:pPr>
            <a:r>
              <a:rPr lang="en-US" dirty="0"/>
              <a:t>Your browser reads, decodes, expands, plays all of these streams in parallel</a:t>
            </a:r>
          </a:p>
          <a:p>
            <a:pPr lvl="2">
              <a:defRPr/>
            </a:pPr>
            <a:r>
              <a:rPr lang="en-US" dirty="0"/>
              <a:t>Assuming the codecs are installed on your computer and properly configured for your browser</a:t>
            </a:r>
            <a:r>
              <a:rPr lang="en-US" dirty="0" smtClean="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3500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Much simpler approach</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Post the video to YouTube or Vimeo</a:t>
            </a:r>
          </a:p>
          <a:p>
            <a:pPr marL="514350" indent="-514350">
              <a:buFont typeface="+mj-lt"/>
              <a:buAutoNum type="arabicPeriod"/>
              <a:defRPr/>
            </a:pPr>
            <a:r>
              <a:rPr lang="en-US" dirty="0"/>
              <a:t>Let their server figure out how to convert</a:t>
            </a:r>
          </a:p>
          <a:p>
            <a:pPr marL="514350" indent="-514350">
              <a:buFont typeface="+mj-lt"/>
              <a:buAutoNum type="arabicPeriod"/>
              <a:defRPr/>
            </a:pPr>
            <a:r>
              <a:rPr lang="en-US" dirty="0"/>
              <a:t>Use "share" and "embed" to get HTML</a:t>
            </a:r>
          </a:p>
          <a:p>
            <a:pPr marL="514350" indent="-514350">
              <a:buFont typeface="+mj-lt"/>
              <a:buAutoNum type="arabicPeriod"/>
              <a:defRPr/>
            </a:pPr>
            <a:endParaRPr lang="en-US" dirty="0"/>
          </a:p>
          <a:p>
            <a:pPr marL="0" indent="0">
              <a:buNone/>
              <a:defRPr/>
            </a:pPr>
            <a:r>
              <a:rPr lang="en-US" dirty="0"/>
              <a:t>These instructions may not sound sophisticated, but they will enable you to "keep up with the times" as new standards come along!</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9212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HTML to embed video</a:t>
            </a:r>
            <a:endParaRPr lang="en-US" dirty="0"/>
          </a:p>
        </p:txBody>
      </p:sp>
      <p:sp>
        <p:nvSpPr>
          <p:cNvPr id="3" name="Content Placeholder 2"/>
          <p:cNvSpPr>
            <a:spLocks noGrp="1"/>
          </p:cNvSpPr>
          <p:nvPr>
            <p:ph idx="1"/>
          </p:nvPr>
        </p:nvSpPr>
        <p:spPr/>
        <p:txBody>
          <a:bodyPr/>
          <a:lstStyle/>
          <a:p>
            <a:pPr marL="0" indent="0">
              <a:buNone/>
            </a:pPr>
            <a:r>
              <a:rPr lang="en-US" altLang="en-US" dirty="0"/>
              <a:t>&lt;iframe width="420" height="315" </a:t>
            </a:r>
            <a:r>
              <a:rPr lang="en-US" altLang="en-US" dirty="0" err="1"/>
              <a:t>src</a:t>
            </a:r>
            <a:r>
              <a:rPr lang="en-US" altLang="en-US" dirty="0"/>
              <a:t>="http://</a:t>
            </a:r>
            <a:r>
              <a:rPr lang="en-US" altLang="en-US" dirty="0" err="1"/>
              <a:t>www.youtube.com</a:t>
            </a:r>
            <a:r>
              <a:rPr lang="en-US" altLang="en-US" dirty="0"/>
              <a:t>/embed/YwlVgpXXJS0" </a:t>
            </a:r>
            <a:r>
              <a:rPr lang="en-US" altLang="en-US" dirty="0" err="1"/>
              <a:t>frameborder</a:t>
            </a:r>
            <a:r>
              <a:rPr lang="en-US" altLang="en-US" dirty="0"/>
              <a:t>="0" </a:t>
            </a:r>
            <a:r>
              <a:rPr lang="en-US" altLang="en-US" dirty="0" err="1"/>
              <a:t>allowfullscreen</a:t>
            </a:r>
            <a:r>
              <a:rPr lang="en-US" altLang="en-US" dirty="0"/>
              <a:t>&gt;&lt;/iframe&gt;</a:t>
            </a:r>
          </a:p>
          <a:p>
            <a:pPr marL="0" indent="0">
              <a:buNone/>
            </a:pPr>
            <a:endParaRPr lang="en-US" altLang="en-US" dirty="0"/>
          </a:p>
          <a:p>
            <a:pPr marL="0" indent="0">
              <a:buNone/>
            </a:pPr>
            <a:endParaRPr lang="en-US" altLang="en-US" dirty="0"/>
          </a:p>
          <a:p>
            <a:pPr marL="0" indent="0">
              <a:buNone/>
            </a:pPr>
            <a:r>
              <a:rPr lang="en-US" altLang="en-US" sz="2000" dirty="0"/>
              <a:t>Basically, you're putting a little YouTube page inside your own.</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1175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endParaRPr lang="en-US" dirty="0"/>
          </a:p>
        </p:txBody>
      </p:sp>
      <p:sp>
        <p:nvSpPr>
          <p:cNvPr id="3" name="Content Placeholder 2"/>
          <p:cNvSpPr>
            <a:spLocks noGrp="1"/>
          </p:cNvSpPr>
          <p:nvPr>
            <p:ph idx="1"/>
          </p:nvPr>
        </p:nvSpPr>
        <p:spPr/>
        <p:txBody>
          <a:bodyPr/>
          <a:lstStyle/>
          <a:p>
            <a:pPr fontAlgn="base"/>
            <a:r>
              <a:rPr lang="en-US" dirty="0"/>
              <a:t>The Document Object Model, or DOM, is a representation of an entire HTML page as a tree structure.  It is also an API for interacting with that HTML page.</a:t>
            </a:r>
          </a:p>
          <a:p>
            <a:pPr lvl="1" fontAlgn="base"/>
            <a:r>
              <a:rPr lang="en-US" dirty="0"/>
              <a:t>The DOM is the representation of HTML stored in memory after parsing</a:t>
            </a:r>
            <a:r>
              <a:rPr lang="en-US" dirty="0" smtClean="0"/>
              <a: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2931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 (DOM)</a:t>
            </a:r>
          </a:p>
        </p:txBody>
      </p:sp>
      <p:sp>
        <p:nvSpPr>
          <p:cNvPr id="3" name="Content Placeholder 2"/>
          <p:cNvSpPr>
            <a:spLocks noGrp="1"/>
          </p:cNvSpPr>
          <p:nvPr>
            <p:ph idx="1"/>
          </p:nvPr>
        </p:nvSpPr>
        <p:spPr>
          <a:xfrm>
            <a:off x="680322" y="2336872"/>
            <a:ext cx="3507856" cy="4233261"/>
          </a:xfrm>
        </p:spPr>
        <p:txBody>
          <a:bodyPr>
            <a:normAutofit fontScale="92500" lnSpcReduction="20000"/>
          </a:bodyPr>
          <a:lstStyle/>
          <a:p>
            <a:r>
              <a:rPr lang="en-US" dirty="0" smtClean="0"/>
              <a:t>Here is one sample HTML and its DOM.</a:t>
            </a:r>
          </a:p>
          <a:p>
            <a:r>
              <a:rPr lang="en-US" dirty="0" smtClean="0"/>
              <a:t>&lt;</a:t>
            </a:r>
            <a:r>
              <a:rPr lang="en-US" dirty="0"/>
              <a:t>html&gt;</a:t>
            </a:r>
            <a:br>
              <a:rPr lang="en-US" dirty="0"/>
            </a:br>
            <a:r>
              <a:rPr lang="en-US" dirty="0"/>
              <a:t>&lt;head&gt;</a:t>
            </a:r>
            <a:br>
              <a:rPr lang="en-US" dirty="0"/>
            </a:br>
            <a:r>
              <a:rPr lang="en-US" dirty="0"/>
              <a:t>&lt;title&gt;My Page&lt;/title&gt;</a:t>
            </a:r>
            <a:br>
              <a:rPr lang="en-US" dirty="0"/>
            </a:br>
            <a:r>
              <a:rPr lang="en-US" dirty="0"/>
              <a:t>&lt;/head&gt;</a:t>
            </a:r>
            <a:br>
              <a:rPr lang="en-US" dirty="0"/>
            </a:br>
            <a:r>
              <a:rPr lang="en-US" dirty="0"/>
              <a:t>&lt;body&gt;</a:t>
            </a:r>
            <a:br>
              <a:rPr lang="en-US" dirty="0"/>
            </a:br>
            <a:r>
              <a:rPr lang="en-US" dirty="0"/>
              <a:t>&lt;h1&gt;My Links&lt;/h1&gt;</a:t>
            </a:r>
            <a:br>
              <a:rPr lang="en-US" dirty="0"/>
            </a:br>
            <a:r>
              <a:rPr lang="en-US" dirty="0"/>
              <a:t>&lt;p&gt;</a:t>
            </a:r>
            <a:br>
              <a:rPr lang="en-US" dirty="0"/>
            </a:br>
            <a:r>
              <a:rPr lang="en-US" dirty="0"/>
              <a:t>&lt;a </a:t>
            </a:r>
            <a:r>
              <a:rPr lang="en-US" dirty="0" err="1"/>
              <a:t>href</a:t>
            </a:r>
            <a:r>
              <a:rPr lang="en-US" dirty="0"/>
              <a:t>=”http://</a:t>
            </a:r>
            <a:r>
              <a:rPr lang="en-US" dirty="0" err="1"/>
              <a:t>google.com</a:t>
            </a:r>
            <a:r>
              <a:rPr lang="en-US" dirty="0"/>
              <a:t>”&gt;Google&lt;/a&gt;</a:t>
            </a:r>
            <a:br>
              <a:rPr lang="en-US" dirty="0"/>
            </a:br>
            <a:r>
              <a:rPr lang="en-US" dirty="0"/>
              <a:t>&lt;/p&gt;</a:t>
            </a:r>
            <a:br>
              <a:rPr lang="en-US" dirty="0"/>
            </a:br>
            <a:r>
              <a:rPr lang="en-US" dirty="0"/>
              <a:t>&lt;/body&gt;</a:t>
            </a:r>
            <a:br>
              <a:rPr lang="en-US" dirty="0"/>
            </a:br>
            <a:r>
              <a:rPr lang="en-US" dirty="0"/>
              <a:t>&lt;/html&gt;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623" y="422975"/>
            <a:ext cx="5428377" cy="6435025"/>
          </a:xfrm>
          <a:prstGeom prst="rect">
            <a:avLst/>
          </a:prstGeom>
        </p:spPr>
      </p:pic>
    </p:spTree>
    <p:extLst>
      <p:ext uri="{BB962C8B-B14F-4D97-AF65-F5344CB8AC3E}">
        <p14:creationId xmlns:p14="http://schemas.microsoft.com/office/powerpoint/2010/main" val="25483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HEAD versus BODY</a:t>
            </a:r>
            <a:endParaRPr lang="en-US" dirty="0"/>
          </a:p>
        </p:txBody>
      </p:sp>
      <p:sp>
        <p:nvSpPr>
          <p:cNvPr id="3" name="Content Placeholder 2"/>
          <p:cNvSpPr>
            <a:spLocks noGrp="1"/>
          </p:cNvSpPr>
          <p:nvPr>
            <p:ph idx="1"/>
          </p:nvPr>
        </p:nvSpPr>
        <p:spPr/>
        <p:txBody>
          <a:bodyPr/>
          <a:lstStyle/>
          <a:p>
            <a:r>
              <a:rPr lang="en-US" altLang="en-US" dirty="0"/>
              <a:t>Sometimes you want to put invisible stuff on the page that gets loaded before the visible stuff</a:t>
            </a:r>
          </a:p>
          <a:p>
            <a:pPr lvl="1"/>
            <a:r>
              <a:rPr lang="en-US" altLang="en-US" dirty="0"/>
              <a:t>Examples: style information, scripts, </a:t>
            </a:r>
            <a:r>
              <a:rPr lang="en-US" altLang="en-US" dirty="0" err="1"/>
              <a:t>etc</a:t>
            </a:r>
            <a:endParaRPr lang="en-US" altLang="en-US" dirty="0"/>
          </a:p>
          <a:p>
            <a:endParaRPr lang="en-US" altLang="en-US" dirty="0"/>
          </a:p>
          <a:p>
            <a:r>
              <a:rPr lang="en-US" altLang="en-US" dirty="0"/>
              <a:t>This goes in the HEAD</a:t>
            </a:r>
          </a:p>
          <a:p>
            <a:r>
              <a:rPr lang="en-US" altLang="en-US" dirty="0"/>
              <a:t>Everything else goes in the BODY</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2839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HyperText Markup Language (HTML)</a:t>
            </a:r>
            <a:endParaRPr lang="en-US" dirty="0"/>
          </a:p>
        </p:txBody>
      </p:sp>
      <p:sp>
        <p:nvSpPr>
          <p:cNvPr id="3" name="Content Placeholder 2"/>
          <p:cNvSpPr>
            <a:spLocks noGrp="1"/>
          </p:cNvSpPr>
          <p:nvPr>
            <p:ph idx="1"/>
          </p:nvPr>
        </p:nvSpPr>
        <p:spPr/>
        <p:txBody>
          <a:bodyPr/>
          <a:lstStyle/>
          <a:p>
            <a:r>
              <a:rPr lang="en-US" altLang="en-US" dirty="0"/>
              <a:t>The notation used to describe web pages</a:t>
            </a:r>
          </a:p>
          <a:p>
            <a:r>
              <a:rPr lang="en-US" altLang="en-US" dirty="0"/>
              <a:t>Tags enclosed in angle brackets &lt;&gt; indicate the parts of the web page</a:t>
            </a:r>
          </a:p>
          <a:p>
            <a:endParaRPr lang="en-US" altLang="en-US" dirty="0"/>
          </a:p>
          <a:p>
            <a:r>
              <a:rPr lang="en-US" altLang="en-US" dirty="0"/>
              <a:t>In the 90's web browsers interpreted HTML pretty differently</a:t>
            </a:r>
          </a:p>
          <a:p>
            <a:pPr lvl="1"/>
            <a:r>
              <a:rPr lang="en-US" altLang="en-US" dirty="0"/>
              <a:t>Much much much more consistent these </a:t>
            </a:r>
            <a:r>
              <a:rPr lang="en-US" altLang="en-US" dirty="0" smtClean="0"/>
              <a:t>days</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54277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HEAD vs BODY example</a:t>
            </a:r>
            <a:endParaRPr lang="en-US" dirty="0"/>
          </a:p>
        </p:txBody>
      </p:sp>
      <p:sp>
        <p:nvSpPr>
          <p:cNvPr id="3" name="Content Placeholder 2"/>
          <p:cNvSpPr>
            <a:spLocks noGrp="1"/>
          </p:cNvSpPr>
          <p:nvPr>
            <p:ph idx="1"/>
          </p:nvPr>
        </p:nvSpPr>
        <p:spPr/>
        <p:txBody>
          <a:bodyPr/>
          <a:lstStyle/>
          <a:p>
            <a:pPr marL="0" indent="0">
              <a:buNone/>
            </a:pPr>
            <a:r>
              <a:rPr lang="en-US" altLang="en-US" dirty="0"/>
              <a:t>&lt;html&gt;&lt;head&gt;&lt;title&gt;My page title&lt;/title&gt;</a:t>
            </a:r>
          </a:p>
          <a:p>
            <a:pPr marL="0" indent="0">
              <a:buNone/>
            </a:pPr>
            <a:r>
              <a:rPr lang="en-US" altLang="en-US" dirty="0"/>
              <a:t>&lt;/head&gt;&lt;body&gt;</a:t>
            </a:r>
          </a:p>
          <a:p>
            <a:pPr marL="0" indent="0">
              <a:buNone/>
            </a:pPr>
            <a:r>
              <a:rPr lang="en-US" altLang="en-US" dirty="0"/>
              <a:t>   &lt;h1&gt;Visible content starts here&lt;/h1&gt;</a:t>
            </a:r>
          </a:p>
          <a:p>
            <a:pPr marL="0" indent="0">
              <a:buNone/>
            </a:pPr>
            <a:r>
              <a:rPr lang="en-US" altLang="en-US" dirty="0"/>
              <a:t>   And &lt;</a:t>
            </a:r>
            <a:r>
              <a:rPr lang="en-US" altLang="en-US" dirty="0" err="1"/>
              <a:t>em</a:t>
            </a:r>
            <a:r>
              <a:rPr lang="en-US" altLang="en-US" dirty="0"/>
              <a:t>&gt;fine&lt;/</a:t>
            </a:r>
            <a:r>
              <a:rPr lang="en-US" altLang="en-US" dirty="0" err="1"/>
              <a:t>em</a:t>
            </a:r>
            <a:r>
              <a:rPr lang="en-US" altLang="en-US" dirty="0"/>
              <a:t>&gt; content it is, too!</a:t>
            </a:r>
          </a:p>
          <a:p>
            <a:pPr marL="0" indent="0">
              <a:buNone/>
            </a:pPr>
            <a:r>
              <a:rPr lang="en-US" altLang="en-US" dirty="0"/>
              <a:t>&lt;/body&gt;&lt;/html&gt;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3158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Handy tags for organizing content</a:t>
            </a:r>
            <a:endParaRPr lang="en-US" dirty="0"/>
          </a:p>
        </p:txBody>
      </p:sp>
      <p:sp>
        <p:nvSpPr>
          <p:cNvPr id="3" name="Content Placeholder 2"/>
          <p:cNvSpPr>
            <a:spLocks noGrp="1"/>
          </p:cNvSpPr>
          <p:nvPr>
            <p:ph idx="1"/>
          </p:nvPr>
        </p:nvSpPr>
        <p:spPr/>
        <p:txBody>
          <a:bodyPr/>
          <a:lstStyle/>
          <a:p>
            <a:r>
              <a:rPr lang="en-US" altLang="x-none" dirty="0"/>
              <a:t>&lt;main&gt;…&lt;/main&gt; for your main content</a:t>
            </a:r>
          </a:p>
          <a:p>
            <a:pPr lvl="1"/>
            <a:r>
              <a:rPr lang="en-US" altLang="x-none" dirty="0"/>
              <a:t>Usually contains some sections</a:t>
            </a:r>
          </a:p>
          <a:p>
            <a:r>
              <a:rPr lang="en-US" altLang="x-none" dirty="0"/>
              <a:t>&lt;section&gt;…&lt;/section&gt; for a section</a:t>
            </a:r>
          </a:p>
          <a:p>
            <a:pPr lvl="1"/>
            <a:r>
              <a:rPr lang="en-US" altLang="x-none" dirty="0"/>
              <a:t>Omit if there's really just one section</a:t>
            </a:r>
          </a:p>
          <a:p>
            <a:pPr lvl="1"/>
            <a:r>
              <a:rPr lang="en-US" altLang="x-none" dirty="0"/>
              <a:t>Usually contains several &lt;p&gt; or &lt;div&gt; tags, maybe a low-level heading such as &lt;h3&gt;</a:t>
            </a:r>
          </a:p>
          <a:p>
            <a:r>
              <a:rPr lang="en-US" altLang="x-none" dirty="0"/>
              <a:t>&lt;</a:t>
            </a:r>
            <a:r>
              <a:rPr lang="en-US" altLang="x-none" dirty="0" err="1"/>
              <a:t>nav</a:t>
            </a:r>
            <a:r>
              <a:rPr lang="en-US" altLang="x-none" dirty="0"/>
              <a:t>&gt;…&lt;/</a:t>
            </a:r>
            <a:r>
              <a:rPr lang="en-US" altLang="x-none" dirty="0" err="1"/>
              <a:t>nav</a:t>
            </a:r>
            <a:r>
              <a:rPr lang="en-US" altLang="x-none" dirty="0"/>
              <a:t>&gt; for navigation</a:t>
            </a:r>
          </a:p>
          <a:p>
            <a:pPr lvl="1"/>
            <a:r>
              <a:rPr lang="en-US" altLang="x-none" dirty="0"/>
              <a:t>Usually contains a list of links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7241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endParaRPr lang="en-US" altLang="x-none" dirty="0"/>
          </a:p>
          <a:p>
            <a:r>
              <a:rPr lang="en-US" altLang="x-none" dirty="0"/>
              <a:t>Post a web page that has the following:</a:t>
            </a:r>
          </a:p>
          <a:p>
            <a:pPr lvl="1"/>
            <a:r>
              <a:rPr lang="en-US" altLang="x-none" dirty="0"/>
              <a:t>A &lt;head&gt; containing a &lt;title&gt; with your name</a:t>
            </a:r>
          </a:p>
          <a:p>
            <a:pPr lvl="1"/>
            <a:r>
              <a:rPr lang="en-US" altLang="x-none" dirty="0"/>
              <a:t>A &lt;body&gt; containing a &lt;main&gt; containing a &lt;p&gt; containing one sentence describing what you want to do after you graduate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7379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Style Sheets (CSS) overview</a:t>
            </a:r>
            <a:endParaRPr lang="en-US" dirty="0"/>
          </a:p>
        </p:txBody>
      </p:sp>
      <p:sp>
        <p:nvSpPr>
          <p:cNvPr id="3" name="Content Placeholder 2"/>
          <p:cNvSpPr>
            <a:spLocks noGrp="1"/>
          </p:cNvSpPr>
          <p:nvPr>
            <p:ph idx="1"/>
          </p:nvPr>
        </p:nvSpPr>
        <p:spPr/>
        <p:txBody>
          <a:bodyPr/>
          <a:lstStyle/>
          <a:p>
            <a:r>
              <a:rPr lang="en-US" altLang="en-US" dirty="0"/>
              <a:t>So named because CSS gives your web pages some </a:t>
            </a:r>
            <a:r>
              <a:rPr lang="en-US" altLang="en-US" i="1" dirty="0"/>
              <a:t>style</a:t>
            </a:r>
            <a:r>
              <a:rPr lang="en-US" altLang="en-US" dirty="0"/>
              <a:t>!</a:t>
            </a:r>
          </a:p>
          <a:p>
            <a:pPr lvl="1"/>
            <a:r>
              <a:rPr lang="en-US" altLang="en-US" dirty="0"/>
              <a:t>Cascading because style rules override each </a:t>
            </a:r>
            <a:r>
              <a:rPr lang="en-US" altLang="en-US" dirty="0" smtClean="0"/>
              <a:t>other</a:t>
            </a:r>
          </a:p>
          <a:p>
            <a:r>
              <a:rPr lang="en-US" altLang="en-US" dirty="0" smtClean="0"/>
              <a:t>Great tool for making web-pages more usable.</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6451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example of CSS</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&lt;table&gt;</a:t>
            </a:r>
          </a:p>
          <a:p>
            <a:pPr marL="0" indent="0">
              <a:buFont typeface="Arial" charset="0"/>
              <a:buNone/>
            </a:pPr>
            <a:r>
              <a:rPr lang="en-US" altLang="en-US" dirty="0"/>
              <a:t>&lt;</a:t>
            </a:r>
            <a:r>
              <a:rPr lang="en-US" altLang="en-US" dirty="0" err="1"/>
              <a:t>tr</a:t>
            </a:r>
            <a:r>
              <a:rPr lang="en-US" altLang="en-US" dirty="0"/>
              <a:t>&gt;&lt;td&gt;text in black and&lt;/td&gt;&lt;/</a:t>
            </a:r>
            <a:r>
              <a:rPr lang="en-US" altLang="en-US" dirty="0" err="1"/>
              <a:t>tr</a:t>
            </a:r>
            <a:r>
              <a:rPr lang="en-US" altLang="en-US" dirty="0"/>
              <a:t>&gt;</a:t>
            </a:r>
          </a:p>
          <a:p>
            <a:pPr marL="0" indent="0">
              <a:buFont typeface="Arial" charset="0"/>
              <a:buNone/>
            </a:pPr>
            <a:r>
              <a:rPr lang="en-US" altLang="en-US" dirty="0"/>
              <a:t>&lt;</a:t>
            </a:r>
            <a:r>
              <a:rPr lang="en-US" altLang="en-US" dirty="0" err="1"/>
              <a:t>tr</a:t>
            </a:r>
            <a:r>
              <a:rPr lang="en-US" altLang="en-US" dirty="0"/>
              <a:t>&gt;&lt;td style="color:#0000FF"&gt;blue&lt;/td&gt;&lt;/</a:t>
            </a:r>
            <a:r>
              <a:rPr lang="en-US" altLang="en-US" dirty="0" err="1"/>
              <a:t>tr</a:t>
            </a:r>
            <a:r>
              <a:rPr lang="en-US" altLang="en-US" dirty="0"/>
              <a:t>&gt;</a:t>
            </a:r>
          </a:p>
          <a:p>
            <a:pPr marL="0" indent="0">
              <a:buFont typeface="Arial" charset="0"/>
              <a:buNone/>
            </a:pPr>
            <a:r>
              <a:rPr lang="en-US" altLang="en-US" dirty="0"/>
              <a:t>&lt;/table&gt;</a:t>
            </a:r>
          </a:p>
          <a:p>
            <a:pPr marL="0" indent="0">
              <a:buFont typeface="Arial" charset="0"/>
              <a:buNone/>
            </a:pP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06974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colors</a:t>
            </a:r>
            <a:endParaRPr lang="en-US" dirty="0"/>
          </a:p>
        </p:txBody>
      </p:sp>
      <p:sp>
        <p:nvSpPr>
          <p:cNvPr id="3" name="Content Placeholder 2"/>
          <p:cNvSpPr>
            <a:spLocks noGrp="1"/>
          </p:cNvSpPr>
          <p:nvPr>
            <p:ph idx="1"/>
          </p:nvPr>
        </p:nvSpPr>
        <p:spPr/>
        <p:txBody>
          <a:bodyPr>
            <a:normAutofit lnSpcReduction="10000"/>
          </a:bodyPr>
          <a:lstStyle/>
          <a:p>
            <a:pPr marL="0" indent="0">
              <a:buNone/>
              <a:defRPr/>
            </a:pPr>
            <a:r>
              <a:rPr lang="en-US" dirty="0"/>
              <a:t>Colors are (usually) written as six hexadecimal digits indicating the amount of red, the amount of green, and the amount of blue (on a scale of </a:t>
            </a:r>
            <a:r>
              <a:rPr lang="en-US" dirty="0" smtClean="0"/>
              <a:t>0 </a:t>
            </a:r>
            <a:r>
              <a:rPr lang="en-US" dirty="0"/>
              <a:t>through 255, or 00 through FF).</a:t>
            </a:r>
          </a:p>
          <a:p>
            <a:pPr marL="0" indent="0">
              <a:buNone/>
              <a:defRPr/>
            </a:pPr>
            <a:endParaRPr lang="en-US" dirty="0"/>
          </a:p>
          <a:p>
            <a:pPr marL="0" indent="0">
              <a:buNone/>
              <a:defRPr/>
            </a:pPr>
            <a:r>
              <a:rPr lang="en-US" dirty="0"/>
              <a:t>So #</a:t>
            </a:r>
            <a:r>
              <a:rPr lang="en-US" dirty="0" smtClean="0"/>
              <a:t>FFA030 </a:t>
            </a:r>
            <a:r>
              <a:rPr lang="en-US" dirty="0"/>
              <a:t>would mean:</a:t>
            </a:r>
          </a:p>
          <a:p>
            <a:pPr>
              <a:defRPr/>
            </a:pPr>
            <a:r>
              <a:rPr lang="en-US" dirty="0"/>
              <a:t>Maximum red (FF)</a:t>
            </a:r>
          </a:p>
          <a:p>
            <a:pPr>
              <a:defRPr/>
            </a:pPr>
            <a:r>
              <a:rPr lang="en-US" dirty="0"/>
              <a:t>A fair amount of green (A0)</a:t>
            </a:r>
          </a:p>
          <a:p>
            <a:pPr>
              <a:defRPr/>
            </a:pPr>
            <a:r>
              <a:rPr lang="en-US" dirty="0"/>
              <a:t>A dash of blue (30)</a:t>
            </a:r>
          </a:p>
          <a:p>
            <a:pPr marL="0" indent="0">
              <a:buNone/>
              <a:defRPr/>
            </a:pPr>
            <a:r>
              <a:rPr lang="en-US" dirty="0"/>
              <a:t>The result is an orange color.</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9582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background colors</a:t>
            </a:r>
            <a:endParaRPr lang="en-US" dirty="0"/>
          </a:p>
        </p:txBody>
      </p:sp>
      <p:sp>
        <p:nvSpPr>
          <p:cNvPr id="3" name="Content Placeholder 2"/>
          <p:cNvSpPr>
            <a:spLocks noGrp="1"/>
          </p:cNvSpPr>
          <p:nvPr>
            <p:ph idx="1"/>
          </p:nvPr>
        </p:nvSpPr>
        <p:spPr/>
        <p:txBody>
          <a:bodyPr/>
          <a:lstStyle/>
          <a:p>
            <a:pPr marL="0" indent="0">
              <a:buNone/>
              <a:defRPr/>
            </a:pPr>
            <a:r>
              <a:rPr lang="en-US" dirty="0"/>
              <a:t>Text in black and</a:t>
            </a:r>
          </a:p>
          <a:p>
            <a:pPr marL="0" indent="0">
              <a:buNone/>
              <a:defRPr/>
            </a:pPr>
            <a:r>
              <a:rPr lang="en-US" dirty="0"/>
              <a:t>&lt;span style="color:#0000FF;background-color:#FFa030"&gt;blue&lt;/span&gt;</a:t>
            </a:r>
          </a:p>
          <a:p>
            <a:pPr marL="0" indent="0">
              <a:buNone/>
              <a:defRPr/>
            </a:pPr>
            <a:r>
              <a:rPr lang="en-US" dirty="0"/>
              <a:t>&lt;div style="background-color:#ff0000"&gt;for comparison&lt;/div&gt;</a:t>
            </a:r>
          </a:p>
          <a:p>
            <a:pPr marL="0" indent="0">
              <a:buNone/>
              <a:defRPr/>
            </a:pPr>
            <a:endParaRPr lang="en-US" dirty="0"/>
          </a:p>
          <a:p>
            <a:pPr marL="0" indent="0">
              <a:buNone/>
              <a:defRPr/>
            </a:pPr>
            <a:r>
              <a:rPr lang="en-US" dirty="0"/>
              <a:t>You can set lots of style attributes; just separate them with semicolons. Notice how the div tag is a block all the way across from left to right.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5708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font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t>Ugly old-school newspaper font</a:t>
            </a:r>
          </a:p>
          <a:p>
            <a:pPr marL="0" indent="0">
              <a:buNone/>
              <a:defRPr/>
            </a:pPr>
            <a:r>
              <a:rPr lang="en-US" dirty="0"/>
              <a:t>&lt;span style="</a:t>
            </a:r>
            <a:r>
              <a:rPr lang="en-US" dirty="0" err="1"/>
              <a:t>font-family:sans-serif</a:t>
            </a:r>
            <a:r>
              <a:rPr lang="en-US" dirty="0"/>
              <a:t>"&gt;vs more web-friendly sans-serif font&lt;/span&gt;</a:t>
            </a:r>
          </a:p>
          <a:p>
            <a:pPr marL="0" indent="0">
              <a:buNone/>
              <a:defRPr/>
            </a:pPr>
            <a:endParaRPr lang="en-US" dirty="0"/>
          </a:p>
          <a:p>
            <a:pPr marL="0" indent="0">
              <a:buNone/>
              <a:defRPr/>
            </a:pPr>
            <a:r>
              <a:rPr lang="en-US" dirty="0"/>
              <a:t>Set the font family to sans-serif to get rid of that horribly ugly font (usually Times Roman) in most browsers.</a:t>
            </a:r>
          </a:p>
          <a:p>
            <a:pPr marL="0" indent="0">
              <a:buNone/>
              <a:defRPr/>
            </a:pPr>
            <a:endParaRPr lang="en-US" dirty="0"/>
          </a:p>
          <a:p>
            <a:pPr marL="0" indent="0">
              <a:buNone/>
              <a:defRPr/>
            </a:pPr>
            <a:r>
              <a:rPr lang="en-US" dirty="0"/>
              <a:t>"Serifs" are those little curly cues on the letters of Times New Roman. They are supposed to help people read large amounts of text. Most web pages use sans-serif fonts.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9643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Bolding text, controlling size</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a:t>
            </a:r>
            <a:r>
              <a:rPr lang="en-US" altLang="en-US" dirty="0" err="1"/>
              <a:t>font-family:sans-serif</a:t>
            </a:r>
            <a:r>
              <a:rPr lang="en-US" altLang="en-US" dirty="0"/>
              <a:t>; </a:t>
            </a:r>
            <a:r>
              <a:rPr lang="en-US" altLang="en-US" dirty="0" err="1"/>
              <a:t>font-weight:bold</a:t>
            </a:r>
            <a:r>
              <a:rPr lang="en-US" altLang="en-US" dirty="0"/>
              <a:t>; font-size: 16pt"&gt;Big 'n bold&lt;/div&gt;</a:t>
            </a:r>
          </a:p>
          <a:p>
            <a:pPr marL="0" indent="0">
              <a:buFont typeface="Arial" charset="0"/>
              <a:buNone/>
            </a:pPr>
            <a:endParaRPr lang="en-US" altLang="en-US" dirty="0"/>
          </a:p>
          <a:p>
            <a:pPr marL="0" indent="0">
              <a:buFont typeface="Arial" charset="0"/>
              <a:buNone/>
            </a:pPr>
            <a:endParaRPr lang="en-US" altLang="en-US" dirty="0"/>
          </a:p>
          <a:p>
            <a:pPr marL="0" indent="0">
              <a:buFont typeface="Arial" charset="0"/>
              <a:buNone/>
            </a:pPr>
            <a:r>
              <a:rPr lang="en-US" altLang="en-US" dirty="0"/>
              <a:t>These days, most reputable web developers prefer CSS "</a:t>
            </a:r>
            <a:r>
              <a:rPr lang="en-US" altLang="en-US" dirty="0" err="1"/>
              <a:t>font-weight:bold</a:t>
            </a:r>
            <a:r>
              <a:rPr lang="en-US" altLang="en-US" dirty="0"/>
              <a:t>" instead of &lt;b&gt;. Later in this lecture, we'll discuss the reason why.</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8103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border</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#00FF00"&gt;Text with a border&lt;/div&gt;</a:t>
            </a:r>
          </a:p>
          <a:p>
            <a:pPr marL="0" indent="0">
              <a:buFont typeface="Arial" charset="0"/>
              <a:buNone/>
            </a:pPr>
            <a:endParaRPr lang="en-US" altLang="en-US" dirty="0"/>
          </a:p>
          <a:p>
            <a:pPr marL="0" indent="0">
              <a:buFont typeface="Arial" charset="0"/>
              <a:buNone/>
            </a:pPr>
            <a:endParaRPr lang="en-US" altLang="en-US" dirty="0"/>
          </a:p>
          <a:p>
            <a:pPr marL="0" indent="0">
              <a:buFont typeface="Arial" charset="0"/>
              <a:buNone/>
            </a:pPr>
            <a:r>
              <a:rPr lang="en-US" altLang="en-US" dirty="0"/>
              <a:t>You can draw a border around elements, also. Experiment. See what happens when you change "2px" to "5px". Then see what happens if you change your 5px border from "solid" to "inset" or "outset".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2911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3" name="Content Placeholder 2"/>
          <p:cNvSpPr>
            <a:spLocks noGrp="1"/>
          </p:cNvSpPr>
          <p:nvPr>
            <p:ph idx="1"/>
          </p:nvPr>
        </p:nvSpPr>
        <p:spPr/>
        <p:txBody>
          <a:bodyPr/>
          <a:lstStyle/>
          <a:p>
            <a:pPr marL="0" indent="0">
              <a:buNone/>
            </a:pPr>
            <a:r>
              <a:rPr lang="en-US" altLang="en-US" dirty="0"/>
              <a:t>&lt;html&gt;</a:t>
            </a:r>
          </a:p>
          <a:p>
            <a:pPr marL="0" indent="0">
              <a:buNone/>
            </a:pPr>
            <a:r>
              <a:rPr lang="en-US" altLang="en-US" dirty="0"/>
              <a:t>&lt;</a:t>
            </a:r>
            <a:r>
              <a:rPr lang="en-US" altLang="en-US" dirty="0" smtClean="0"/>
              <a:t>h1&gt;Welcome!&lt;/</a:t>
            </a:r>
            <a:r>
              <a:rPr lang="en-US" altLang="en-US" dirty="0"/>
              <a:t>h1&gt;</a:t>
            </a:r>
          </a:p>
          <a:p>
            <a:pPr marL="0" indent="0">
              <a:buNone/>
            </a:pPr>
            <a:r>
              <a:rPr lang="en-US" altLang="en-US" dirty="0"/>
              <a:t>&lt;</a:t>
            </a:r>
            <a:r>
              <a:rPr lang="en-US" altLang="en-US" dirty="0" smtClean="0"/>
              <a:t>p&gt;I am </a:t>
            </a:r>
            <a:r>
              <a:rPr lang="is-IS" altLang="en-US" dirty="0" smtClean="0"/>
              <a:t>….</a:t>
            </a:r>
            <a:r>
              <a:rPr lang="en-US" altLang="en-US" dirty="0" smtClean="0"/>
              <a:t>&lt;/</a:t>
            </a:r>
            <a:r>
              <a:rPr lang="en-US" altLang="en-US" dirty="0"/>
              <a:t>p</a:t>
            </a:r>
            <a:r>
              <a:rPr lang="en-US" altLang="en-US" dirty="0" smtClean="0"/>
              <a:t>&gt;</a:t>
            </a:r>
            <a:endParaRPr lang="en-US" altLang="en-US" dirty="0"/>
          </a:p>
          <a:p>
            <a:pPr marL="0" indent="0">
              <a:buNone/>
            </a:pPr>
            <a:r>
              <a:rPr lang="en-US" altLang="en-US" dirty="0"/>
              <a:t>&lt;/html&gt;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5282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padding</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 padding: 20px 10px 5px 0px"&gt;Text with a border&lt;/div&gt;</a:t>
            </a:r>
          </a:p>
          <a:p>
            <a:pPr marL="0" indent="0">
              <a:buFont typeface="Arial" charset="0"/>
              <a:buNone/>
            </a:pPr>
            <a:endParaRPr lang="en-US" altLang="en-US" dirty="0"/>
          </a:p>
          <a:p>
            <a:pPr marL="0" indent="0">
              <a:buFont typeface="Arial" charset="0"/>
              <a:buNone/>
            </a:pPr>
            <a:r>
              <a:rPr lang="en-US" altLang="en-US" dirty="0"/>
              <a:t>This pads 20px of space above the text but inside the border, 10px of space to the right inside the border, 5px of space below the text inside the border, and 0px of space to the left.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85850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margins</a:t>
            </a:r>
            <a:endParaRPr lang="en-US" dirty="0"/>
          </a:p>
        </p:txBody>
      </p:sp>
      <p:sp>
        <p:nvSpPr>
          <p:cNvPr id="3" name="Content Placeholder 2"/>
          <p:cNvSpPr>
            <a:spLocks noGrp="1"/>
          </p:cNvSpPr>
          <p:nvPr>
            <p:ph idx="1"/>
          </p:nvPr>
        </p:nvSpPr>
        <p:spPr/>
        <p:txBody>
          <a:bodyPr/>
          <a:lstStyle/>
          <a:p>
            <a:pPr marL="0" indent="0">
              <a:buNone/>
              <a:defRPr/>
            </a:pPr>
            <a:r>
              <a:rPr lang="en-US" dirty="0"/>
              <a:t>&lt;div style="border: 2px solid #00FF00; margin: 20px 10px 5px 0px"&gt;Text with a border&lt;/div&gt;</a:t>
            </a:r>
          </a:p>
          <a:p>
            <a:pPr marL="0" indent="0">
              <a:buNone/>
              <a:defRPr/>
            </a:pPr>
            <a:endParaRPr lang="en-US" dirty="0"/>
          </a:p>
          <a:p>
            <a:pPr marL="0" indent="0">
              <a:buNone/>
              <a:defRPr/>
            </a:pPr>
            <a:r>
              <a:rPr lang="en-US" dirty="0"/>
              <a:t>This adds 20px of space above the text and </a:t>
            </a:r>
            <a:r>
              <a:rPr lang="en-US" i="1" dirty="0"/>
              <a:t>outside</a:t>
            </a:r>
            <a:r>
              <a:rPr lang="en-US" dirty="0"/>
              <a:t> the border, 10px of space to the right </a:t>
            </a:r>
            <a:r>
              <a:rPr lang="en-US" i="1" dirty="0"/>
              <a:t>outside</a:t>
            </a:r>
            <a:r>
              <a:rPr lang="en-US" dirty="0"/>
              <a:t> the border, 5px of space below the text </a:t>
            </a:r>
            <a:r>
              <a:rPr lang="en-US" i="1" dirty="0"/>
              <a:t>outside</a:t>
            </a:r>
            <a:r>
              <a:rPr lang="en-US" dirty="0"/>
              <a:t> the border, and 0px of space to the left. </a:t>
            </a:r>
          </a:p>
          <a:p>
            <a:pPr marL="0" indent="0">
              <a:buNone/>
              <a:defRPr/>
            </a:pPr>
            <a:endParaRPr lang="en-US" dirty="0"/>
          </a:p>
          <a:p>
            <a:pPr marL="0" indent="0">
              <a:buNone/>
              <a:defRPr/>
            </a:pPr>
            <a:r>
              <a:rPr lang="en-US" dirty="0"/>
              <a:t>(Margin does not work well with span. Span is not a block. It's just a little region of text.)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72732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position</a:t>
            </a:r>
            <a:endParaRPr lang="en-US" dirty="0"/>
          </a:p>
        </p:txBody>
      </p:sp>
      <p:sp>
        <p:nvSpPr>
          <p:cNvPr id="3" name="Content Placeholder 2"/>
          <p:cNvSpPr>
            <a:spLocks noGrp="1"/>
          </p:cNvSpPr>
          <p:nvPr>
            <p:ph idx="1"/>
          </p:nvPr>
        </p:nvSpPr>
        <p:spPr/>
        <p:txBody>
          <a:bodyPr/>
          <a:lstStyle/>
          <a:p>
            <a:pPr marL="0" indent="0">
              <a:buNone/>
              <a:defRPr/>
            </a:pPr>
            <a:r>
              <a:rPr lang="en-US" dirty="0"/>
              <a:t>&lt;div style="</a:t>
            </a:r>
            <a:r>
              <a:rPr lang="en-US" dirty="0" err="1"/>
              <a:t>position:absolute</a:t>
            </a:r>
            <a:r>
              <a:rPr lang="en-US" dirty="0"/>
              <a:t>; top:30px;left:100px"&gt;Nifty!&lt;/div&gt;</a:t>
            </a:r>
          </a:p>
          <a:p>
            <a:pPr marL="0" indent="0">
              <a:buNone/>
              <a:defRPr/>
            </a:pPr>
            <a:r>
              <a:rPr lang="en-US" dirty="0"/>
              <a:t>Some regular text</a:t>
            </a:r>
          </a:p>
          <a:p>
            <a:pPr marL="0" indent="0">
              <a:buNone/>
              <a:defRPr/>
            </a:pPr>
            <a:r>
              <a:rPr lang="en-US" dirty="0"/>
              <a:t>&lt;table&gt;&lt;</a:t>
            </a:r>
            <a:r>
              <a:rPr lang="en-US" dirty="0" err="1"/>
              <a:t>tr</a:t>
            </a:r>
            <a:r>
              <a:rPr lang="en-US" dirty="0"/>
              <a:t>&gt;&lt;td&gt;right after&lt;/td&gt;&lt;td&gt;another&lt;/td&gt;&lt;/</a:t>
            </a:r>
            <a:r>
              <a:rPr lang="en-US" dirty="0" err="1"/>
              <a:t>tr</a:t>
            </a:r>
            <a:r>
              <a:rPr lang="en-US" dirty="0"/>
              <a:t>&gt;&lt;/table&gt;</a:t>
            </a:r>
          </a:p>
          <a:p>
            <a:pPr marL="0" indent="0">
              <a:buNone/>
              <a:defRPr/>
            </a:pPr>
            <a:endParaRPr lang="en-US" dirty="0"/>
          </a:p>
          <a:p>
            <a:pPr marL="0" indent="0">
              <a:buNone/>
              <a:defRPr/>
            </a:pPr>
            <a:r>
              <a:rPr lang="en-US" dirty="0"/>
              <a:t>By default, tags are laid out on the screen one after another (i.e., each tag is laid out relative to the preceding tag). You can specify exact positions using absolute layout. You can control what tags are "on top" of each other with "z-index".</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97815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style just about any tag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defRPr/>
            </a:pPr>
            <a:r>
              <a:rPr lang="en-US" dirty="0"/>
              <a:t>&lt;table style="border: 1px solid black; background-color:#</a:t>
            </a:r>
            <a:r>
              <a:rPr lang="en-US" dirty="0" err="1"/>
              <a:t>ffffaa</a:t>
            </a:r>
            <a:r>
              <a:rPr lang="en-US" dirty="0"/>
              <a:t>"&gt;</a:t>
            </a:r>
          </a:p>
          <a:p>
            <a:pPr marL="0" indent="0">
              <a:buNone/>
              <a:defRPr/>
            </a:pPr>
            <a:r>
              <a:rPr lang="en-US" dirty="0"/>
              <a:t>  &lt;</a:t>
            </a:r>
            <a:r>
              <a:rPr lang="en-US" dirty="0" err="1"/>
              <a:t>tr</a:t>
            </a:r>
            <a:r>
              <a:rPr lang="en-US" dirty="0"/>
              <a:t>&gt;&lt;td style="</a:t>
            </a:r>
            <a:r>
              <a:rPr lang="en-US" dirty="0" err="1"/>
              <a:t>font-weight:bold</a:t>
            </a:r>
            <a:r>
              <a:rPr lang="en-US" dirty="0"/>
              <a:t>"&gt;Name&lt;/td&gt;</a:t>
            </a:r>
          </a:p>
          <a:p>
            <a:pPr marL="0" indent="0">
              <a:buNone/>
              <a:defRPr/>
            </a:pPr>
            <a:r>
              <a:rPr lang="en-US" dirty="0"/>
              <a:t>      &lt;td style="</a:t>
            </a:r>
            <a:r>
              <a:rPr lang="en-US" dirty="0" err="1"/>
              <a:t>font-weight:bold</a:t>
            </a:r>
            <a:r>
              <a:rPr lang="en-US" dirty="0"/>
              <a:t>"&gt;Children&lt;/td&gt;&lt;/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 style="color:#808080"&gt;Alice&lt;/li&gt;</a:t>
            </a:r>
          </a:p>
          <a:p>
            <a:pPr marL="0" indent="0">
              <a:buNone/>
              <a:defRPr/>
            </a:pPr>
            <a:r>
              <a:rPr lang="en-US" dirty="0"/>
              <a:t>      &lt;li style="color:#808080"&gt;Bob&lt;/li&gt;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 style="color:#808080"&gt;Carmen&lt;/li&gt;</a:t>
            </a:r>
          </a:p>
          <a:p>
            <a:pPr marL="0" indent="0">
              <a:buNone/>
              <a:defRPr/>
            </a:pPr>
            <a:r>
              <a:rPr lang="en-US" dirty="0"/>
              <a:t>      &lt;li style="color:#808080"&gt;Daniela&lt;/li&gt;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40322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That gets wordy if we have many rows</a:t>
            </a:r>
            <a:endParaRPr lang="en-US" dirty="0"/>
          </a:p>
        </p:txBody>
      </p:sp>
      <p:sp>
        <p:nvSpPr>
          <p:cNvPr id="3" name="Content Placeholder 2"/>
          <p:cNvSpPr>
            <a:spLocks noGrp="1"/>
          </p:cNvSpPr>
          <p:nvPr>
            <p:ph idx="1"/>
          </p:nvPr>
        </p:nvSpPr>
        <p:spPr/>
        <p:txBody>
          <a:bodyPr/>
          <a:lstStyle/>
          <a:p>
            <a:pPr>
              <a:defRPr/>
            </a:pPr>
            <a:r>
              <a:rPr lang="en-US" dirty="0"/>
              <a:t>You can assign a </a:t>
            </a:r>
            <a:r>
              <a:rPr lang="en-US" i="1" dirty="0"/>
              <a:t>certain style</a:t>
            </a:r>
            <a:r>
              <a:rPr lang="en-US" dirty="0"/>
              <a:t> to </a:t>
            </a:r>
            <a:r>
              <a:rPr lang="en-US" i="1" dirty="0"/>
              <a:t>many</a:t>
            </a:r>
            <a:r>
              <a:rPr lang="en-US" dirty="0"/>
              <a:t> elements all at the same time.</a:t>
            </a:r>
          </a:p>
          <a:p>
            <a:pPr lvl="1">
              <a:buFont typeface="Arial" panose="020B0604020202020204" pitchFamily="34" charset="0"/>
              <a:buChar char="–"/>
              <a:defRPr/>
            </a:pPr>
            <a:r>
              <a:rPr lang="en-US" dirty="0"/>
              <a:t>Just give them a "class" attribute</a:t>
            </a:r>
          </a:p>
          <a:p>
            <a:pPr lvl="1">
              <a:buFont typeface="Arial" panose="020B0604020202020204" pitchFamily="34" charset="0"/>
              <a:buChar char="–"/>
              <a:defRPr/>
            </a:pPr>
            <a:r>
              <a:rPr lang="en-US" dirty="0"/>
              <a:t>And create a &lt;style&gt; tag telling what style to apply to elements of that class</a:t>
            </a:r>
          </a:p>
          <a:p>
            <a:pPr marL="57150" indent="0">
              <a:buNone/>
              <a:defRPr/>
            </a:pPr>
            <a:endParaRPr lang="en-US" dirty="0"/>
          </a:p>
          <a:p>
            <a:pPr marL="57150" indent="0">
              <a:buNone/>
              <a:defRPr/>
            </a:pPr>
            <a:r>
              <a:rPr lang="en-US" dirty="0"/>
              <a:t>&lt;style&gt;.</a:t>
            </a:r>
            <a:r>
              <a:rPr lang="en-US" dirty="0" err="1"/>
              <a:t>myclassname</a:t>
            </a:r>
            <a:r>
              <a:rPr lang="en-US" dirty="0"/>
              <a:t> {color:#f03366;font-family:Arial}&lt;/style</a:t>
            </a:r>
            <a:r>
              <a:rPr lang="en-US" dirty="0" smtClean="0"/>
              <a:t>&gt;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02581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need to repeatedly type</a:t>
            </a:r>
            <a:br>
              <a:rPr lang="en-US" dirty="0"/>
            </a:br>
            <a:r>
              <a:rPr lang="en-US" dirty="0" err="1"/>
              <a:t>font-weight:bold</a:t>
            </a:r>
            <a:r>
              <a:rPr lang="en-US" dirty="0"/>
              <a:t> and color:#808080</a:t>
            </a:r>
          </a:p>
        </p:txBody>
      </p:sp>
      <p:sp>
        <p:nvSpPr>
          <p:cNvPr id="3" name="Content Placeholder 2"/>
          <p:cNvSpPr>
            <a:spLocks noGrp="1"/>
          </p:cNvSpPr>
          <p:nvPr>
            <p:ph idx="1"/>
          </p:nvPr>
        </p:nvSpPr>
        <p:spPr>
          <a:xfrm>
            <a:off x="680321" y="2122383"/>
            <a:ext cx="10190879" cy="4521128"/>
          </a:xfrm>
        </p:spPr>
        <p:txBody>
          <a:bodyPr>
            <a:normAutofit fontScale="25000" lnSpcReduction="20000"/>
          </a:bodyPr>
          <a:lstStyle/>
          <a:p>
            <a:pPr marL="0" indent="0">
              <a:buNone/>
              <a:defRPr/>
            </a:pPr>
            <a:r>
              <a:rPr lang="en-US" sz="6000" dirty="0"/>
              <a:t>&lt;style&gt;</a:t>
            </a:r>
          </a:p>
          <a:p>
            <a:pPr marL="0" indent="0">
              <a:buNone/>
              <a:defRPr/>
            </a:pPr>
            <a:r>
              <a:rPr lang="en-US" sz="6000" dirty="0"/>
              <a:t>.</a:t>
            </a:r>
            <a:r>
              <a:rPr lang="en-US" sz="6000" dirty="0" err="1"/>
              <a:t>hdr</a:t>
            </a:r>
            <a:r>
              <a:rPr lang="en-US" sz="6000" dirty="0"/>
              <a:t> { font-weight: bold; }</a:t>
            </a:r>
          </a:p>
          <a:p>
            <a:pPr marL="0" indent="0">
              <a:buNone/>
              <a:defRPr/>
            </a:pPr>
            <a:r>
              <a:rPr lang="en-US" sz="6000" dirty="0"/>
              <a:t>.kid { color: #808080; }</a:t>
            </a:r>
          </a:p>
          <a:p>
            <a:pPr marL="0" indent="0">
              <a:buNone/>
              <a:defRPr/>
            </a:pPr>
            <a:r>
              <a:rPr lang="en-US" sz="6000" dirty="0"/>
              <a:t>&lt;/style&gt;</a:t>
            </a:r>
          </a:p>
          <a:p>
            <a:pPr marL="0" indent="0">
              <a:buNone/>
              <a:defRPr/>
            </a:pPr>
            <a:r>
              <a:rPr lang="en-US" sz="6000" dirty="0"/>
              <a:t>&lt;table style="border: 1px solid black; background-color:#</a:t>
            </a:r>
            <a:r>
              <a:rPr lang="en-US" sz="6000" dirty="0" err="1"/>
              <a:t>ffffaa</a:t>
            </a:r>
            <a:r>
              <a:rPr lang="en-US" sz="6000" dirty="0"/>
              <a:t>"&gt;</a:t>
            </a:r>
          </a:p>
          <a:p>
            <a:pPr marL="0" indent="0">
              <a:buNone/>
              <a:defRPr/>
            </a:pPr>
            <a:r>
              <a:rPr lang="en-US" sz="6000" dirty="0"/>
              <a:t>  &lt;</a:t>
            </a:r>
            <a:r>
              <a:rPr lang="en-US" sz="6000" dirty="0" err="1"/>
              <a:t>tr</a:t>
            </a:r>
            <a:r>
              <a:rPr lang="en-US" sz="6000" dirty="0"/>
              <a:t>&gt;&lt;td class="</a:t>
            </a:r>
            <a:r>
              <a:rPr lang="en-US" sz="6000" dirty="0" err="1"/>
              <a:t>hdr</a:t>
            </a:r>
            <a:r>
              <a:rPr lang="en-US" sz="6000" dirty="0"/>
              <a:t>"&gt;Name&lt;/td&gt;</a:t>
            </a:r>
          </a:p>
          <a:p>
            <a:pPr marL="0" indent="0">
              <a:buNone/>
              <a:defRPr/>
            </a:pPr>
            <a:r>
              <a:rPr lang="en-US" sz="6000" dirty="0"/>
              <a:t>      &lt;td class="</a:t>
            </a:r>
            <a:r>
              <a:rPr lang="en-US" sz="6000" dirty="0" err="1"/>
              <a:t>hdr</a:t>
            </a:r>
            <a:r>
              <a:rPr lang="en-US" sz="6000" dirty="0"/>
              <a:t>"&gt;Children&lt;/td&gt;&lt;/</a:t>
            </a:r>
            <a:r>
              <a:rPr lang="en-US" sz="6000" dirty="0" err="1"/>
              <a:t>tr</a:t>
            </a:r>
            <a:r>
              <a:rPr lang="en-US" sz="6000" dirty="0"/>
              <a:t>&gt;</a:t>
            </a:r>
          </a:p>
          <a:p>
            <a:pPr marL="0" indent="0">
              <a:buNone/>
              <a:defRPr/>
            </a:pPr>
            <a:r>
              <a:rPr lang="en-US" sz="6000" dirty="0"/>
              <a:t>  &lt;</a:t>
            </a:r>
            <a:r>
              <a:rPr lang="en-US" sz="6000" dirty="0" err="1"/>
              <a:t>tr</a:t>
            </a:r>
            <a:r>
              <a:rPr lang="en-US" sz="6000" dirty="0"/>
              <a:t>&gt;&lt;td&gt;Eddie&lt;/td&gt;&lt;td&gt;&lt;</a:t>
            </a:r>
            <a:r>
              <a:rPr lang="en-US" sz="6000" dirty="0" err="1"/>
              <a:t>ul</a:t>
            </a:r>
            <a:r>
              <a:rPr lang="en-US" sz="6000" dirty="0"/>
              <a:t>&gt;</a:t>
            </a:r>
          </a:p>
          <a:p>
            <a:pPr marL="0" indent="0">
              <a:buNone/>
              <a:defRPr/>
            </a:pPr>
            <a:r>
              <a:rPr lang="en-US" sz="6000" dirty="0"/>
              <a:t>      &lt;li class="kid"&gt;Alice&lt;/li&gt;</a:t>
            </a:r>
          </a:p>
          <a:p>
            <a:pPr marL="0" indent="0">
              <a:buNone/>
              <a:defRPr/>
            </a:pPr>
            <a:r>
              <a:rPr lang="en-US" sz="6000" dirty="0"/>
              <a:t>      &lt;li class="kid"&gt;Bob&lt;/li&gt;</a:t>
            </a:r>
          </a:p>
          <a:p>
            <a:pPr marL="0" indent="0">
              <a:buNone/>
              <a:defRPr/>
            </a:pPr>
            <a:r>
              <a:rPr lang="en-US" sz="6000" dirty="0"/>
              <a:t>   &lt;/</a:t>
            </a:r>
            <a:r>
              <a:rPr lang="en-US" sz="6000" dirty="0" err="1"/>
              <a:t>ul</a:t>
            </a:r>
            <a:r>
              <a:rPr lang="en-US" sz="6000" dirty="0"/>
              <a:t>&gt;&lt;/td&gt;&lt;/</a:t>
            </a:r>
            <a:r>
              <a:rPr lang="en-US" sz="6000" dirty="0" err="1"/>
              <a:t>tr</a:t>
            </a:r>
            <a:r>
              <a:rPr lang="en-US" sz="6000" dirty="0"/>
              <a:t>&gt;</a:t>
            </a:r>
          </a:p>
          <a:p>
            <a:pPr marL="0" indent="0">
              <a:buNone/>
              <a:defRPr/>
            </a:pPr>
            <a:r>
              <a:rPr lang="en-US" sz="6000" dirty="0"/>
              <a:t>  &lt;</a:t>
            </a:r>
            <a:r>
              <a:rPr lang="en-US" sz="6000" dirty="0" err="1"/>
              <a:t>tr</a:t>
            </a:r>
            <a:r>
              <a:rPr lang="en-US" sz="6000" dirty="0"/>
              <a:t>&gt;&lt;td&gt;Esteban&lt;/td&gt;&lt;td&gt;&lt;</a:t>
            </a:r>
            <a:r>
              <a:rPr lang="en-US" sz="6000" dirty="0" err="1"/>
              <a:t>ul</a:t>
            </a:r>
            <a:r>
              <a:rPr lang="en-US" sz="6000" dirty="0"/>
              <a:t>&gt;</a:t>
            </a:r>
          </a:p>
          <a:p>
            <a:pPr marL="0" indent="0">
              <a:buNone/>
              <a:defRPr/>
            </a:pPr>
            <a:r>
              <a:rPr lang="en-US" sz="6000" dirty="0"/>
              <a:t>      &lt;li class="kid"&gt;Carmen&lt;/li&gt;</a:t>
            </a:r>
          </a:p>
          <a:p>
            <a:pPr marL="0" indent="0">
              <a:buNone/>
              <a:defRPr/>
            </a:pPr>
            <a:r>
              <a:rPr lang="en-US" sz="6000" dirty="0"/>
              <a:t>      &lt;li class="kid"&gt;Daniela&lt;/li&gt;</a:t>
            </a:r>
          </a:p>
          <a:p>
            <a:pPr marL="0" indent="0">
              <a:buNone/>
              <a:defRPr/>
            </a:pPr>
            <a:r>
              <a:rPr lang="en-US" sz="6000" dirty="0"/>
              <a:t>  &lt;/</a:t>
            </a:r>
            <a:r>
              <a:rPr lang="en-US" sz="6000" dirty="0" err="1"/>
              <a:t>tr</a:t>
            </a:r>
            <a:r>
              <a:rPr lang="en-US" sz="6000" dirty="0"/>
              <a:t>&gt;</a:t>
            </a:r>
          </a:p>
          <a:p>
            <a:pPr marL="0" indent="0">
              <a:buNone/>
              <a:defRPr/>
            </a:pPr>
            <a:r>
              <a:rPr lang="en-US" sz="6000" dirty="0"/>
              <a:t>&lt;/table&gt;</a:t>
            </a:r>
          </a:p>
          <a:p>
            <a:endParaRPr lang="en-US" sz="31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59606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 you can select based on tag name</a:t>
            </a:r>
            <a:endParaRPr lang="en-US" dirty="0"/>
          </a:p>
        </p:txBody>
      </p:sp>
      <p:sp>
        <p:nvSpPr>
          <p:cNvPr id="3" name="Content Placeholder 2"/>
          <p:cNvSpPr>
            <a:spLocks noGrp="1"/>
          </p:cNvSpPr>
          <p:nvPr>
            <p:ph idx="1"/>
          </p:nvPr>
        </p:nvSpPr>
        <p:spPr>
          <a:xfrm>
            <a:off x="680321" y="2144962"/>
            <a:ext cx="10168301" cy="4713038"/>
          </a:xfrm>
        </p:spPr>
        <p:txBody>
          <a:bodyPr>
            <a:normAutofit fontScale="62500" lnSpcReduction="20000"/>
          </a:bodyPr>
          <a:lstStyle/>
          <a:p>
            <a:pPr marL="0" indent="0">
              <a:buNone/>
              <a:defRPr/>
            </a:pPr>
            <a:r>
              <a:rPr lang="en-US" dirty="0"/>
              <a:t>&lt;style&gt;</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li { color: #808080; }</a:t>
            </a:r>
          </a:p>
          <a:p>
            <a:pPr marL="0" indent="0">
              <a:buNone/>
              <a:defRPr/>
            </a:pPr>
            <a:r>
              <a:rPr lang="en-US" dirty="0"/>
              <a:t>&lt;/style&gt;</a:t>
            </a:r>
          </a:p>
          <a:p>
            <a:pPr marL="0" indent="0">
              <a:buNone/>
              <a:defRPr/>
            </a:pPr>
            <a:r>
              <a:rPr lang="en-US" dirty="0"/>
              <a:t>&lt;table&gt;</a:t>
            </a:r>
          </a:p>
          <a:p>
            <a:pPr marL="0" indent="0">
              <a:buNone/>
              <a:defRPr/>
            </a:pPr>
            <a:r>
              <a:rPr lang="en-US" dirty="0"/>
              <a:t>  &lt;</a:t>
            </a:r>
            <a:r>
              <a:rPr lang="en-US" dirty="0" err="1"/>
              <a:t>tr</a:t>
            </a:r>
            <a:r>
              <a:rPr lang="en-US" dirty="0"/>
              <a:t>&gt;&lt;</a:t>
            </a:r>
            <a:r>
              <a:rPr lang="en-US" dirty="0" err="1"/>
              <a:t>th</a:t>
            </a:r>
            <a:r>
              <a:rPr lang="en-US" dirty="0"/>
              <a:t>&gt;Name&lt;/</a:t>
            </a:r>
            <a:r>
              <a:rPr lang="en-US" dirty="0" err="1"/>
              <a:t>th</a:t>
            </a:r>
            <a:r>
              <a:rPr lang="en-US" dirty="0"/>
              <a:t>&gt;      &lt;</a:t>
            </a:r>
            <a:r>
              <a:rPr lang="en-US" dirty="0" err="1"/>
              <a:t>th</a:t>
            </a:r>
            <a:r>
              <a:rPr lang="en-US" dirty="0"/>
              <a:t>&gt;Children&lt;/</a:t>
            </a:r>
            <a:r>
              <a:rPr lang="en-US" dirty="0" err="1"/>
              <a:t>th</a:t>
            </a:r>
            <a:r>
              <a:rPr lang="en-US" dirty="0"/>
              <a:t>&gt;&lt;/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&lt;li&gt;Alice&lt;/li&gt;</a:t>
            </a:r>
          </a:p>
          <a:p>
            <a:pPr marL="0" indent="0">
              <a:buNone/>
              <a:defRPr/>
            </a:pPr>
            <a:r>
              <a:rPr lang="en-US" dirty="0"/>
              <a:t>      &lt;li&gt;Bob&lt;/li&gt;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&lt;li&gt;Carmen&lt;/li&gt;</a:t>
            </a:r>
          </a:p>
          <a:p>
            <a:pPr marL="0" indent="0">
              <a:buNone/>
              <a:defRPr/>
            </a:pPr>
            <a:r>
              <a:rPr lang="en-US" dirty="0"/>
              <a:t>      &lt;li&gt;Daniela&lt;/li&gt;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0983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modify a few selected tags at once</a:t>
            </a:r>
          </a:p>
        </p:txBody>
      </p:sp>
      <p:sp>
        <p:nvSpPr>
          <p:cNvPr id="3" name="Content Placeholder 2"/>
          <p:cNvSpPr>
            <a:spLocks noGrp="1"/>
          </p:cNvSpPr>
          <p:nvPr>
            <p:ph idx="1"/>
          </p:nvPr>
        </p:nvSpPr>
        <p:spPr>
          <a:xfrm>
            <a:off x="575734" y="1990783"/>
            <a:ext cx="10792177" cy="4880475"/>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761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select tags based on nesting</a:t>
            </a:r>
            <a:endParaRPr lang="en-US" dirty="0"/>
          </a:p>
        </p:txBody>
      </p:sp>
      <p:sp>
        <p:nvSpPr>
          <p:cNvPr id="3" name="Content Placeholder 2"/>
          <p:cNvSpPr>
            <a:spLocks noGrp="1"/>
          </p:cNvSpPr>
          <p:nvPr>
            <p:ph idx="1"/>
          </p:nvPr>
        </p:nvSpPr>
        <p:spPr>
          <a:xfrm>
            <a:off x="587023" y="2084770"/>
            <a:ext cx="11435644" cy="4891764"/>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table </a:t>
            </a:r>
            <a:r>
              <a:rPr lang="en-US" altLang="en-US" dirty="0" err="1"/>
              <a:t>tr</a:t>
            </a:r>
            <a:r>
              <a:rPr lang="en-US" altLang="en-US" dirty="0"/>
              <a:t> 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a:t>
            </a:r>
            <a:r>
              <a:rPr lang="en-US" altLang="en-US" dirty="0" smtClean="0"/>
              <a:t>table</a:t>
            </a:r>
            <a:r>
              <a:rPr lang="en-US" alt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80270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You can also apply an id attribute to any HTML element and then use it in CSS selectors.</a:t>
            </a:r>
          </a:p>
          <a:p>
            <a:pPr lvl="1" fontAlgn="base"/>
            <a:r>
              <a:rPr lang="en-US" dirty="0"/>
              <a:t>The id value is used in a selector by prepending a #.</a:t>
            </a:r>
            <a:br>
              <a:rPr lang="en-US" dirty="0"/>
            </a:br>
            <a:r>
              <a:rPr lang="en-US" dirty="0"/>
              <a:t/>
            </a:r>
            <a:br>
              <a:rPr lang="en-US" dirty="0"/>
            </a:br>
            <a:endParaRPr lang="en-US" dirty="0"/>
          </a:p>
          <a:p>
            <a:pPr fontAlgn="base"/>
            <a:r>
              <a:rPr lang="en-US" dirty="0"/>
              <a:t>Here’s an example of an id being used to style an element:</a:t>
            </a:r>
            <a:br>
              <a:rPr lang="en-US" dirty="0"/>
            </a:br>
            <a:r>
              <a:rPr lang="en-US" dirty="0"/>
              <a:t/>
            </a:r>
            <a:br>
              <a:rPr lang="en-US" dirty="0"/>
            </a:br>
            <a:r>
              <a:rPr lang="en-US" dirty="0"/>
              <a:t>&lt;div id="main-content"&gt;</a:t>
            </a:r>
            <a:br>
              <a:rPr lang="en-US" dirty="0"/>
            </a:br>
            <a:r>
              <a:rPr lang="en-US" dirty="0"/>
              <a:t>...</a:t>
            </a:r>
            <a:br>
              <a:rPr lang="en-US" dirty="0"/>
            </a:br>
            <a:r>
              <a:rPr lang="en-US" dirty="0"/>
              <a:t>&lt;/div&gt;</a:t>
            </a:r>
            <a:br>
              <a:rPr lang="en-US" dirty="0"/>
            </a:br>
            <a:r>
              <a:rPr lang="en-US" dirty="0"/>
              <a:t/>
            </a:r>
            <a:br>
              <a:rPr lang="en-US" dirty="0"/>
            </a:br>
            <a:r>
              <a:rPr lang="en-US" dirty="0"/>
              <a:t>#main-content {</a:t>
            </a:r>
            <a:br>
              <a:rPr lang="en-US" dirty="0"/>
            </a:br>
            <a:r>
              <a:rPr lang="en-US" dirty="0"/>
              <a:t>margin: 20px;</a:t>
            </a:r>
            <a:br>
              <a:rPr lang="en-US" dirty="0"/>
            </a:br>
            <a:r>
              <a:rPr lang="en-US" dirty="0"/>
              <a: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255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HTML pointers</a:t>
            </a:r>
            <a:endParaRPr lang="en-US" dirty="0"/>
          </a:p>
        </p:txBody>
      </p:sp>
      <p:sp>
        <p:nvSpPr>
          <p:cNvPr id="3" name="Content Placeholder 2"/>
          <p:cNvSpPr>
            <a:spLocks noGrp="1"/>
          </p:cNvSpPr>
          <p:nvPr>
            <p:ph idx="1"/>
          </p:nvPr>
        </p:nvSpPr>
        <p:spPr/>
        <p:txBody>
          <a:bodyPr/>
          <a:lstStyle/>
          <a:p>
            <a:r>
              <a:rPr lang="en-US" altLang="en-US" dirty="0"/>
              <a:t>Not case sensitive</a:t>
            </a:r>
          </a:p>
          <a:p>
            <a:r>
              <a:rPr lang="en-US" altLang="en-US" dirty="0"/>
              <a:t>Most of the time you must include "end tags" </a:t>
            </a:r>
          </a:p>
          <a:p>
            <a:r>
              <a:rPr lang="en-US" altLang="en-US" dirty="0"/>
              <a:t>Use indentation and blank lines to enhance readability, like any programming </a:t>
            </a:r>
            <a:r>
              <a:rPr lang="en-US" altLang="en-US" dirty="0" smtClean="0"/>
              <a:t>language</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37998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even reuse CSS across files</a:t>
            </a:r>
            <a:endParaRPr lang="en-US" dirty="0"/>
          </a:p>
        </p:txBody>
      </p:sp>
      <p:sp>
        <p:nvSpPr>
          <p:cNvPr id="3" name="Content Placeholder 2"/>
          <p:cNvSpPr>
            <a:spLocks noGrp="1"/>
          </p:cNvSpPr>
          <p:nvPr>
            <p:ph idx="1"/>
          </p:nvPr>
        </p:nvSpPr>
        <p:spPr>
          <a:xfrm>
            <a:off x="680321" y="2336873"/>
            <a:ext cx="5596301" cy="1309438"/>
          </a:xfrm>
        </p:spPr>
        <p:txBody>
          <a:bodyPr>
            <a:normAutofit fontScale="55000" lnSpcReduction="20000"/>
          </a:bodyPr>
          <a:lstStyle/>
          <a:p>
            <a:pPr marL="0" indent="0">
              <a:buNone/>
              <a:defRPr/>
            </a:pPr>
            <a:r>
              <a:rPr lang="en-US" dirty="0"/>
              <a:t>body, </a:t>
            </a:r>
            <a:r>
              <a:rPr lang="en-US" dirty="0" err="1"/>
              <a:t>th</a:t>
            </a:r>
            <a:r>
              <a:rPr lang="en-US" dirty="0"/>
              <a:t>, td, li { font-family: sans-serif }</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table </a:t>
            </a:r>
            <a:r>
              <a:rPr lang="en-US" dirty="0" err="1"/>
              <a:t>tr</a:t>
            </a:r>
            <a:r>
              <a:rPr lang="en-US" dirty="0"/>
              <a:t> li { color: #808080; }</a:t>
            </a:r>
          </a:p>
          <a:p>
            <a:pPr marL="0" indent="0">
              <a:buNone/>
              <a:defRPr/>
            </a:pPr>
            <a:r>
              <a:rPr lang="en-US" dirty="0"/>
              <a:t>#</a:t>
            </a:r>
            <a:r>
              <a:rPr lang="en-US" dirty="0" err="1"/>
              <a:t>thiskidisbadnews</a:t>
            </a:r>
            <a:r>
              <a:rPr lang="en-US" dirty="0"/>
              <a:t> {color: #FF0000; font-size: 16pt;}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TextBox 5"/>
          <p:cNvSpPr txBox="1">
            <a:spLocks noChangeArrowheads="1"/>
          </p:cNvSpPr>
          <p:nvPr/>
        </p:nvSpPr>
        <p:spPr bwMode="auto">
          <a:xfrm>
            <a:off x="6581423" y="2621704"/>
            <a:ext cx="1947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dirty="0"/>
              <a:t>Put this in </a:t>
            </a:r>
            <a:r>
              <a:rPr lang="en-US" altLang="en-US" sz="1800" dirty="0" err="1"/>
              <a:t>style.css</a:t>
            </a:r>
            <a:endParaRPr lang="en-US" altLang="en-US" sz="1800" dirty="0"/>
          </a:p>
        </p:txBody>
      </p:sp>
      <p:cxnSp>
        <p:nvCxnSpPr>
          <p:cNvPr id="7" name="Straight Connector 6"/>
          <p:cNvCxnSpPr/>
          <p:nvPr/>
        </p:nvCxnSpPr>
        <p:spPr>
          <a:xfrm>
            <a:off x="680321" y="3894667"/>
            <a:ext cx="961386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0321" y="4007555"/>
            <a:ext cx="5460835" cy="1200329"/>
          </a:xfrm>
          <a:prstGeom prst="rect">
            <a:avLst/>
          </a:prstGeom>
        </p:spPr>
        <p:txBody>
          <a:bodyPr wrap="square">
            <a:spAutoFit/>
          </a:bodyPr>
          <a:lstStyle/>
          <a:p>
            <a:pPr>
              <a:defRPr/>
            </a:pPr>
            <a:r>
              <a:rPr lang="en-US" dirty="0"/>
              <a:t>&lt;html&gt;&lt;head&gt;</a:t>
            </a:r>
          </a:p>
          <a:p>
            <a:pPr>
              <a:defRPr/>
            </a:pPr>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style.css</a:t>
            </a:r>
            <a:r>
              <a:rPr lang="en-US" dirty="0"/>
              <a:t>"&gt;</a:t>
            </a:r>
          </a:p>
          <a:p>
            <a:pPr>
              <a:defRPr/>
            </a:pPr>
            <a:r>
              <a:rPr lang="en-US" dirty="0"/>
              <a:t>&lt;/head</a:t>
            </a:r>
            <a:r>
              <a:rPr lang="en-US" dirty="0" smtClean="0"/>
              <a:t>&gt;</a:t>
            </a:r>
            <a:endParaRPr lang="en-US" dirty="0"/>
          </a:p>
        </p:txBody>
      </p:sp>
      <p:sp>
        <p:nvSpPr>
          <p:cNvPr id="10" name="TextBox 6"/>
          <p:cNvSpPr txBox="1">
            <a:spLocks noChangeArrowheads="1"/>
          </p:cNvSpPr>
          <p:nvPr/>
        </p:nvSpPr>
        <p:spPr bwMode="auto">
          <a:xfrm>
            <a:off x="6581423" y="4329113"/>
            <a:ext cx="2551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a:t>Put this in your HTML file</a:t>
            </a:r>
          </a:p>
        </p:txBody>
      </p:sp>
    </p:spTree>
    <p:extLst>
      <p:ext uri="{BB962C8B-B14F-4D97-AF65-F5344CB8AC3E}">
        <p14:creationId xmlns:p14="http://schemas.microsoft.com/office/powerpoint/2010/main" val="922346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rules: very complicated</a:t>
            </a:r>
            <a:endParaRPr lang="en-US" dirty="0"/>
          </a:p>
        </p:txBody>
      </p:sp>
      <p:sp>
        <p:nvSpPr>
          <p:cNvPr id="3" name="Content Placeholder 2"/>
          <p:cNvSpPr>
            <a:spLocks noGrp="1"/>
          </p:cNvSpPr>
          <p:nvPr>
            <p:ph idx="1"/>
          </p:nvPr>
        </p:nvSpPr>
        <p:spPr/>
        <p:txBody>
          <a:bodyPr>
            <a:normAutofit lnSpcReduction="10000"/>
          </a:bodyPr>
          <a:lstStyle/>
          <a:p>
            <a:pPr>
              <a:defRPr/>
            </a:pPr>
            <a:r>
              <a:rPr lang="en-US" dirty="0"/>
              <a:t>In general…</a:t>
            </a:r>
          </a:p>
          <a:p>
            <a:pPr lvl="1">
              <a:buFont typeface="Arial" panose="020B0604020202020204" pitchFamily="34" charset="0"/>
              <a:buChar char="–"/>
              <a:defRPr/>
            </a:pPr>
            <a:r>
              <a:rPr lang="en-US" dirty="0"/>
              <a:t>Later rules overrule earlier rules</a:t>
            </a:r>
          </a:p>
          <a:p>
            <a:pPr lvl="1">
              <a:buFont typeface="Arial" panose="020B0604020202020204" pitchFamily="34" charset="0"/>
              <a:buChar char="–"/>
              <a:defRPr/>
            </a:pPr>
            <a:r>
              <a:rPr lang="en-US" dirty="0"/>
              <a:t>So rules in the HTML file override rules in the &lt;style&gt; tags</a:t>
            </a:r>
          </a:p>
          <a:p>
            <a:pPr lvl="1">
              <a:buFont typeface="Arial" panose="020B0604020202020204" pitchFamily="34" charset="0"/>
              <a:buChar char="–"/>
              <a:defRPr/>
            </a:pPr>
            <a:r>
              <a:rPr lang="en-US" dirty="0"/>
              <a:t>And rules in the &lt;style&gt; tags override rules in the linked stylesheet file</a:t>
            </a:r>
          </a:p>
          <a:p>
            <a:pPr lvl="1">
              <a:buFont typeface="Arial" panose="020B0604020202020204" pitchFamily="34" charset="0"/>
              <a:buChar char="–"/>
              <a:defRPr/>
            </a:pPr>
            <a:r>
              <a:rPr lang="en-US" dirty="0"/>
              <a:t>And stylesheet files specified later in the HEAD will override those specified earlier in the HEAD</a:t>
            </a:r>
          </a:p>
          <a:p>
            <a:pPr lvl="1">
              <a:buFont typeface="Arial" panose="020B0604020202020204" pitchFamily="34" charset="0"/>
              <a:buChar char="–"/>
              <a:defRPr/>
            </a:pPr>
            <a:r>
              <a:rPr lang="en-US" dirty="0"/>
              <a:t>And rules associated with id override rules associated with class</a:t>
            </a:r>
          </a:p>
          <a:p>
            <a:pPr lvl="1">
              <a:buFont typeface="Arial" panose="020B0604020202020204" pitchFamily="34" charset="0"/>
              <a:buChar char="–"/>
              <a:defRPr/>
            </a:pPr>
            <a:r>
              <a:rPr lang="en-US" dirty="0"/>
              <a:t>And rules associated with class override rules associated with tags</a:t>
            </a:r>
          </a:p>
          <a:p>
            <a:pPr lvl="1">
              <a:buFont typeface="Arial" panose="020B0604020202020204" pitchFamily="34" charset="0"/>
              <a:buChar char="–"/>
              <a:defRPr/>
            </a:pPr>
            <a:r>
              <a:rPr lang="en-US" dirty="0"/>
              <a:t>And some rules (though not all) are inherited by default depending on how tags are nested inside one another</a:t>
            </a:r>
          </a:p>
          <a:p>
            <a:pPr lvl="1">
              <a:buFont typeface="Arial" panose="020B0604020202020204" pitchFamily="34" charset="0"/>
              <a:buChar char="–"/>
              <a:defRPr/>
            </a:pPr>
            <a:r>
              <a:rPr lang="en-US" dirty="0"/>
              <a:t>And that's not even taking into account advanced CSS rules such as media selectors and @import, which we won't cover in this course</a:t>
            </a:r>
          </a:p>
          <a:p>
            <a:pPr>
              <a:defRPr/>
            </a:pP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57991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Yikes!</a:t>
            </a:r>
            <a:endParaRPr lang="en-US" dirty="0"/>
          </a:p>
        </p:txBody>
      </p:sp>
      <p:sp>
        <p:nvSpPr>
          <p:cNvPr id="3" name="Content Placeholder 2"/>
          <p:cNvSpPr>
            <a:spLocks noGrp="1"/>
          </p:cNvSpPr>
          <p:nvPr>
            <p:ph idx="1"/>
          </p:nvPr>
        </p:nvSpPr>
        <p:spPr/>
        <p:txBody>
          <a:bodyPr/>
          <a:lstStyle/>
          <a:p>
            <a:r>
              <a:rPr lang="en-US" altLang="en-US" dirty="0"/>
              <a:t>First of all, as much as possible, keep it simple.</a:t>
            </a:r>
          </a:p>
          <a:p>
            <a:pPr lvl="1"/>
            <a:r>
              <a:rPr lang="en-US" altLang="en-US" dirty="0"/>
              <a:t>Try to use only a single .</a:t>
            </a:r>
            <a:r>
              <a:rPr lang="en-US" altLang="en-US" dirty="0" err="1"/>
              <a:t>css</a:t>
            </a:r>
            <a:r>
              <a:rPr lang="en-US" altLang="en-US" dirty="0"/>
              <a:t> file</a:t>
            </a:r>
          </a:p>
          <a:p>
            <a:pPr lvl="1"/>
            <a:r>
              <a:rPr lang="en-US" altLang="en-US" dirty="0"/>
              <a:t>Try to select based on tag name and class name instead of selecting based on id</a:t>
            </a:r>
          </a:p>
          <a:p>
            <a:pPr lvl="1"/>
            <a:r>
              <a:rPr lang="en-US" altLang="en-US" dirty="0"/>
              <a:t>Try not to put style into tags directly</a:t>
            </a:r>
          </a:p>
          <a:p>
            <a:r>
              <a:rPr lang="en-US" altLang="en-US" dirty="0"/>
              <a:t>Second, test your page in a browser that can explain to you how rules override each other.</a:t>
            </a:r>
          </a:p>
          <a:p>
            <a:pPr lvl="1"/>
            <a:r>
              <a:rPr lang="en-US" altLang="en-US" dirty="0"/>
              <a:t>Such as Google Chrome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90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pPr>
              <a:defRPr/>
            </a:pPr>
            <a:endParaRPr lang="en-US" dirty="0"/>
          </a:p>
          <a:p>
            <a:pPr>
              <a:defRPr/>
            </a:pPr>
            <a:r>
              <a:rPr lang="en-US" dirty="0"/>
              <a:t>Create a stylesheet that turns p tags blue and sets the font to "sans-serif"</a:t>
            </a:r>
          </a:p>
          <a:p>
            <a:pPr marL="457200" lvl="1" indent="0">
              <a:buNone/>
              <a:defRPr/>
            </a:pPr>
            <a:r>
              <a:rPr lang="en-US" dirty="0"/>
              <a:t>p {color: #0000FF; font-family: sans-serif;}</a:t>
            </a:r>
          </a:p>
          <a:p>
            <a:pPr>
              <a:defRPr/>
            </a:pPr>
            <a:endParaRPr lang="en-US" dirty="0"/>
          </a:p>
          <a:p>
            <a:pPr>
              <a:defRPr/>
            </a:pPr>
            <a:r>
              <a:rPr lang="en-US" dirty="0"/>
              <a:t>Reference this stylesheet in your HTML</a:t>
            </a:r>
          </a:p>
          <a:p>
            <a:pPr marL="400050" lvl="1" indent="0">
              <a:buNone/>
              <a:defRPr/>
            </a:pPr>
            <a:r>
              <a:rPr lang="en-US" dirty="0"/>
              <a:t>&lt;link </a:t>
            </a:r>
            <a:r>
              <a:rPr lang="en-US" dirty="0" err="1"/>
              <a:t>rel</a:t>
            </a:r>
            <a:r>
              <a:rPr lang="en-US" dirty="0"/>
              <a:t>="stylesheet" </a:t>
            </a:r>
            <a:r>
              <a:rPr lang="en-US" dirty="0" err="1"/>
              <a:t>href</a:t>
            </a:r>
            <a:r>
              <a:rPr lang="en-US" dirty="0"/>
              <a:t>="</a:t>
            </a:r>
            <a:r>
              <a:rPr lang="en-US" dirty="0" err="1"/>
              <a:t>mystyle.css</a:t>
            </a:r>
            <a:r>
              <a:rPr lang="en-US" dirty="0"/>
              <a:t>"&gt;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99957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layouts</a:t>
            </a:r>
            <a:endParaRPr lang="en-US" dirty="0"/>
          </a:p>
        </p:txBody>
      </p:sp>
      <p:sp>
        <p:nvSpPr>
          <p:cNvPr id="3" name="Content Placeholder 2"/>
          <p:cNvSpPr>
            <a:spLocks noGrp="1"/>
          </p:cNvSpPr>
          <p:nvPr>
            <p:ph idx="1"/>
          </p:nvPr>
        </p:nvSpPr>
        <p:spPr/>
        <p:txBody>
          <a:bodyPr/>
          <a:lstStyle/>
          <a:p>
            <a:r>
              <a:rPr lang="en-US" dirty="0" smtClean="0"/>
              <a:t>Internet usage on mobiles is growing very rapidly.</a:t>
            </a:r>
          </a:p>
          <a:p>
            <a:r>
              <a:rPr lang="en-US" dirty="0" smtClean="0"/>
              <a:t>More than 50% of web traffic is on mobiles worldwide.</a:t>
            </a:r>
          </a:p>
          <a:p>
            <a:r>
              <a:rPr lang="en-US" dirty="0" smtClean="0"/>
              <a:t>To make our apps more usable across mobile devices we should make our apps adaptable as per the device screen.</a:t>
            </a:r>
          </a:p>
          <a:p>
            <a:r>
              <a:rPr lang="en-US" dirty="0" smtClean="0"/>
              <a:t>Responsive web design is a great tool to achieve this using HTML and CSS.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Rectangle 4"/>
          <p:cNvSpPr/>
          <p:nvPr/>
        </p:nvSpPr>
        <p:spPr>
          <a:xfrm>
            <a:off x="327377" y="6211669"/>
            <a:ext cx="6096000" cy="246221"/>
          </a:xfrm>
          <a:prstGeom prst="rect">
            <a:avLst/>
          </a:prstGeom>
        </p:spPr>
        <p:txBody>
          <a:bodyPr>
            <a:spAutoFit/>
          </a:bodyPr>
          <a:lstStyle/>
          <a:p>
            <a:r>
              <a:rPr lang="en-US" sz="1000" dirty="0"/>
              <a:t>https://</a:t>
            </a:r>
            <a:r>
              <a:rPr lang="en-US" sz="1000" dirty="0" err="1"/>
              <a:t>www.statista.com</a:t>
            </a:r>
            <a:r>
              <a:rPr lang="en-US" sz="1000" dirty="0"/>
              <a:t>/statistics/306528/share-of-mobile-internet-traffic-in-global-regions/</a:t>
            </a:r>
          </a:p>
        </p:txBody>
      </p:sp>
    </p:spTree>
    <p:extLst>
      <p:ext uri="{BB962C8B-B14F-4D97-AF65-F5344CB8AC3E}">
        <p14:creationId xmlns:p14="http://schemas.microsoft.com/office/powerpoint/2010/main" val="20793719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Responsive Web Design</a:t>
            </a:r>
            <a:r>
              <a:rPr lang="en-US" dirty="0"/>
              <a:t>?</a:t>
            </a:r>
            <a:endParaRPr lang="en-US" dirty="0"/>
          </a:p>
        </p:txBody>
      </p:sp>
      <p:sp>
        <p:nvSpPr>
          <p:cNvPr id="3" name="Content Placeholder 2"/>
          <p:cNvSpPr>
            <a:spLocks noGrp="1"/>
          </p:cNvSpPr>
          <p:nvPr>
            <p:ph idx="1"/>
          </p:nvPr>
        </p:nvSpPr>
        <p:spPr/>
        <p:txBody>
          <a:bodyPr/>
          <a:lstStyle/>
          <a:p>
            <a:r>
              <a:rPr lang="en-US" dirty="0" smtClean="0"/>
              <a:t>Responsive web design is to make our app respond to needs of the user and device they are using HTML and CSS.</a:t>
            </a:r>
          </a:p>
          <a:p>
            <a:r>
              <a:rPr lang="en-US" dirty="0"/>
              <a:t>A meta viewport tag gives the browser instructions on how to control the page's dimensions and scaling</a:t>
            </a:r>
            <a:r>
              <a:rPr lang="en-US" dirty="0" smtClean="0"/>
              <a:t>.</a:t>
            </a:r>
            <a:endParaRPr lang="en-US" dirty="0"/>
          </a:p>
          <a:p>
            <a:pPr lvl="1"/>
            <a:r>
              <a:rPr lang="en-US" sz="1500" dirty="0"/>
              <a:t>&lt;meta name="viewport" content="width=device-width, </a:t>
            </a:r>
            <a:r>
              <a:rPr lang="en-US" sz="1500" dirty="0" smtClean="0"/>
              <a:t>initial-scale=1”&gt;</a:t>
            </a:r>
          </a:p>
          <a:p>
            <a:r>
              <a:rPr lang="en-US" sz="2000" dirty="0"/>
              <a:t>Include width=device-width to match the screen's width in device-independent pixels.</a:t>
            </a:r>
          </a:p>
          <a:p>
            <a:r>
              <a:rPr lang="en-US" sz="2000" dirty="0"/>
              <a:t>Include initial-scale=1 to establish a 1:1 relationship between CSS pixels and device-independent pixels.</a:t>
            </a:r>
          </a:p>
          <a:p>
            <a:endParaRPr lang="en-US" sz="19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64358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layouts – Media queries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 full exploration of responsive layouts is beyond the scope of this course, but one essential thing to be aware of when implementing responsive layouts is the CSS @media rule.</a:t>
            </a:r>
            <a:br>
              <a:rPr lang="en-US" dirty="0"/>
            </a:br>
            <a:r>
              <a:rPr lang="en-US" dirty="0"/>
              <a:t/>
            </a:r>
            <a:br>
              <a:rPr lang="en-US" dirty="0"/>
            </a:br>
            <a:endParaRPr lang="en-US" dirty="0"/>
          </a:p>
          <a:p>
            <a:pPr fontAlgn="base"/>
            <a:r>
              <a:rPr lang="en-US" dirty="0"/>
              <a:t>The @media rule allows you to apply different blocks of CSS rules when the device/viewport on which the user is viewing your site meets certain conditions.</a:t>
            </a:r>
            <a:br>
              <a:rPr lang="en-US" dirty="0"/>
            </a:br>
            <a:r>
              <a:rPr lang="en-US" dirty="0"/>
              <a:t/>
            </a:r>
            <a:br>
              <a:rPr lang="en-US" dirty="0"/>
            </a:br>
            <a:endParaRPr lang="en-US" dirty="0"/>
          </a:p>
          <a:p>
            <a:r>
              <a:rPr lang="en-US" dirty="0"/>
              <a:t>One simple way to use @media is to apply different CSS rules at different viewport widths.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38322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 - Example</a:t>
            </a:r>
            <a:endParaRPr lang="en-US" dirty="0"/>
          </a:p>
        </p:txBody>
      </p:sp>
      <p:sp>
        <p:nvSpPr>
          <p:cNvPr id="3" name="Content Placeholder 2"/>
          <p:cNvSpPr>
            <a:spLocks noGrp="1"/>
          </p:cNvSpPr>
          <p:nvPr>
            <p:ph idx="1"/>
          </p:nvPr>
        </p:nvSpPr>
        <p:spPr>
          <a:xfrm>
            <a:off x="680322" y="2336873"/>
            <a:ext cx="3870658" cy="3599316"/>
          </a:xfrm>
        </p:spPr>
        <p:txBody>
          <a:bodyPr>
            <a:normAutofit/>
          </a:bodyPr>
          <a:lstStyle/>
          <a:p>
            <a:r>
              <a:rPr lang="en-US" dirty="0" smtClean="0"/>
              <a:t>This </a:t>
            </a:r>
            <a:r>
              <a:rPr lang="en-US" dirty="0"/>
              <a:t>set of @media rules would color the background of the header differently as the viewport was resized from 400 pixels to above 1200 pixels:</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@media(max-width: 400px) {</a:t>
            </a:r>
            <a:br>
              <a:rPr lang="en-US" dirty="0" smtClean="0"/>
            </a:br>
            <a:r>
              <a:rPr lang="en-US" dirty="0" smtClean="0"/>
              <a:t>header {</a:t>
            </a:r>
            <a:br>
              <a:rPr lang="en-US" dirty="0" smtClean="0"/>
            </a:br>
            <a:r>
              <a:rPr lang="en-US" dirty="0" smtClean="0"/>
              <a:t>background-color: green;</a:t>
            </a:r>
            <a:br>
              <a:rPr lang="en-US" dirty="0" smtClean="0"/>
            </a:br>
            <a:r>
              <a:rPr lang="en-US" dirty="0" smtClean="0"/>
              <a:t>}</a:t>
            </a:r>
            <a:br>
              <a:rPr lang="en-US" dirty="0" smtClean="0"/>
            </a:br>
            <a:r>
              <a:rPr lang="en-US" dirty="0" smtClean="0"/>
              <a:t>}</a:t>
            </a:r>
            <a:br>
              <a:rPr lang="en-US" dirty="0" smtClean="0"/>
            </a:br>
            <a:r>
              <a:rPr lang="en-US" dirty="0" smtClean="0"/>
              <a:t>@media(max-width: 800px) {</a:t>
            </a:r>
            <a:br>
              <a:rPr lang="en-US" dirty="0" smtClean="0"/>
            </a:br>
            <a:r>
              <a:rPr lang="en-US" dirty="0" smtClean="0"/>
              <a:t>header {</a:t>
            </a:r>
            <a:br>
              <a:rPr lang="en-US" dirty="0" smtClean="0"/>
            </a:br>
            <a:r>
              <a:rPr lang="en-US" dirty="0" smtClean="0"/>
              <a:t>background-color: red;</a:t>
            </a:r>
            <a:br>
              <a:rPr lang="en-US" dirty="0" smtClean="0"/>
            </a:br>
            <a:r>
              <a:rPr lang="en-US" dirty="0" smtClean="0"/>
              <a:t>}</a:t>
            </a:r>
            <a:br>
              <a:rPr lang="en-US" dirty="0" smtClean="0"/>
            </a:br>
            <a:r>
              <a:rPr lang="en-US" dirty="0" smtClean="0"/>
              <a:t>}</a:t>
            </a:r>
            <a:br>
              <a:rPr lang="en-US" dirty="0" smtClean="0"/>
            </a:br>
            <a:r>
              <a:rPr lang="en-US" dirty="0" smtClean="0"/>
              <a:t>@media(max-width: 1200px) {</a:t>
            </a:r>
            <a:br>
              <a:rPr lang="en-US" dirty="0" smtClean="0"/>
            </a:br>
            <a:r>
              <a:rPr lang="en-US" dirty="0" smtClean="0"/>
              <a:t>header {</a:t>
            </a:r>
            <a:br>
              <a:rPr lang="en-US" dirty="0" smtClean="0"/>
            </a:br>
            <a:r>
              <a:rPr lang="en-US" dirty="0" smtClean="0"/>
              <a:t>background-color: blue;</a:t>
            </a:r>
            <a:br>
              <a:rPr lang="en-US" dirty="0" smtClean="0"/>
            </a:br>
            <a:r>
              <a:rPr lang="en-US" dirty="0" smtClean="0"/>
              <a:t>}</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1263959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front-end framework to apply CSS styles ( and also some HTML, JS features)</a:t>
            </a:r>
          </a:p>
          <a:p>
            <a:r>
              <a:rPr lang="en-US" dirty="0" smtClean="0"/>
              <a:t>Creates responsive web pages</a:t>
            </a:r>
          </a:p>
          <a:p>
            <a:r>
              <a:rPr lang="en-US" dirty="0" smtClean="0"/>
              <a:t>Most used framework with lot of designs and templates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7611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Example</a:t>
            </a:r>
            <a:endParaRPr lang="en-US" dirty="0"/>
          </a:p>
        </p:txBody>
      </p:sp>
      <p:sp>
        <p:nvSpPr>
          <p:cNvPr id="3" name="Content Placeholder 2"/>
          <p:cNvSpPr>
            <a:spLocks noGrp="1"/>
          </p:cNvSpPr>
          <p:nvPr>
            <p:ph idx="1"/>
          </p:nvPr>
        </p:nvSpPr>
        <p:spPr>
          <a:xfrm>
            <a:off x="5315384" y="2375336"/>
            <a:ext cx="5972726" cy="3478925"/>
          </a:xfrm>
        </p:spPr>
        <p:txBody>
          <a:bodyPr/>
          <a:lstStyle/>
          <a:p>
            <a:r>
              <a:rPr lang="en-US" dirty="0"/>
              <a:t>&lt;link </a:t>
            </a:r>
            <a:r>
              <a:rPr lang="en-US" dirty="0" err="1"/>
              <a:t>rel</a:t>
            </a:r>
            <a:r>
              <a:rPr lang="en-US" dirty="0"/>
              <a:t>="stylesheet" </a:t>
            </a:r>
            <a:r>
              <a:rPr lang="en-US" dirty="0" err="1"/>
              <a:t>href</a:t>
            </a:r>
            <a:r>
              <a:rPr lang="en-US" dirty="0"/>
              <a:t>="https://</a:t>
            </a:r>
            <a:r>
              <a:rPr lang="en-US" dirty="0" err="1"/>
              <a:t>maxcdn.bootstrapcdn.com</a:t>
            </a:r>
            <a:r>
              <a:rPr lang="en-US" dirty="0"/>
              <a:t>/bootstrap/3.3.7/</a:t>
            </a:r>
            <a:r>
              <a:rPr lang="en-US" dirty="0" err="1"/>
              <a:t>css</a:t>
            </a:r>
            <a:r>
              <a:rPr lang="en-US" dirty="0"/>
              <a:t>/</a:t>
            </a:r>
            <a:r>
              <a:rPr lang="en-US" dirty="0" err="1"/>
              <a:t>bootstrap.min.css</a:t>
            </a:r>
            <a:r>
              <a:rPr 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832721" y="2569779"/>
            <a:ext cx="3744534" cy="2972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mtClean="0"/>
              <a:t>Bootstrap is hosted on MaxCDN. </a:t>
            </a:r>
          </a:p>
          <a:p>
            <a:r>
              <a:rPr lang="en-US" smtClean="0"/>
              <a:t>We just have to include the link in our HTML page.</a:t>
            </a:r>
          </a:p>
          <a:p>
            <a:endParaRPr lang="en-US" dirty="0"/>
          </a:p>
        </p:txBody>
      </p:sp>
    </p:spTree>
    <p:extLst>
      <p:ext uri="{BB962C8B-B14F-4D97-AF65-F5344CB8AC3E}">
        <p14:creationId xmlns:p14="http://schemas.microsoft.com/office/powerpoint/2010/main" val="188881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Publishing HTML on a server</a:t>
            </a:r>
            <a:endParaRPr lang="en-US" dirty="0"/>
          </a:p>
        </p:txBody>
      </p:sp>
      <p:sp>
        <p:nvSpPr>
          <p:cNvPr id="3" name="Content Placeholder 2"/>
          <p:cNvSpPr>
            <a:spLocks noGrp="1"/>
          </p:cNvSpPr>
          <p:nvPr>
            <p:ph idx="1"/>
          </p:nvPr>
        </p:nvSpPr>
        <p:spPr/>
        <p:txBody>
          <a:bodyPr>
            <a:normAutofit fontScale="92500" lnSpcReduction="10000"/>
          </a:bodyPr>
          <a:lstStyle/>
          <a:p>
            <a:r>
              <a:rPr lang="en-US" altLang="x-none" dirty="0"/>
              <a:t>Install &amp; start </a:t>
            </a:r>
            <a:r>
              <a:rPr lang="en-US" altLang="x-none" dirty="0" err="1"/>
              <a:t>Filezilla</a:t>
            </a:r>
            <a:r>
              <a:rPr lang="en-US" altLang="x-none" dirty="0"/>
              <a:t> Client </a:t>
            </a:r>
            <a:r>
              <a:rPr lang="en-US" altLang="x-none" sz="1600" dirty="0">
                <a:hlinkClick r:id="rId2"/>
              </a:rPr>
              <a:t>https://filezilla-project.org/</a:t>
            </a:r>
            <a:endParaRPr lang="en-US" altLang="x-none" dirty="0"/>
          </a:p>
          <a:p>
            <a:r>
              <a:rPr lang="en-US" altLang="x-none" dirty="0"/>
              <a:t>Log into </a:t>
            </a:r>
            <a:r>
              <a:rPr lang="en-US" altLang="x-none" dirty="0" err="1"/>
              <a:t>flip.engr.oregonstate.edu</a:t>
            </a:r>
            <a:r>
              <a:rPr lang="en-US" altLang="x-none" dirty="0"/>
              <a:t> port 22</a:t>
            </a:r>
          </a:p>
          <a:p>
            <a:r>
              <a:rPr lang="en-US" altLang="x-none" dirty="0"/>
              <a:t>On left side create &amp; enter new folder "cs290"</a:t>
            </a:r>
          </a:p>
          <a:p>
            <a:r>
              <a:rPr lang="en-US" altLang="x-none" dirty="0"/>
              <a:t>Right-click the left side and open the folder</a:t>
            </a:r>
          </a:p>
          <a:p>
            <a:r>
              <a:rPr lang="en-US" altLang="x-none" dirty="0"/>
              <a:t>Save a </a:t>
            </a:r>
            <a:r>
              <a:rPr lang="en-US" altLang="x-none" dirty="0" smtClean="0"/>
              <a:t>”</a:t>
            </a:r>
            <a:r>
              <a:rPr lang="en-US" altLang="x-none" dirty="0" err="1"/>
              <a:t>h</a:t>
            </a:r>
            <a:r>
              <a:rPr lang="en-US" altLang="x-none" dirty="0" err="1" smtClean="0"/>
              <a:t>ello.html</a:t>
            </a:r>
            <a:r>
              <a:rPr lang="en-US" altLang="x-none" dirty="0" smtClean="0"/>
              <a:t>" </a:t>
            </a:r>
            <a:r>
              <a:rPr lang="en-US" altLang="x-none" dirty="0"/>
              <a:t>in that local folder</a:t>
            </a:r>
          </a:p>
          <a:p>
            <a:r>
              <a:rPr lang="en-US" altLang="x-none" dirty="0"/>
              <a:t>Go back to </a:t>
            </a:r>
            <a:r>
              <a:rPr lang="en-US" altLang="x-none" dirty="0" err="1"/>
              <a:t>Filezilla</a:t>
            </a:r>
            <a:r>
              <a:rPr lang="en-US" altLang="x-none" dirty="0"/>
              <a:t>, refresh left side</a:t>
            </a:r>
          </a:p>
          <a:p>
            <a:r>
              <a:rPr lang="en-US" altLang="x-none" dirty="0"/>
              <a:t>On right side, go into </a:t>
            </a:r>
            <a:r>
              <a:rPr lang="en-US" altLang="x-none" dirty="0" err="1"/>
              <a:t>public_html</a:t>
            </a:r>
            <a:r>
              <a:rPr lang="en-US" altLang="x-none" dirty="0"/>
              <a:t> folder</a:t>
            </a:r>
          </a:p>
          <a:p>
            <a:r>
              <a:rPr lang="en-US" altLang="x-none" dirty="0"/>
              <a:t>Drag your </a:t>
            </a:r>
            <a:r>
              <a:rPr lang="en-US" altLang="x-none" dirty="0" smtClean="0"/>
              <a:t>”</a:t>
            </a:r>
            <a:r>
              <a:rPr lang="en-US" altLang="x-none" dirty="0" err="1" smtClean="0"/>
              <a:t>hello.html</a:t>
            </a:r>
            <a:r>
              <a:rPr lang="en-US" altLang="x-none" dirty="0" smtClean="0"/>
              <a:t>" </a:t>
            </a:r>
            <a:r>
              <a:rPr lang="en-US" altLang="x-none" dirty="0"/>
              <a:t>to the remote folder</a:t>
            </a:r>
          </a:p>
          <a:p>
            <a:r>
              <a:rPr lang="en-US" altLang="x-none" dirty="0"/>
              <a:t>View your page </a:t>
            </a:r>
            <a:r>
              <a:rPr lang="en-US" altLang="x-none" sz="1200" dirty="0"/>
              <a:t>(e.g., http://</a:t>
            </a:r>
            <a:r>
              <a:rPr lang="en-US" altLang="x-none" sz="1200" dirty="0" err="1"/>
              <a:t>web.engr.oregonstate.edu</a:t>
            </a:r>
            <a:r>
              <a:rPr lang="en-US" altLang="x-none" sz="1200" dirty="0" smtClean="0"/>
              <a:t>/~</a:t>
            </a:r>
            <a:r>
              <a:rPr lang="en-US" altLang="x-none" sz="1200" dirty="0" err="1" smtClean="0"/>
              <a:t>shaikj</a:t>
            </a:r>
            <a:r>
              <a:rPr lang="en-US" altLang="x-none" sz="1200" dirty="0" smtClean="0"/>
              <a:t>/</a:t>
            </a:r>
            <a:r>
              <a:rPr lang="en-US" altLang="x-none" sz="1200" dirty="0" err="1" smtClean="0"/>
              <a:t>jaki</a:t>
            </a:r>
            <a:r>
              <a:rPr lang="en-US" altLang="x-none" sz="1200" dirty="0" smtClean="0"/>
              <a:t>)</a:t>
            </a:r>
            <a:endParaRPr lang="en-US" altLang="x-none" sz="1200" dirty="0"/>
          </a:p>
          <a:p>
            <a:endParaRPr lang="en-US" altLang="x-none" dirty="0"/>
          </a:p>
          <a:p>
            <a:endParaRPr lang="en-US" altLang="x-none" dirty="0"/>
          </a:p>
          <a:p>
            <a:endParaRPr lang="en-US" dirty="0"/>
          </a:p>
        </p:txBody>
      </p:sp>
      <p:pic>
        <p:nvPicPr>
          <p:cNvPr id="4" name="Picture 3"/>
          <p:cNvPicPr>
            <a:picLocks noChangeAspect="1"/>
          </p:cNvPicPr>
          <p:nvPr/>
        </p:nvPicPr>
        <p:blipFill>
          <a:blip r:embed="rId3"/>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42554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a:t>
            </a:r>
            <a:r>
              <a:rPr lang="en-US" dirty="0" err="1" smtClean="0"/>
              <a:t>Jumbotron</a:t>
            </a:r>
            <a:endParaRPr lang="en-US" dirty="0"/>
          </a:p>
        </p:txBody>
      </p:sp>
      <p:sp>
        <p:nvSpPr>
          <p:cNvPr id="3" name="Content Placeholder 2"/>
          <p:cNvSpPr>
            <a:spLocks noGrp="1"/>
          </p:cNvSpPr>
          <p:nvPr>
            <p:ph idx="1"/>
          </p:nvPr>
        </p:nvSpPr>
        <p:spPr/>
        <p:txBody>
          <a:bodyPr/>
          <a:lstStyle/>
          <a:p>
            <a:r>
              <a:rPr lang="en-US" dirty="0" smtClean="0"/>
              <a:t>Bootstrap has lot of templates to use. We will go through some useful ones.</a:t>
            </a:r>
          </a:p>
          <a:p>
            <a:r>
              <a:rPr lang="en-US" b="1" u="sng" dirty="0" err="1" smtClean="0"/>
              <a:t>Jumbtron</a:t>
            </a:r>
            <a:r>
              <a:rPr lang="en-US" dirty="0" smtClean="0"/>
              <a:t>:</a:t>
            </a:r>
          </a:p>
          <a:p>
            <a:pPr lvl="1"/>
            <a:r>
              <a:rPr lang="en-US" dirty="0" smtClean="0"/>
              <a:t>A </a:t>
            </a:r>
            <a:r>
              <a:rPr lang="en-US" dirty="0" err="1" smtClean="0"/>
              <a:t>jubmbotron</a:t>
            </a:r>
            <a:r>
              <a:rPr lang="en-US" dirty="0" smtClean="0"/>
              <a:t> is used when we want a block on the page to be highlighted.</a:t>
            </a:r>
            <a:endParaRPr lang="en-US" dirty="0"/>
          </a:p>
          <a:p>
            <a:pPr lvl="1"/>
            <a:r>
              <a:rPr lang="en-US" dirty="0" err="1" smtClean="0"/>
              <a:t>Eg</a:t>
            </a:r>
            <a:r>
              <a:rPr lang="en-US" dirty="0" smtClean="0"/>
              <a:t>. </a:t>
            </a:r>
            <a:r>
              <a:rPr lang="en-US" dirty="0" err="1" smtClean="0"/>
              <a:t>Jumbotron.html</a:t>
            </a: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12589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Navigatio</a:t>
            </a:r>
            <a:r>
              <a:rPr lang="en-US" dirty="0" smtClean="0"/>
              <a:t>n Bar</a:t>
            </a:r>
            <a:endParaRPr lang="en-US" dirty="0"/>
          </a:p>
        </p:txBody>
      </p:sp>
      <p:sp>
        <p:nvSpPr>
          <p:cNvPr id="3" name="Content Placeholder 2"/>
          <p:cNvSpPr>
            <a:spLocks noGrp="1"/>
          </p:cNvSpPr>
          <p:nvPr>
            <p:ph idx="1"/>
          </p:nvPr>
        </p:nvSpPr>
        <p:spPr/>
        <p:txBody>
          <a:bodyPr/>
          <a:lstStyle/>
          <a:p>
            <a:r>
              <a:rPr lang="en-US" dirty="0" smtClean="0"/>
              <a:t>Commonly used template to navigate between differen</a:t>
            </a:r>
            <a:r>
              <a:rPr lang="en-US" dirty="0" smtClean="0"/>
              <a:t>t pages of the website.</a:t>
            </a:r>
          </a:p>
          <a:p>
            <a:r>
              <a:rPr lang="en-US" dirty="0" smtClean="0"/>
              <a:t>User friendly.</a:t>
            </a:r>
          </a:p>
          <a:p>
            <a:r>
              <a:rPr lang="en-US" dirty="0" smtClean="0"/>
              <a:t>We can create navigation bar with bootstrap very easily.</a:t>
            </a:r>
          </a:p>
          <a:p>
            <a:r>
              <a:rPr lang="en-US" dirty="0" smtClean="0"/>
              <a:t>Can add dropdowns and invert the color of the navigation bar.</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73720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t>
            </a:r>
            <a:endParaRPr lang="en-US" dirty="0"/>
          </a:p>
        </p:txBody>
      </p:sp>
      <p:sp>
        <p:nvSpPr>
          <p:cNvPr id="3" name="Content Placeholder 2"/>
          <p:cNvSpPr>
            <a:spLocks noGrp="1"/>
          </p:cNvSpPr>
          <p:nvPr>
            <p:ph idx="1"/>
          </p:nvPr>
        </p:nvSpPr>
        <p:spPr/>
        <p:txBody>
          <a:bodyPr/>
          <a:lstStyle/>
          <a:p>
            <a:r>
              <a:rPr lang="en-US" dirty="0" smtClean="0"/>
              <a:t>Modal</a:t>
            </a:r>
          </a:p>
          <a:p>
            <a:r>
              <a:rPr lang="en-US" dirty="0" smtClean="0"/>
              <a:t>Tooltip</a:t>
            </a:r>
          </a:p>
          <a:p>
            <a:r>
              <a:rPr lang="en-US" dirty="0" smtClean="0"/>
              <a:t>Carousel</a:t>
            </a:r>
          </a:p>
          <a:p>
            <a:r>
              <a:rPr lang="en-US" dirty="0" smtClean="0"/>
              <a:t>Forms</a:t>
            </a:r>
          </a:p>
          <a:p>
            <a:r>
              <a:rPr lang="en-US" dirty="0" smtClean="0"/>
              <a:t>Lots of other features, Great tool!!</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3360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r>
              <a:rPr lang="en-US" dirty="0"/>
              <a:t>Post your first web </a:t>
            </a:r>
            <a:r>
              <a:rPr lang="en-US" dirty="0" smtClean="0"/>
              <a:t>page</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9915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common tags</a:t>
            </a:r>
            <a:endParaRPr lang="en-US" dirty="0"/>
          </a:p>
        </p:txBody>
      </p:sp>
      <p:sp>
        <p:nvSpPr>
          <p:cNvPr id="3" name="Content Placeholder 2"/>
          <p:cNvSpPr>
            <a:spLocks noGrp="1"/>
          </p:cNvSpPr>
          <p:nvPr>
            <p:ph idx="1"/>
          </p:nvPr>
        </p:nvSpPr>
        <p:spPr/>
        <p:txBody>
          <a:bodyPr/>
          <a:lstStyle/>
          <a:p>
            <a:pPr marL="0" indent="0">
              <a:buNone/>
            </a:pPr>
            <a:r>
              <a:rPr lang="en-US" altLang="en-US" dirty="0"/>
              <a:t>&lt;h1&gt;REALLY big text&lt;/h1&gt;</a:t>
            </a:r>
          </a:p>
          <a:p>
            <a:pPr marL="0" indent="0">
              <a:buNone/>
            </a:pPr>
            <a:r>
              <a:rPr lang="en-US" altLang="en-US" dirty="0"/>
              <a:t>&lt;h2&gt;Big text&lt;/h2&gt;</a:t>
            </a:r>
          </a:p>
          <a:p>
            <a:pPr marL="0" indent="0">
              <a:buNone/>
            </a:pPr>
            <a:r>
              <a:rPr lang="en-US" altLang="en-US" dirty="0"/>
              <a:t>&lt;h3&gt;Kind of big text&lt;/h3&gt;</a:t>
            </a:r>
          </a:p>
          <a:p>
            <a:pPr marL="0" indent="0">
              <a:buNone/>
            </a:pPr>
            <a:r>
              <a:rPr lang="en-US" altLang="en-US" dirty="0"/>
              <a:t>&lt;</a:t>
            </a:r>
            <a:r>
              <a:rPr lang="en-US" altLang="en-US" dirty="0" err="1"/>
              <a:t>em</a:t>
            </a:r>
            <a:r>
              <a:rPr lang="en-US" altLang="en-US" dirty="0"/>
              <a:t>&gt;emphasis&lt;/</a:t>
            </a:r>
            <a:r>
              <a:rPr lang="en-US" altLang="en-US" dirty="0" err="1"/>
              <a:t>em</a:t>
            </a:r>
            <a:r>
              <a:rPr lang="en-US" altLang="en-US" dirty="0"/>
              <a:t>&gt;</a:t>
            </a:r>
          </a:p>
          <a:p>
            <a:pPr marL="0" indent="0">
              <a:buNone/>
            </a:pPr>
            <a:r>
              <a:rPr lang="en-US" altLang="en-US" dirty="0"/>
              <a:t>&lt;p&gt;paragraph&lt;/p&gt;</a:t>
            </a:r>
          </a:p>
          <a:p>
            <a:pPr marL="0" indent="0">
              <a:buNone/>
            </a:pPr>
            <a:r>
              <a:rPr lang="en-US" altLang="en-US" dirty="0"/>
              <a:t>&lt;div&gt;a division, like a paragraph but usually without spacing around it&lt;/div&gt;</a:t>
            </a:r>
          </a:p>
          <a:p>
            <a:pPr marL="0" indent="0">
              <a:buNone/>
            </a:pPr>
            <a:r>
              <a:rPr lang="en-US" altLang="en-US" dirty="0"/>
              <a:t>&lt;span&gt;a span, </a:t>
            </a:r>
            <a:r>
              <a:rPr lang="en-US" altLang="en-US" dirty="0" err="1"/>
              <a:t>ie</a:t>
            </a:r>
            <a:r>
              <a:rPr lang="en-US" altLang="en-US" dirty="0"/>
              <a:t> a part of a division&lt;/span&gt;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429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Making lists of stuff</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defRPr/>
            </a:pPr>
            <a:r>
              <a:rPr lang="en-US" dirty="0"/>
              <a:t>&lt;</a:t>
            </a:r>
            <a:r>
              <a:rPr lang="en-US" dirty="0" err="1"/>
              <a:t>ul</a:t>
            </a:r>
            <a:r>
              <a:rPr lang="en-US" dirty="0"/>
              <a:t>&gt;</a:t>
            </a:r>
          </a:p>
          <a:p>
            <a:pPr marL="0" indent="0">
              <a:buNone/>
              <a:defRPr/>
            </a:pPr>
            <a:r>
              <a:rPr lang="en-US" dirty="0"/>
              <a:t>	&lt;li&gt;item A&lt;/li&gt;</a:t>
            </a:r>
          </a:p>
          <a:p>
            <a:pPr marL="0" indent="0">
              <a:buNone/>
              <a:defRPr/>
            </a:pPr>
            <a:r>
              <a:rPr lang="en-US" dirty="0"/>
              <a:t>	&lt;li&gt;item B&lt;/li&gt;</a:t>
            </a:r>
          </a:p>
          <a:p>
            <a:pPr marL="0" indent="0">
              <a:buNone/>
              <a:defRPr/>
            </a:pPr>
            <a:r>
              <a:rPr lang="en-US" dirty="0"/>
              <a:t>	&lt;li&gt;item C&lt;/li&gt;</a:t>
            </a:r>
          </a:p>
          <a:p>
            <a:pPr marL="0" indent="0">
              <a:buNone/>
              <a:defRPr/>
            </a:pPr>
            <a:r>
              <a:rPr lang="en-US" dirty="0"/>
              <a:t>&lt;/</a:t>
            </a:r>
            <a:r>
              <a:rPr lang="en-US" dirty="0" err="1"/>
              <a:t>ul</a:t>
            </a:r>
            <a:r>
              <a:rPr lang="en-US" dirty="0"/>
              <a:t>&gt;</a:t>
            </a:r>
          </a:p>
          <a:p>
            <a:pPr marL="0" indent="0">
              <a:buNone/>
              <a:defRPr/>
            </a:pPr>
            <a:r>
              <a:rPr lang="en-US" dirty="0"/>
              <a:t>&lt;</a:t>
            </a:r>
            <a:r>
              <a:rPr lang="en-US" dirty="0" err="1"/>
              <a:t>ol</a:t>
            </a:r>
            <a:r>
              <a:rPr lang="en-US" dirty="0"/>
              <a:t>&gt;</a:t>
            </a:r>
          </a:p>
          <a:p>
            <a:pPr marL="0" indent="0">
              <a:buNone/>
              <a:defRPr/>
            </a:pPr>
            <a:r>
              <a:rPr lang="en-US" dirty="0"/>
              <a:t>	&lt;li&gt;item one&lt;/li&gt;</a:t>
            </a:r>
          </a:p>
          <a:p>
            <a:pPr marL="0" indent="0">
              <a:buNone/>
              <a:defRPr/>
            </a:pPr>
            <a:r>
              <a:rPr lang="en-US" dirty="0"/>
              <a:t>	&lt;li&gt;item two&lt;/li&gt;</a:t>
            </a:r>
          </a:p>
          <a:p>
            <a:pPr marL="0" indent="0">
              <a:buNone/>
              <a:defRPr/>
            </a:pPr>
            <a:r>
              <a:rPr lang="en-US" dirty="0"/>
              <a:t>	&lt;li&gt;item three&lt;/li&gt;</a:t>
            </a:r>
          </a:p>
          <a:p>
            <a:pPr marL="0" indent="0">
              <a:buNone/>
              <a:defRPr/>
            </a:pPr>
            <a:r>
              <a:rPr lang="en-US" dirty="0"/>
              <a:t>&lt;/</a:t>
            </a:r>
            <a:r>
              <a:rPr lang="en-US" dirty="0" err="1"/>
              <a:t>ol</a:t>
            </a:r>
            <a:r>
              <a:rPr 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4937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Laying out tables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defRPr/>
            </a:pPr>
            <a:r>
              <a:rPr lang="en-US" dirty="0"/>
              <a:t>&lt;table&gt;</a:t>
            </a:r>
          </a:p>
          <a:p>
            <a:pPr marL="0" indent="0">
              <a:buNone/>
              <a:defRPr/>
            </a:pPr>
            <a:r>
              <a:rPr lang="en-US" dirty="0"/>
              <a:t>	&lt;</a:t>
            </a:r>
            <a:r>
              <a:rPr lang="en-US" dirty="0" err="1"/>
              <a:t>tr</a:t>
            </a:r>
            <a:r>
              <a:rPr lang="en-US" dirty="0"/>
              <a:t>&gt;&lt;td&gt;row 1, col 1&lt;/td&gt;</a:t>
            </a:r>
          </a:p>
          <a:p>
            <a:pPr marL="0" indent="0">
              <a:buNone/>
              <a:defRPr/>
            </a:pPr>
            <a:r>
              <a:rPr lang="en-US" dirty="0"/>
              <a:t>		&lt;td&gt;row 1, col 2&lt;/td&gt;&lt;/</a:t>
            </a:r>
            <a:r>
              <a:rPr lang="en-US" dirty="0" err="1"/>
              <a:t>tr</a:t>
            </a:r>
            <a:r>
              <a:rPr lang="en-US" dirty="0"/>
              <a:t>&gt;</a:t>
            </a:r>
          </a:p>
          <a:p>
            <a:pPr marL="0" indent="0">
              <a:buNone/>
              <a:defRPr/>
            </a:pPr>
            <a:r>
              <a:rPr lang="en-US" dirty="0"/>
              <a:t>	&lt;</a:t>
            </a:r>
            <a:r>
              <a:rPr lang="en-US" dirty="0" err="1"/>
              <a:t>tr</a:t>
            </a:r>
            <a:r>
              <a:rPr lang="en-US" dirty="0"/>
              <a:t>&gt;&lt;td&gt;row 2, col 1&lt;/td&gt;</a:t>
            </a:r>
          </a:p>
          <a:p>
            <a:pPr marL="0" indent="0">
              <a:buNone/>
              <a:defRPr/>
            </a:pPr>
            <a:r>
              <a:rPr lang="en-US" dirty="0"/>
              <a:t>		&lt;td&gt;row 2, col 2&lt;/td&gt;&lt;/</a:t>
            </a:r>
            <a:r>
              <a:rPr lang="en-US" dirty="0" err="1"/>
              <a:t>tr</a:t>
            </a:r>
            <a:r>
              <a:rPr lang="en-US" dirty="0"/>
              <a:t>&gt;</a:t>
            </a:r>
          </a:p>
          <a:p>
            <a:pPr marL="0" indent="0">
              <a:buNone/>
              <a:defRPr/>
            </a:pPr>
            <a:r>
              <a:rPr lang="en-US" dirty="0"/>
              <a:t>	&lt;</a:t>
            </a:r>
            <a:r>
              <a:rPr lang="en-US" dirty="0" err="1"/>
              <a:t>tr</a:t>
            </a:r>
            <a:r>
              <a:rPr lang="en-US" dirty="0"/>
              <a:t>&gt;&lt;td </a:t>
            </a:r>
            <a:r>
              <a:rPr lang="en-US" dirty="0" err="1"/>
              <a:t>colspan</a:t>
            </a:r>
            <a:r>
              <a:rPr lang="en-US" dirty="0"/>
              <a:t>="2"&gt;row 3, cols 1-2&lt;/td&gt;</a:t>
            </a:r>
          </a:p>
          <a:p>
            <a:pPr marL="0" indent="0">
              <a:buNone/>
              <a:defRPr/>
            </a:pPr>
            <a:r>
              <a:rPr lang="en-US" dirty="0"/>
              <a:t>		&lt;/</a:t>
            </a:r>
            <a:r>
              <a:rPr lang="en-US" dirty="0" err="1"/>
              <a:t>tr</a:t>
            </a:r>
            <a:r>
              <a:rPr lang="en-US" dirty="0"/>
              <a:t>&gt;</a:t>
            </a:r>
          </a:p>
          <a:p>
            <a:pPr marL="0" indent="0">
              <a:buNone/>
              <a:defRPr/>
            </a:pPr>
            <a:r>
              <a:rPr lang="en-US" dirty="0"/>
              <a:t>&lt;/table&gt;</a:t>
            </a:r>
          </a:p>
          <a:p>
            <a:pPr marL="0" indent="0">
              <a:buNone/>
              <a:defRPr/>
            </a:pPr>
            <a:endParaRPr lang="en-US" dirty="0"/>
          </a:p>
          <a:p>
            <a:pPr marL="0" indent="0">
              <a:buNone/>
              <a:defRPr/>
            </a:pPr>
            <a:r>
              <a:rPr lang="en-US" dirty="0"/>
              <a:t>There's also a </a:t>
            </a:r>
            <a:r>
              <a:rPr lang="en-US" dirty="0" err="1"/>
              <a:t>th</a:t>
            </a:r>
            <a:r>
              <a:rPr lang="en-US" dirty="0"/>
              <a:t> you can use instead of td if the cell is basically a header. Read more online if you like at W3 Schools.</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490155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4762</TotalTime>
  <Words>3003</Words>
  <Application>Microsoft Macintosh PowerPoint</Application>
  <PresentationFormat>Widescreen</PresentationFormat>
  <Paragraphs>366</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Trebuchet MS</vt:lpstr>
      <vt:lpstr>Arial</vt:lpstr>
      <vt:lpstr>Berlin</vt:lpstr>
      <vt:lpstr>HTML AND CSS</vt:lpstr>
      <vt:lpstr>HyperText Markup Language (HTML)</vt:lpstr>
      <vt:lpstr>Example</vt:lpstr>
      <vt:lpstr>HTML pointers</vt:lpstr>
      <vt:lpstr>Publishing HTML on a server</vt:lpstr>
      <vt:lpstr>Activity</vt:lpstr>
      <vt:lpstr>Some common tags</vt:lpstr>
      <vt:lpstr>Making lists of stuff</vt:lpstr>
      <vt:lpstr>Laying out tables</vt:lpstr>
      <vt:lpstr>Hyperlinks</vt:lpstr>
      <vt:lpstr>Inserting images</vt:lpstr>
      <vt:lpstr>Inserting other pages (IFRAME)</vt:lpstr>
      <vt:lpstr>Inserting videos</vt:lpstr>
      <vt:lpstr>FYI about videos</vt:lpstr>
      <vt:lpstr>Much simpler approach</vt:lpstr>
      <vt:lpstr>Example of HTML to embed video</vt:lpstr>
      <vt:lpstr>The Document Object Model (DOM)</vt:lpstr>
      <vt:lpstr>The Document Object Model (DOM)</vt:lpstr>
      <vt:lpstr>HEAD versus BODY</vt:lpstr>
      <vt:lpstr>HEAD vs BODY example</vt:lpstr>
      <vt:lpstr>Handy tags for organizing content</vt:lpstr>
      <vt:lpstr>Activity</vt:lpstr>
      <vt:lpstr>Cascading Style Sheets (CSS) overview</vt:lpstr>
      <vt:lpstr>Simple example of CSS</vt:lpstr>
      <vt:lpstr>Changing the colors</vt:lpstr>
      <vt:lpstr>Changing background colors</vt:lpstr>
      <vt:lpstr>Changing the font</vt:lpstr>
      <vt:lpstr>Bolding text, controlling size</vt:lpstr>
      <vt:lpstr>Changing the border</vt:lpstr>
      <vt:lpstr>Changing the padding</vt:lpstr>
      <vt:lpstr>Changing the margins</vt:lpstr>
      <vt:lpstr>Changing the position</vt:lpstr>
      <vt:lpstr>You can style just about any tag</vt:lpstr>
      <vt:lpstr>That gets wordy if we have many rows</vt:lpstr>
      <vt:lpstr>No need to repeatedly type font-weight:bold and color:#808080</vt:lpstr>
      <vt:lpstr>Or you can select based on tag name</vt:lpstr>
      <vt:lpstr>You can modify a few selected tags at once</vt:lpstr>
      <vt:lpstr>You can select tags based on nesting</vt:lpstr>
      <vt:lpstr>ID Selectors</vt:lpstr>
      <vt:lpstr>You can even reuse CSS across files</vt:lpstr>
      <vt:lpstr>Cascading rules: very complicated</vt:lpstr>
      <vt:lpstr>Yikes!</vt:lpstr>
      <vt:lpstr>Activity</vt:lpstr>
      <vt:lpstr>Responsive layouts</vt:lpstr>
      <vt:lpstr>What is Responsive Web Design?</vt:lpstr>
      <vt:lpstr>Responsive layouts – Media queries</vt:lpstr>
      <vt:lpstr>Media queries - Example</vt:lpstr>
      <vt:lpstr>Bootstrap</vt:lpstr>
      <vt:lpstr>Bootstrap - Example</vt:lpstr>
      <vt:lpstr>Bootstrap - Jumbotron</vt:lpstr>
      <vt:lpstr>Bootstrap – Navigation Bar</vt:lpstr>
      <vt:lpstr>Bootstrap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Virajitha Karnatapu</dc:creator>
  <cp:lastModifiedBy>Virajitha Karnatapu</cp:lastModifiedBy>
  <cp:revision>30</cp:revision>
  <dcterms:created xsi:type="dcterms:W3CDTF">2018-06-20T19:13:36Z</dcterms:created>
  <dcterms:modified xsi:type="dcterms:W3CDTF">2018-06-25T07:08:14Z</dcterms:modified>
</cp:coreProperties>
</file>