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1D85D-A530-EB49-8471-99AB4990F2CE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1A8C-8478-B54E-A0EF-B11D86A3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1B22A4E-97BB-3749-948C-A6B139C3E6C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2A4E-97BB-3749-948C-A6B139C3E6C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" TargetMode="External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HTTP/Statu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HTTP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i="1" dirty="0"/>
              <a:t>Hypertext Transfer Protocol (HTTP)</a:t>
            </a:r>
            <a:r>
              <a:rPr lang="en-US" dirty="0"/>
              <a:t> is an </a:t>
            </a:r>
            <a:r>
              <a:rPr lang="en-US" dirty="0" smtClean="0"/>
              <a:t>application layer protocol </a:t>
            </a:r>
            <a:r>
              <a:rPr lang="en-US" dirty="0"/>
              <a:t>for transmitting hypermedia documents, such as HTML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/>
              <a:t>It was designed for communication between web browsers and web servers, but it can also be used for other purposes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/>
              <a:t>HTTP is a </a:t>
            </a:r>
            <a:r>
              <a:rPr lang="en-US" dirty="0" smtClean="0"/>
              <a:t>stateless protocol, </a:t>
            </a:r>
            <a:r>
              <a:rPr lang="en-US" dirty="0"/>
              <a:t>meaning that the server does not keep any data (state) between two requests.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6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HTTP response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sz="2000" dirty="0"/>
              <a:t>Responses consist of the following elements</a:t>
            </a:r>
            <a:r>
              <a:rPr lang="en-US" sz="2000" dirty="0" smtClean="0"/>
              <a:t>:</a:t>
            </a:r>
          </a:p>
          <a:p>
            <a:endParaRPr lang="en-US" sz="1900" dirty="0" smtClean="0"/>
          </a:p>
          <a:p>
            <a:pPr lvl="1"/>
            <a:r>
              <a:rPr lang="en-US" sz="1500" dirty="0" smtClean="0"/>
              <a:t>The </a:t>
            </a:r>
            <a:r>
              <a:rPr lang="en-US" sz="1500" dirty="0"/>
              <a:t>version of the HTTP protocol they follow.</a:t>
            </a:r>
          </a:p>
          <a:p>
            <a:pPr lvl="1"/>
            <a:endParaRPr lang="en-US" sz="1500" dirty="0" smtClean="0"/>
          </a:p>
          <a:p>
            <a:pPr lvl="1"/>
            <a:r>
              <a:rPr lang="en-US" sz="1500" dirty="0" smtClean="0"/>
              <a:t>A</a:t>
            </a:r>
            <a:r>
              <a:rPr lang="en-US" sz="1500" dirty="0"/>
              <a:t> </a:t>
            </a:r>
            <a:r>
              <a:rPr lang="en-US" sz="1500" dirty="0">
                <a:hlinkClick r:id="rId2"/>
              </a:rPr>
              <a:t>status code</a:t>
            </a:r>
            <a:r>
              <a:rPr lang="en-US" sz="1500" dirty="0"/>
              <a:t>, indicating if the request has been successful, or not, and why.</a:t>
            </a:r>
          </a:p>
          <a:p>
            <a:pPr lvl="1"/>
            <a:endParaRPr lang="en-US" sz="1500" dirty="0" smtClean="0"/>
          </a:p>
          <a:p>
            <a:pPr lvl="1"/>
            <a:r>
              <a:rPr lang="en-US" sz="1500" dirty="0" smtClean="0"/>
              <a:t>A </a:t>
            </a:r>
            <a:r>
              <a:rPr lang="en-US" sz="1500" dirty="0"/>
              <a:t>status message, a non-authoritative short description of the status code.</a:t>
            </a:r>
          </a:p>
          <a:p>
            <a:pPr lvl="1"/>
            <a:endParaRPr lang="en-US" sz="1500" dirty="0" smtClean="0"/>
          </a:p>
          <a:p>
            <a:pPr lvl="1"/>
            <a:r>
              <a:rPr lang="en-US" sz="1500" dirty="0" smtClean="0"/>
              <a:t>HTTP</a:t>
            </a:r>
            <a:r>
              <a:rPr lang="en-US" sz="1500" dirty="0"/>
              <a:t> </a:t>
            </a:r>
            <a:r>
              <a:rPr lang="en-US" sz="1500" dirty="0">
                <a:hlinkClick r:id="rId3"/>
              </a:rPr>
              <a:t>headers</a:t>
            </a:r>
            <a:r>
              <a:rPr lang="en-US" sz="1500" dirty="0"/>
              <a:t>, like those for requests.</a:t>
            </a:r>
          </a:p>
          <a:p>
            <a:pPr lvl="1"/>
            <a:endParaRPr lang="en-US" sz="1500" dirty="0" smtClean="0"/>
          </a:p>
          <a:p>
            <a:pPr lvl="1"/>
            <a:r>
              <a:rPr lang="en-US" sz="1500" dirty="0" smtClean="0"/>
              <a:t>Optionally</a:t>
            </a:r>
            <a:r>
              <a:rPr lang="en-US" sz="1500" dirty="0"/>
              <a:t>, a body containing the fetched resource.</a:t>
            </a:r>
          </a:p>
          <a:p>
            <a:pPr fontAlgn="base"/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71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HTTP request methods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494528"/>
            <a:ext cx="9613861" cy="359931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1900" dirty="0" smtClean="0"/>
              <a:t>We have different HTTP request methods that client can initiate</a:t>
            </a:r>
          </a:p>
          <a:p>
            <a:pPr lvl="1">
              <a:defRPr/>
            </a:pPr>
            <a:r>
              <a:rPr lang="en-US" sz="1500" b="1" dirty="0" smtClean="0"/>
              <a:t>CONNECT</a:t>
            </a:r>
          </a:p>
          <a:p>
            <a:pPr lvl="1">
              <a:defRPr/>
            </a:pPr>
            <a:r>
              <a:rPr lang="en-US" sz="1500" b="1" dirty="0" smtClean="0"/>
              <a:t>DELETE</a:t>
            </a:r>
          </a:p>
          <a:p>
            <a:pPr lvl="1">
              <a:defRPr/>
            </a:pPr>
            <a:r>
              <a:rPr lang="en-US" sz="1500" b="1" dirty="0" smtClean="0"/>
              <a:t>GET</a:t>
            </a:r>
          </a:p>
          <a:p>
            <a:pPr lvl="1">
              <a:defRPr/>
            </a:pPr>
            <a:r>
              <a:rPr lang="en-US" sz="1500" b="1" dirty="0" smtClean="0"/>
              <a:t>HEAD</a:t>
            </a:r>
          </a:p>
          <a:p>
            <a:pPr lvl="1">
              <a:defRPr/>
            </a:pPr>
            <a:r>
              <a:rPr lang="en-US" sz="1500" b="1" dirty="0" smtClean="0"/>
              <a:t>OPTIONS</a:t>
            </a:r>
          </a:p>
          <a:p>
            <a:pPr lvl="1">
              <a:defRPr/>
            </a:pPr>
            <a:r>
              <a:rPr lang="en-US" sz="1500" b="1" dirty="0" smtClean="0"/>
              <a:t>PATCH</a:t>
            </a:r>
          </a:p>
          <a:p>
            <a:pPr lvl="1">
              <a:defRPr/>
            </a:pPr>
            <a:r>
              <a:rPr lang="en-US" sz="1500" b="1" dirty="0" smtClean="0"/>
              <a:t>POST</a:t>
            </a:r>
          </a:p>
          <a:p>
            <a:pPr lvl="1">
              <a:defRPr/>
            </a:pPr>
            <a:r>
              <a:rPr lang="en-US" sz="1500" b="1" dirty="0" smtClean="0"/>
              <a:t>PUT</a:t>
            </a:r>
          </a:p>
          <a:p>
            <a:pPr lvl="1">
              <a:defRPr/>
            </a:pPr>
            <a:r>
              <a:rPr lang="en-US" sz="1500" b="1" dirty="0" smtClean="0"/>
              <a:t>TRACE</a:t>
            </a:r>
            <a:endParaRPr lang="en-US" sz="15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2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HTTP methods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707" y="2526059"/>
            <a:ext cx="9613861" cy="359931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000" dirty="0"/>
              <a:t>The </a:t>
            </a:r>
            <a:r>
              <a:rPr lang="en-US" sz="2000" b="1" dirty="0"/>
              <a:t>HTTP GET method</a:t>
            </a:r>
            <a:r>
              <a:rPr lang="en-US" sz="2000" dirty="0"/>
              <a:t> requests a representation of the specified resource. Requests using </a:t>
            </a:r>
            <a:r>
              <a:rPr lang="en-US" sz="2000" dirty="0"/>
              <a:t>GET</a:t>
            </a:r>
            <a:r>
              <a:rPr lang="en-US" sz="2000" dirty="0"/>
              <a:t> </a:t>
            </a:r>
            <a:r>
              <a:rPr lang="en-US" sz="2000" b="1" dirty="0"/>
              <a:t>should only retrieve data</a:t>
            </a:r>
            <a:r>
              <a:rPr lang="en-US" sz="2000" dirty="0" smtClean="0"/>
              <a:t>.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/>
              <a:t>The </a:t>
            </a:r>
            <a:r>
              <a:rPr lang="en-US" sz="2000" b="1" dirty="0"/>
              <a:t>HTTP POST method</a:t>
            </a:r>
            <a:r>
              <a:rPr lang="en-US" sz="2000" dirty="0"/>
              <a:t> sends data to the server. A </a:t>
            </a:r>
            <a:r>
              <a:rPr lang="en-US" sz="2000" dirty="0"/>
              <a:t>POST</a:t>
            </a:r>
            <a:r>
              <a:rPr lang="en-US" sz="2000" dirty="0"/>
              <a:t> request is typically sent via an </a:t>
            </a:r>
            <a:r>
              <a:rPr lang="en-US" sz="2000" dirty="0" smtClean="0"/>
              <a:t>HTML form</a:t>
            </a:r>
            <a:r>
              <a:rPr lang="en-US" sz="2000" dirty="0"/>
              <a:t> and results in a change on the server. </a:t>
            </a:r>
            <a:endParaRPr lang="en-US" sz="2000" dirty="0" smtClean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The</a:t>
            </a:r>
            <a:r>
              <a:rPr lang="en-US" sz="2000" dirty="0"/>
              <a:t> </a:t>
            </a:r>
            <a:r>
              <a:rPr lang="en-US" sz="2000" b="1" dirty="0"/>
              <a:t>HTTP PUT request method</a:t>
            </a:r>
            <a:r>
              <a:rPr lang="en-US" sz="2000" dirty="0"/>
              <a:t> creates a new resource or replaces a representation of the target resource with the request </a:t>
            </a:r>
            <a:r>
              <a:rPr lang="en-US" sz="2000" dirty="0" smtClean="0"/>
              <a:t>payload.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/>
              <a:t>The </a:t>
            </a:r>
            <a:r>
              <a:rPr lang="en-US" sz="2000" b="1" dirty="0"/>
              <a:t>HTTP DELETE request method</a:t>
            </a:r>
            <a:r>
              <a:rPr lang="en-US" sz="2000" dirty="0"/>
              <a:t> deletes the specified resource.</a:t>
            </a: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4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HTTP response codes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707" y="2526059"/>
            <a:ext cx="9613861" cy="359931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1900" dirty="0" smtClean="0"/>
              <a:t>The response from the server often contains a response code. </a:t>
            </a:r>
          </a:p>
          <a:p>
            <a:pPr>
              <a:defRPr/>
            </a:pPr>
            <a:endParaRPr lang="en-US" sz="1900" dirty="0"/>
          </a:p>
          <a:p>
            <a:pPr>
              <a:defRPr/>
            </a:pPr>
            <a:r>
              <a:rPr lang="en-US" sz="1900" dirty="0" smtClean="0"/>
              <a:t>These response code indicates what happened with our request.</a:t>
            </a:r>
          </a:p>
          <a:p>
            <a:pPr>
              <a:defRPr/>
            </a:pPr>
            <a:r>
              <a:rPr lang="en-US" sz="1900" dirty="0" err="1" smtClean="0"/>
              <a:t>Eg</a:t>
            </a:r>
            <a:r>
              <a:rPr lang="en-US" sz="1900" dirty="0" smtClean="0"/>
              <a:t>:</a:t>
            </a:r>
          </a:p>
          <a:p>
            <a:pPr lvl="1">
              <a:defRPr/>
            </a:pPr>
            <a:r>
              <a:rPr lang="en-US" sz="1500" dirty="0" smtClean="0"/>
              <a:t>200 : OK</a:t>
            </a:r>
          </a:p>
          <a:p>
            <a:pPr lvl="1">
              <a:defRPr/>
            </a:pPr>
            <a:r>
              <a:rPr lang="en-US" sz="1500" dirty="0" smtClean="0"/>
              <a:t>302 : found</a:t>
            </a:r>
          </a:p>
          <a:p>
            <a:pPr lvl="1">
              <a:defRPr/>
            </a:pPr>
            <a:r>
              <a:rPr lang="en-US" sz="1500" dirty="0" smtClean="0"/>
              <a:t>404 : Not found</a:t>
            </a:r>
          </a:p>
          <a:p>
            <a:pPr lvl="1">
              <a:defRPr/>
            </a:pPr>
            <a:r>
              <a:rPr lang="en-US" sz="1500" dirty="0" smtClean="0"/>
              <a:t>304: Not modified</a:t>
            </a: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38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HTTPS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708" y="2526059"/>
            <a:ext cx="4228010" cy="359931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1600" b="1" dirty="0"/>
              <a:t>HTTP Secure</a:t>
            </a:r>
            <a:r>
              <a:rPr lang="en-US" sz="1600" dirty="0"/>
              <a:t> (</a:t>
            </a:r>
            <a:r>
              <a:rPr lang="en-US" sz="1600" b="1" dirty="0"/>
              <a:t>HTTPS</a:t>
            </a:r>
            <a:r>
              <a:rPr lang="en-US" sz="1600" dirty="0"/>
              <a:t>) is an extension of the </a:t>
            </a:r>
            <a:r>
              <a:rPr lang="en-US" sz="1600" dirty="0" smtClean="0"/>
              <a:t>HTTP.</a:t>
            </a:r>
          </a:p>
          <a:p>
            <a:pPr>
              <a:defRPr/>
            </a:pPr>
            <a:r>
              <a:rPr lang="en-US" sz="1600" dirty="0" smtClean="0"/>
              <a:t>It </a:t>
            </a:r>
            <a:r>
              <a:rPr lang="en-US" sz="1600" dirty="0"/>
              <a:t>usually uses </a:t>
            </a:r>
            <a:r>
              <a:rPr lang="en-US" sz="1600" dirty="0" smtClean="0"/>
              <a:t>SSL</a:t>
            </a:r>
            <a:r>
              <a:rPr lang="en-US" sz="1600" dirty="0"/>
              <a:t> or </a:t>
            </a:r>
            <a:r>
              <a:rPr lang="en-US" sz="1600" dirty="0" smtClean="0"/>
              <a:t>TLS</a:t>
            </a:r>
            <a:r>
              <a:rPr lang="en-US" sz="1600" dirty="0"/>
              <a:t> to encrypt all communication between a client and a server</a:t>
            </a:r>
            <a:r>
              <a:rPr lang="en-US" sz="1600" dirty="0" smtClean="0"/>
              <a:t>.</a:t>
            </a:r>
          </a:p>
          <a:p>
            <a:pPr>
              <a:defRPr/>
            </a:pPr>
            <a:endParaRPr lang="en-US" sz="1600" dirty="0" smtClean="0"/>
          </a:p>
          <a:p>
            <a:pPr>
              <a:defRPr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73" y="1977525"/>
            <a:ext cx="5569529" cy="4880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601824"/>
            <a:ext cx="3488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gurunguns.wordpress.com</a:t>
            </a:r>
            <a:r>
              <a:rPr lang="en-US" sz="800" dirty="0"/>
              <a:t>/2017/10/10/how-does-https-works/</a:t>
            </a:r>
          </a:p>
        </p:txBody>
      </p:sp>
    </p:spTree>
    <p:extLst>
      <p:ext uri="{BB962C8B-B14F-4D97-AF65-F5344CB8AC3E}">
        <p14:creationId xmlns:p14="http://schemas.microsoft.com/office/powerpoint/2010/main" val="347941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HTTPS</a:t>
            </a:r>
            <a:endParaRPr lang="en-US" alt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77" y="1977524"/>
            <a:ext cx="6312751" cy="482227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55422" y="6642556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tiptopsecurity.com</a:t>
            </a:r>
            <a:r>
              <a:rPr lang="en-US" sz="800" dirty="0"/>
              <a:t>/how-does-https-work-</a:t>
            </a:r>
            <a:r>
              <a:rPr lang="en-US" sz="800" dirty="0" err="1"/>
              <a:t>rsa</a:t>
            </a:r>
            <a:r>
              <a:rPr lang="en-US" sz="800" dirty="0"/>
              <a:t>-encryption-explained/</a:t>
            </a:r>
          </a:p>
        </p:txBody>
      </p:sp>
    </p:spTree>
    <p:extLst>
      <p:ext uri="{BB962C8B-B14F-4D97-AF65-F5344CB8AC3E}">
        <p14:creationId xmlns:p14="http://schemas.microsoft.com/office/powerpoint/2010/main" val="1294047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HTTP</a:t>
            </a:r>
            <a:endParaRPr lang="en-US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follows a classical </a:t>
            </a:r>
            <a:r>
              <a:rPr lang="en-US" dirty="0" smtClean="0"/>
              <a:t>client-server model, </a:t>
            </a:r>
            <a:r>
              <a:rPr lang="en-US" dirty="0"/>
              <a:t>with a client opening a connection to make a request, then waiting until it receives a response</a:t>
            </a:r>
            <a:r>
              <a:rPr lang="en-US" dirty="0" smtClean="0"/>
              <a:t>.</a:t>
            </a:r>
          </a:p>
          <a:p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3" y="3078012"/>
            <a:ext cx="7268307" cy="36875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84083" y="6492662"/>
            <a:ext cx="35637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developer.mozilla.org</a:t>
            </a:r>
            <a:r>
              <a:rPr lang="en-US" sz="900" dirty="0"/>
              <a:t>/</a:t>
            </a:r>
            <a:r>
              <a:rPr lang="en-US" sz="900" dirty="0" err="1"/>
              <a:t>en</a:t>
            </a:r>
            <a:r>
              <a:rPr lang="en-US" sz="900" dirty="0"/>
              <a:t>-US/docs/Web/HTTP/Overview</a:t>
            </a:r>
          </a:p>
        </p:txBody>
      </p:sp>
    </p:spTree>
    <p:extLst>
      <p:ext uri="{BB962C8B-B14F-4D97-AF65-F5344CB8AC3E}">
        <p14:creationId xmlns:p14="http://schemas.microsoft.com/office/powerpoint/2010/main" val="30052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HTTP</a:t>
            </a:r>
            <a:endParaRPr lang="en-US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Clients and servers communicate by exchanging individual messages (as opposed to a stream of data). The messages sent by the client, usually a Web browser, are called </a:t>
            </a:r>
            <a:r>
              <a:rPr lang="en-US" i="1" dirty="0"/>
              <a:t>requests</a:t>
            </a:r>
            <a:r>
              <a:rPr lang="en-US" dirty="0"/>
              <a:t> and the messages sent by the server as an answer are called </a:t>
            </a:r>
            <a:r>
              <a:rPr lang="en-US" i="1" dirty="0"/>
              <a:t>responses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HTTP client can be anything:</a:t>
            </a:r>
          </a:p>
          <a:p>
            <a:pPr lvl="1"/>
            <a:r>
              <a:rPr lang="en-US" dirty="0"/>
              <a:t>Most of the time the user-agent is a Web browser, but it can be anything, for example a robot that crawls the Web to populate and maintain a search engine index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58" y="5288455"/>
            <a:ext cx="85344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Proxies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/>
              <a:t>Between the Web browser and the server, numerous computers and machines relay the HTTP </a:t>
            </a:r>
            <a:r>
              <a:rPr lang="en-US" dirty="0" smtClean="0"/>
              <a:t>messages, </a:t>
            </a:r>
            <a:r>
              <a:rPr lang="en-US" dirty="0"/>
              <a:t>generally called </a:t>
            </a:r>
            <a:r>
              <a:rPr lang="en-US" b="1" dirty="0"/>
              <a:t>proxies</a:t>
            </a:r>
            <a:r>
              <a:rPr lang="en-US" dirty="0" smtClean="0"/>
              <a:t>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These </a:t>
            </a:r>
            <a:r>
              <a:rPr lang="en-US" dirty="0"/>
              <a:t>can be transparent, or not (changing requests going through them), and may perform numerous functions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caching (the cache can be public or private, like the browser cache)</a:t>
            </a:r>
          </a:p>
          <a:p>
            <a:pPr lvl="1"/>
            <a:r>
              <a:rPr lang="en-US" dirty="0"/>
              <a:t>filtering (like an antivirus scan, parental controls, …)</a:t>
            </a:r>
          </a:p>
          <a:p>
            <a:pPr lvl="1"/>
            <a:r>
              <a:rPr lang="en-US" dirty="0"/>
              <a:t>load balancing (to allow multiple servers to serve the different requests)</a:t>
            </a:r>
          </a:p>
          <a:p>
            <a:pPr lvl="1"/>
            <a:r>
              <a:rPr lang="en-US" dirty="0"/>
              <a:t>authentication (to control access to different resources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23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HTTP flow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Client initiates a connection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Server accepts a connection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Client sends a HTTP request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Server sends the </a:t>
            </a:r>
            <a:r>
              <a:rPr lang="en-US" dirty="0" err="1" smtClean="0"/>
              <a:t>respons</a:t>
            </a:r>
            <a:r>
              <a:rPr lang="en-US" dirty="0" smtClean="0"/>
              <a:t> (often documents like HTML forms)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Close or reuse the connection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HTTP request and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Example request and response:</a:t>
            </a:r>
          </a:p>
          <a:p>
            <a:pPr>
              <a:defRPr/>
            </a:pPr>
            <a:r>
              <a:rPr lang="en-US" dirty="0" smtClean="0"/>
              <a:t>Request: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Response: </a:t>
            </a:r>
            <a:endParaRPr lang="en-US" dirty="0" smtClean="0"/>
          </a:p>
          <a:p>
            <a:pPr lvl="1">
              <a:defRPr/>
            </a:pP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322" y="2688383"/>
            <a:ext cx="6921938" cy="10691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322" y="4008890"/>
            <a:ext cx="7255383" cy="27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44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Messages</a:t>
            </a:r>
            <a:endParaRPr lang="en-US" alt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38" y="2336800"/>
            <a:ext cx="8433699" cy="359886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HTTP Messages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1072"/>
          </a:xfrm>
        </p:spPr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An HTTP </a:t>
            </a:r>
            <a:r>
              <a:rPr lang="en-US" dirty="0" smtClean="0"/>
              <a:t>method, </a:t>
            </a:r>
            <a:r>
              <a:rPr lang="en-US" dirty="0"/>
              <a:t>usually a verb like </a:t>
            </a:r>
            <a:r>
              <a:rPr lang="en-US" dirty="0" smtClean="0"/>
              <a:t>GET,</a:t>
            </a:r>
            <a:r>
              <a:rPr lang="en-US" dirty="0"/>
              <a:t> </a:t>
            </a:r>
            <a:r>
              <a:rPr lang="en-US" dirty="0" smtClean="0"/>
              <a:t>POST</a:t>
            </a:r>
            <a:r>
              <a:rPr lang="en-US" dirty="0"/>
              <a:t> or a noun like </a:t>
            </a:r>
            <a:r>
              <a:rPr lang="en-US" dirty="0" smtClean="0"/>
              <a:t>OPTIONS</a:t>
            </a:r>
            <a:r>
              <a:rPr lang="en-US" dirty="0"/>
              <a:t> or </a:t>
            </a:r>
            <a:r>
              <a:rPr lang="en-US" dirty="0" smtClean="0"/>
              <a:t>HEAD that </a:t>
            </a:r>
            <a:r>
              <a:rPr lang="en-US" dirty="0"/>
              <a:t>defines the operation the client wants to perform. Typically, a client wants to fetch a resource (using </a:t>
            </a:r>
            <a:r>
              <a:rPr lang="en-US" dirty="0"/>
              <a:t>GET</a:t>
            </a:r>
            <a:r>
              <a:rPr lang="en-US" dirty="0"/>
              <a:t>) or post the value of </a:t>
            </a:r>
            <a:r>
              <a:rPr lang="en-US" dirty="0" smtClean="0"/>
              <a:t>an</a:t>
            </a:r>
            <a:r>
              <a:rPr lang="en-US" dirty="0"/>
              <a:t> </a:t>
            </a:r>
            <a:r>
              <a:rPr lang="en-US" dirty="0" smtClean="0"/>
              <a:t>HTML form</a:t>
            </a:r>
            <a:r>
              <a:rPr lang="en-US" dirty="0"/>
              <a:t> (using </a:t>
            </a:r>
            <a:r>
              <a:rPr lang="en-US" dirty="0" smtClean="0"/>
              <a:t>POST)</a:t>
            </a:r>
          </a:p>
          <a:p>
            <a:pPr>
              <a:defRPr/>
            </a:pPr>
            <a:r>
              <a:rPr lang="en-US" dirty="0"/>
              <a:t>The path of the resource to fetch; the URL of the resource stripped from elements that are obvious from the context, for example without the </a:t>
            </a:r>
            <a:r>
              <a:rPr lang="en-US" dirty="0" smtClean="0"/>
              <a:t>protocol</a:t>
            </a:r>
            <a:r>
              <a:rPr lang="en-US" dirty="0"/>
              <a:t> (http://), the </a:t>
            </a:r>
            <a:r>
              <a:rPr lang="en-US" dirty="0" smtClean="0"/>
              <a:t>domain</a:t>
            </a:r>
            <a:r>
              <a:rPr lang="en-US" dirty="0"/>
              <a:t> (here </a:t>
            </a:r>
            <a:r>
              <a:rPr lang="en-US" dirty="0" err="1"/>
              <a:t>developer.mozilla.org</a:t>
            </a:r>
            <a:r>
              <a:rPr lang="en-US" dirty="0"/>
              <a:t>), or the TCP </a:t>
            </a:r>
            <a:r>
              <a:rPr lang="en-US" dirty="0" smtClean="0"/>
              <a:t>port</a:t>
            </a:r>
            <a:r>
              <a:rPr lang="en-US" dirty="0"/>
              <a:t> (here 80).</a:t>
            </a:r>
          </a:p>
          <a:p>
            <a:pPr>
              <a:defRPr/>
            </a:pPr>
            <a:r>
              <a:rPr lang="en-US" dirty="0"/>
              <a:t>The version of the HTTP protocol.</a:t>
            </a:r>
          </a:p>
          <a:p>
            <a:pPr>
              <a:defRPr/>
            </a:pPr>
            <a:r>
              <a:rPr lang="en-US" dirty="0"/>
              <a:t>Optional </a:t>
            </a:r>
            <a:r>
              <a:rPr lang="en-US" dirty="0" smtClean="0"/>
              <a:t>headers</a:t>
            </a:r>
            <a:r>
              <a:rPr lang="en-US" dirty="0"/>
              <a:t> that convey additional information for the servers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/>
              <a:t>Or a body, for some methods like POST, similar to those in responses, which contain the resource sent</a:t>
            </a:r>
            <a:r>
              <a:rPr lang="en-US" dirty="0" smtClean="0"/>
              <a:t>.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86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HTTP Response</a:t>
            </a:r>
            <a:endParaRPr lang="en-US" alt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16" y="2168525"/>
            <a:ext cx="6151544" cy="359886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60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1042</TotalTime>
  <Words>200</Words>
  <Application>Microsoft Macintosh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Trebuchet MS</vt:lpstr>
      <vt:lpstr>Arial</vt:lpstr>
      <vt:lpstr>Berlin</vt:lpstr>
      <vt:lpstr>HTTP</vt:lpstr>
      <vt:lpstr>HTTP</vt:lpstr>
      <vt:lpstr>HTTP</vt:lpstr>
      <vt:lpstr>Proxies</vt:lpstr>
      <vt:lpstr>HTTP flow</vt:lpstr>
      <vt:lpstr>HTTP request and response</vt:lpstr>
      <vt:lpstr>HTTP Messages</vt:lpstr>
      <vt:lpstr>HTTP Messages</vt:lpstr>
      <vt:lpstr>HTTP Response</vt:lpstr>
      <vt:lpstr>HTTP response</vt:lpstr>
      <vt:lpstr>HTTP request methods</vt:lpstr>
      <vt:lpstr>HTTP methods</vt:lpstr>
      <vt:lpstr>HTTP response codes</vt:lpstr>
      <vt:lpstr>HTTPS</vt:lpstr>
      <vt:lpstr>HTTPS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Virajitha Karnatapu</dc:creator>
  <cp:lastModifiedBy>Virajitha Karnatapu</cp:lastModifiedBy>
  <cp:revision>40</cp:revision>
  <dcterms:created xsi:type="dcterms:W3CDTF">2018-07-23T05:29:53Z</dcterms:created>
  <dcterms:modified xsi:type="dcterms:W3CDTF">2018-07-26T18:52:41Z</dcterms:modified>
</cp:coreProperties>
</file>