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api/globals.html" TargetMode="Externa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NodeJs</a:t>
            </a:r>
            <a:r>
              <a:rPr lang="en-US" altLang="en-US" dirty="0" smtClean="0"/>
              <a:t> - Intro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So far, we have used the JavaScript language in a single environment: the browser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To run programs in a non-browser </a:t>
            </a:r>
            <a:r>
              <a:rPr lang="en-US" dirty="0" err="1" smtClean="0"/>
              <a:t>enviroment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 server that you are hosting your web-app), we use </a:t>
            </a:r>
            <a:r>
              <a:rPr lang="en-US" dirty="0" err="1" smtClean="0"/>
              <a:t>N</a:t>
            </a:r>
            <a:r>
              <a:rPr lang="en-US" dirty="0" err="1" smtClean="0"/>
              <a:t>odeJS</a:t>
            </a:r>
            <a:endParaRPr lang="en-US" dirty="0" smtClean="0"/>
          </a:p>
          <a:p>
            <a:pPr>
              <a:defRPr/>
            </a:pPr>
            <a:r>
              <a:rPr lang="en-US" dirty="0"/>
              <a:t>With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/>
              <a:t>you can build anything from small command line tools to HTTP servers that power dynamic websites.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Built-in modules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6666"/>
            <a:ext cx="9613861" cy="3599316"/>
          </a:xfrm>
        </p:spPr>
        <p:txBody>
          <a:bodyPr rtlCol="0">
            <a:noAutofit/>
          </a:bodyPr>
          <a:lstStyle/>
          <a:p>
            <a:pPr fontAlgn="base"/>
            <a:r>
              <a:rPr lang="en-US" dirty="0"/>
              <a:t>Beyond some essentials, like console, process, __</a:t>
            </a:r>
            <a:r>
              <a:rPr lang="en-US" dirty="0" err="1"/>
              <a:t>dirname</a:t>
            </a:r>
            <a:r>
              <a:rPr lang="en-US" dirty="0"/>
              <a:t>, and __filename, which we saw above, there isn’t much functionality available in the global scope in a Node application.</a:t>
            </a:r>
          </a:p>
          <a:p>
            <a:pPr lvl="1" fontAlgn="base"/>
            <a:r>
              <a:rPr lang="en-US" dirty="0"/>
              <a:t>You can see all the </a:t>
            </a:r>
            <a:r>
              <a:rPr lang="en-US" dirty="0" err="1"/>
              <a:t>globals</a:t>
            </a:r>
            <a:r>
              <a:rPr lang="en-US" dirty="0"/>
              <a:t> here: </a:t>
            </a:r>
            <a:r>
              <a:rPr lang="en-US" u="sng" dirty="0">
                <a:hlinkClick r:id="rId2"/>
              </a:rPr>
              <a:t>https://nodejs.org/api/globals.html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Node has many other pieces of functionality available as importable </a:t>
            </a:r>
            <a:r>
              <a:rPr lang="en-US" b="1" i="1" dirty="0"/>
              <a:t>modules</a:t>
            </a:r>
            <a:r>
              <a:rPr lang="en-US" dirty="0"/>
              <a:t>, which we can access using the global require() function.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Built-in </a:t>
            </a:r>
            <a:r>
              <a:rPr lang="en-US" altLang="en-US" dirty="0" smtClean="0"/>
              <a:t>module - fs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6666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900" dirty="0"/>
              <a:t>fs, Node’s built-in module for working with the file </a:t>
            </a:r>
            <a:r>
              <a:rPr lang="en-US" sz="1900" dirty="0" smtClean="0"/>
              <a:t>system.</a:t>
            </a:r>
          </a:p>
          <a:p>
            <a:r>
              <a:rPr lang="en-US" sz="2000" dirty="0"/>
              <a:t>Example: File IO</a:t>
            </a:r>
          </a:p>
          <a:p>
            <a:r>
              <a:rPr lang="en-US" sz="2000" dirty="0"/>
              <a:t>Copying a text file...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fs = require('fs');</a:t>
            </a:r>
          </a:p>
          <a:p>
            <a:pPr marL="0" indent="0">
              <a:buNone/>
            </a:pPr>
            <a:r>
              <a:rPr lang="en-US" sz="2000" dirty="0" err="1"/>
              <a:t>fs.readFile</a:t>
            </a:r>
            <a:r>
              <a:rPr lang="en-US" sz="2000" dirty="0"/>
              <a:t>("</a:t>
            </a:r>
            <a:r>
              <a:rPr lang="en-US" sz="2000" dirty="0" err="1"/>
              <a:t>mytextfile.txt</a:t>
            </a:r>
            <a:r>
              <a:rPr lang="en-US" sz="2000" dirty="0"/>
              <a:t>", 'utf8', function (err, txt) {</a:t>
            </a:r>
          </a:p>
          <a:p>
            <a:pPr marL="0" indent="0">
              <a:buNone/>
            </a:pPr>
            <a:r>
              <a:rPr lang="en-US" sz="2000" dirty="0" smtClean="0"/>
              <a:t>	if </a:t>
            </a:r>
            <a:r>
              <a:rPr lang="en-US" sz="2000" dirty="0"/>
              <a:t>(err) throw err;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console.log</a:t>
            </a:r>
            <a:r>
              <a:rPr lang="en-US" sz="2000" dirty="0"/>
              <a:t>("File content is: "+txt);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fs.writeFile</a:t>
            </a:r>
            <a:r>
              <a:rPr lang="en-US" sz="2000" dirty="0"/>
              <a:t>("</a:t>
            </a:r>
            <a:r>
              <a:rPr lang="en-US" sz="2000" dirty="0" err="1"/>
              <a:t>outputfile.txt</a:t>
            </a:r>
            <a:r>
              <a:rPr lang="en-US" sz="2000" dirty="0"/>
              <a:t>", txt, { encoding: 'utf8' }, (err) =&gt; {</a:t>
            </a:r>
          </a:p>
          <a:p>
            <a:pPr marL="0" indent="0">
              <a:buNone/>
            </a:pPr>
            <a:r>
              <a:rPr lang="en-US" sz="2000" dirty="0" smtClean="0"/>
              <a:t>		if </a:t>
            </a:r>
            <a:r>
              <a:rPr lang="en-US" sz="2000" dirty="0"/>
              <a:t>(err) throw err;</a:t>
            </a:r>
          </a:p>
          <a:p>
            <a:pPr marL="0" indent="0">
              <a:buNone/>
            </a:pPr>
            <a:r>
              <a:rPr lang="en-US" sz="2000" dirty="0" smtClean="0"/>
              <a:t>	});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});</a:t>
            </a:r>
          </a:p>
          <a:p>
            <a:pPr>
              <a:defRPr/>
            </a:pPr>
            <a:endParaRPr lang="en-US" sz="1900" dirty="0" smtClean="0"/>
          </a:p>
          <a:p>
            <a:pPr>
              <a:defRPr/>
            </a:pPr>
            <a:endParaRPr lang="en-US" sz="1900" dirty="0" smtClean="0"/>
          </a:p>
          <a:p>
            <a:pPr>
              <a:defRPr/>
            </a:pPr>
            <a:endParaRPr lang="en-US" sz="1900" dirty="0" smtClean="0"/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- fs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6666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 smtClean="0"/>
              <a:t>Initialize </a:t>
            </a:r>
            <a:r>
              <a:rPr lang="en-US" sz="2000" dirty="0"/>
              <a:t>a new </a:t>
            </a:r>
            <a:r>
              <a:rPr lang="en-US" sz="2000" dirty="0" err="1"/>
              <a:t>Node.js</a:t>
            </a:r>
            <a:r>
              <a:rPr lang="en-US" sz="2000" dirty="0"/>
              <a:t> project</a:t>
            </a:r>
          </a:p>
          <a:p>
            <a:r>
              <a:rPr lang="en-US" sz="2000" dirty="0" smtClean="0"/>
              <a:t>Manually </a:t>
            </a:r>
            <a:r>
              <a:rPr lang="en-US" sz="2000" dirty="0"/>
              <a:t>create a text file containing a list of fruits, one per line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Create a </a:t>
            </a:r>
            <a:r>
              <a:rPr lang="en-US" sz="2000" dirty="0" err="1"/>
              <a:t>Node.js</a:t>
            </a:r>
            <a:r>
              <a:rPr lang="en-US" sz="2000" dirty="0"/>
              <a:t> script that loads the text file into a string</a:t>
            </a:r>
          </a:p>
          <a:p>
            <a:pPr lvl="1"/>
            <a:r>
              <a:rPr lang="en-US" sz="1600" dirty="0"/>
              <a:t>Then, parse the string into an array, one entry per line</a:t>
            </a:r>
          </a:p>
          <a:p>
            <a:pPr lvl="1"/>
            <a:r>
              <a:rPr lang="en-US" sz="1600" dirty="0"/>
              <a:t>And if the array has an odd length, append one entry that says "(empty)"</a:t>
            </a:r>
          </a:p>
          <a:p>
            <a:pPr lvl="1"/>
            <a:r>
              <a:rPr lang="en-US" sz="1600" dirty="0"/>
              <a:t>And finally shuffle the array, </a:t>
            </a:r>
            <a:r>
              <a:rPr lang="en-US" sz="1600" dirty="0" smtClean="0"/>
              <a:t>and write them to new file</a:t>
            </a:r>
            <a:endParaRPr lang="en-US" sz="1600" dirty="0"/>
          </a:p>
          <a:p>
            <a:r>
              <a:rPr lang="en-US" sz="2000" dirty="0"/>
              <a:t>4. Finally, print out the contents of the array, two elements at a time.</a:t>
            </a:r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NodeJS</a:t>
            </a:r>
            <a:r>
              <a:rPr lang="en-US" altLang="en-US" dirty="0" smtClean="0"/>
              <a:t> - Usage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1" dirty="0" err="1"/>
              <a:t>Node.js</a:t>
            </a:r>
            <a:r>
              <a:rPr lang="en-US" dirty="0"/>
              <a:t> is a tool that is often thought of as a server framework.  Node is more general than that, though: it is a tool that simply allows us to run JS outside the browser.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We can use Node for many purposes, including:</a:t>
            </a:r>
          </a:p>
          <a:p>
            <a:pPr lvl="1" fontAlgn="base"/>
            <a:r>
              <a:rPr lang="en-US" dirty="0"/>
              <a:t>Writing simple command-line tools.</a:t>
            </a:r>
          </a:p>
          <a:p>
            <a:pPr lvl="1" fontAlgn="base"/>
            <a:r>
              <a:rPr lang="en-US" dirty="0"/>
              <a:t>Writing dynamic web servers.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NodeJS</a:t>
            </a:r>
            <a:r>
              <a:rPr lang="en-US" altLang="en-US" dirty="0" smtClean="0"/>
              <a:t> - </a:t>
            </a:r>
            <a:r>
              <a:rPr lang="en-US" dirty="0" err="1" smtClean="0"/>
              <a:t>Asynchronicity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Node.js</a:t>
            </a:r>
            <a:r>
              <a:rPr lang="en-US" dirty="0"/>
              <a:t> is single-threaded</a:t>
            </a:r>
          </a:p>
          <a:p>
            <a:r>
              <a:rPr lang="en-US" dirty="0"/>
              <a:t>Performance is reasonable, though, because most APIs are asynchronous</a:t>
            </a:r>
          </a:p>
          <a:p>
            <a:pPr lvl="1"/>
            <a:r>
              <a:rPr lang="en-US" dirty="0"/>
              <a:t>Many require you to pass a callback function</a:t>
            </a:r>
          </a:p>
          <a:p>
            <a:r>
              <a:rPr lang="en-US" dirty="0"/>
              <a:t>Reminder: In JavaScript, functions are first-class objects.</a:t>
            </a:r>
          </a:p>
          <a:p>
            <a:r>
              <a:rPr lang="en-US" dirty="0"/>
              <a:t>Functions can be instantiated and can have properties (like objects).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NodeJS</a:t>
            </a:r>
            <a:r>
              <a:rPr lang="en-US" altLang="en-US" dirty="0" smtClean="0"/>
              <a:t> - Installation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We have done this in previous classes. If you still haven’t installed, download and install from the following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/download/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– Hello world!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Go to your command-line</a:t>
            </a:r>
          </a:p>
          <a:p>
            <a:r>
              <a:rPr lang="en-US" dirty="0"/>
              <a:t>Create a directory, go into it</a:t>
            </a:r>
          </a:p>
          <a:p>
            <a:r>
              <a:rPr lang="en-US" dirty="0"/>
              <a:t>Create a file called </a:t>
            </a:r>
            <a:r>
              <a:rPr lang="en-US" dirty="0" err="1"/>
              <a:t>hello.js</a:t>
            </a:r>
            <a:r>
              <a:rPr lang="en-US" dirty="0"/>
              <a:t> containing...</a:t>
            </a:r>
          </a:p>
          <a:p>
            <a:pPr lvl="1"/>
            <a:r>
              <a:rPr lang="en-US" dirty="0" err="1"/>
              <a:t>console.log</a:t>
            </a:r>
            <a:r>
              <a:rPr lang="en-US" dirty="0"/>
              <a:t>("Hello, world!");</a:t>
            </a:r>
          </a:p>
          <a:p>
            <a:r>
              <a:rPr lang="en-US" dirty="0"/>
              <a:t>Save, go back to command-line</a:t>
            </a:r>
          </a:p>
          <a:p>
            <a:r>
              <a:rPr lang="en-US" dirty="0"/>
              <a:t>Run your script with...</a:t>
            </a:r>
          </a:p>
          <a:p>
            <a:r>
              <a:rPr lang="en-US" dirty="0"/>
              <a:t>node </a:t>
            </a:r>
            <a:r>
              <a:rPr lang="en-US" dirty="0" err="1"/>
              <a:t>hello.js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/>
              <a:t>Node.js</a:t>
            </a:r>
            <a:r>
              <a:rPr lang="en-US" dirty="0"/>
              <a:t> on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You can also just run node without any arguments to get a simple command prompt (similar to the console in the browser’s dev tools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/>
              <a:t>$</a:t>
            </a:r>
            <a:r>
              <a:rPr lang="en-US" dirty="0" smtClean="0"/>
              <a:t> node</a:t>
            </a:r>
          </a:p>
          <a:p>
            <a:pPr>
              <a:defRPr/>
            </a:pPr>
            <a:r>
              <a:rPr lang="en-US" dirty="0" smtClean="0"/>
              <a:t>&gt; 1 + 1 </a:t>
            </a:r>
          </a:p>
          <a:p>
            <a:pPr lvl="1">
              <a:defRPr/>
            </a:pPr>
            <a:r>
              <a:rPr lang="en-US" dirty="0"/>
              <a:t>2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on the command line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2" indent="-285750">
              <a:defRPr/>
            </a:pPr>
            <a:r>
              <a:rPr lang="en-US" dirty="0"/>
              <a:t>Command line arguments can be accessed via the array </a:t>
            </a:r>
            <a:r>
              <a:rPr lang="en-US" dirty="0" err="1"/>
              <a:t>process.argv</a:t>
            </a:r>
            <a:r>
              <a:rPr lang="en-US" dirty="0"/>
              <a:t>.  For example, this program would print each of the command line arguments</a:t>
            </a:r>
            <a:r>
              <a:rPr lang="en-US" dirty="0" smtClean="0"/>
              <a:t>:</a:t>
            </a:r>
          </a:p>
          <a:p>
            <a:pPr marL="742950" lvl="3" indent="-285750">
              <a:defRPr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process.argv.length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process.argv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285750" lvl="2" indent="-285750">
              <a:defRPr/>
            </a:pPr>
            <a:endParaRPr lang="en-US" dirty="0" smtClean="0"/>
          </a:p>
          <a:p>
            <a:pPr marL="285750" lvl="2" indent="-285750">
              <a:defRPr/>
            </a:pPr>
            <a:r>
              <a:rPr lang="en-US" smtClean="0"/>
              <a:t>You </a:t>
            </a:r>
            <a:r>
              <a:rPr lang="en-US" dirty="0"/>
              <a:t>can read </a:t>
            </a:r>
            <a:r>
              <a:rPr lang="en-US" dirty="0" err="1"/>
              <a:t>process.argv</a:t>
            </a:r>
            <a:r>
              <a:rPr lang="en-US" dirty="0"/>
              <a:t>, which is an array of strings</a:t>
            </a:r>
            <a:r>
              <a:rPr lang="en-US" dirty="0" smtClean="0"/>
              <a:t>. </a:t>
            </a:r>
            <a:r>
              <a:rPr lang="en-US" dirty="0"/>
              <a:t>Note that it also includes the name of the </a:t>
            </a:r>
            <a:r>
              <a:rPr lang="en-US" dirty="0"/>
              <a:t>node</a:t>
            </a:r>
            <a:r>
              <a:rPr lang="en-US" dirty="0"/>
              <a:t> command and your script name, so the actual arguments start at index 2</a:t>
            </a:r>
            <a:r>
              <a:rPr lang="en-US" dirty="0" smtClean="0"/>
              <a:t>.</a:t>
            </a:r>
          </a:p>
          <a:p>
            <a:pPr marL="285750" lvl="2" indent="-285750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Bindings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The </a:t>
            </a:r>
            <a:r>
              <a:rPr lang="en-US" dirty="0"/>
              <a:t>process</a:t>
            </a:r>
            <a:r>
              <a:rPr lang="en-US" dirty="0"/>
              <a:t> binding, just like the </a:t>
            </a:r>
            <a:r>
              <a:rPr lang="en-US" dirty="0"/>
              <a:t>console</a:t>
            </a:r>
            <a:r>
              <a:rPr lang="en-US" dirty="0"/>
              <a:t> binding, is available globally in Node</a:t>
            </a:r>
            <a:r>
              <a:rPr lang="en-US" dirty="0" smtClean="0"/>
              <a:t>. </a:t>
            </a:r>
            <a:r>
              <a:rPr lang="en-US" dirty="0"/>
              <a:t>It provides various ways to inspect and manipulate the current program. </a:t>
            </a:r>
            <a:endParaRPr lang="en-US" dirty="0" smtClean="0"/>
          </a:p>
          <a:p>
            <a:pPr>
              <a:defRPr/>
            </a:pPr>
            <a:r>
              <a:rPr lang="en-US" dirty="0"/>
              <a:t>All the standard JavaScript global bindings, such as </a:t>
            </a:r>
            <a:r>
              <a:rPr lang="en-US" dirty="0"/>
              <a:t>Array</a:t>
            </a:r>
            <a:r>
              <a:rPr lang="en-US" dirty="0"/>
              <a:t>, </a:t>
            </a:r>
            <a:r>
              <a:rPr lang="en-US" dirty="0"/>
              <a:t>Math</a:t>
            </a:r>
            <a:r>
              <a:rPr lang="en-US" dirty="0"/>
              <a:t>, and </a:t>
            </a:r>
            <a:r>
              <a:rPr lang="en-US" dirty="0"/>
              <a:t>JSON</a:t>
            </a:r>
            <a:r>
              <a:rPr lang="en-US" dirty="0"/>
              <a:t>, are also present in Node’s environment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/>
              <a:t>Browser-related functionality, such as </a:t>
            </a:r>
            <a:r>
              <a:rPr lang="en-US" dirty="0"/>
              <a:t>document</a:t>
            </a:r>
            <a:r>
              <a:rPr lang="en-US" dirty="0"/>
              <a:t> or </a:t>
            </a:r>
            <a:r>
              <a:rPr lang="en-US" dirty="0"/>
              <a:t>prompt</a:t>
            </a:r>
            <a:r>
              <a:rPr lang="en-US" dirty="0" smtClean="0"/>
              <a:t>, alert, confirm </a:t>
            </a:r>
            <a:r>
              <a:rPr lang="en-US" dirty="0"/>
              <a:t>is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Bindings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68708"/>
            <a:ext cx="9613861" cy="3599316"/>
          </a:xfrm>
        </p:spPr>
        <p:txBody>
          <a:bodyPr rtlCol="0">
            <a:noAutofit/>
          </a:bodyPr>
          <a:lstStyle/>
          <a:p>
            <a:pPr fontAlgn="base"/>
            <a:r>
              <a:rPr lang="en-US" dirty="0"/>
              <a:t>A couple other important values available in all Node process are:</a:t>
            </a:r>
          </a:p>
          <a:p>
            <a:pPr lvl="1" fontAlgn="base"/>
            <a:r>
              <a:rPr lang="en-US" dirty="0"/>
              <a:t>__</a:t>
            </a:r>
            <a:r>
              <a:rPr lang="en-US" dirty="0" err="1"/>
              <a:t>dirname</a:t>
            </a:r>
            <a:r>
              <a:rPr lang="en-US" dirty="0"/>
              <a:t> – a string containing the path of the directory in which the currently executing code resides</a:t>
            </a:r>
          </a:p>
          <a:p>
            <a:pPr lvl="1" fontAlgn="base"/>
            <a:r>
              <a:rPr lang="en-US" dirty="0"/>
              <a:t>__filename – a string containing the path of the file in which the currently executing code resides</a:t>
            </a:r>
          </a:p>
          <a:p>
            <a:pPr lvl="1" fontAlgn="base"/>
            <a:r>
              <a:rPr lang="en-US" dirty="0"/>
              <a:t>Both __</a:t>
            </a:r>
            <a:r>
              <a:rPr lang="en-US" dirty="0" err="1"/>
              <a:t>dirname</a:t>
            </a:r>
            <a:r>
              <a:rPr lang="en-US" dirty="0"/>
              <a:t> and __filename are actually local to each individual module (more on modules below), not global like process.</a:t>
            </a:r>
          </a:p>
          <a:p>
            <a:pPr marL="0" indent="0">
              <a:buNone/>
              <a:defRPr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1004</TotalTime>
  <Words>536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Arial</vt:lpstr>
      <vt:lpstr>Berlin</vt:lpstr>
      <vt:lpstr>NodeJs - Intro</vt:lpstr>
      <vt:lpstr>NodeJS - Usage</vt:lpstr>
      <vt:lpstr>NodeJS - Asynchronicity</vt:lpstr>
      <vt:lpstr>NodeJS - Installation</vt:lpstr>
      <vt:lpstr>Exercise – Hello world!</vt:lpstr>
      <vt:lpstr>Node.js on the command line</vt:lpstr>
      <vt:lpstr>Node.js on the command line</vt:lpstr>
      <vt:lpstr>Bindings</vt:lpstr>
      <vt:lpstr>Bindings</vt:lpstr>
      <vt:lpstr>Built-in modules</vt:lpstr>
      <vt:lpstr>Built-in module - fs</vt:lpstr>
      <vt:lpstr>Exercise - fs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24</cp:revision>
  <dcterms:created xsi:type="dcterms:W3CDTF">2018-07-23T05:29:53Z</dcterms:created>
  <dcterms:modified xsi:type="dcterms:W3CDTF">2018-07-24T18:58:37Z</dcterms:modified>
</cp:coreProperties>
</file>