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80"/>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1D85D-A530-EB49-8471-99AB4990F2CE}" type="datetimeFigureOut">
              <a:rPr lang="en-US" smtClean="0"/>
              <a:t>7/23/18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21A8C-8478-B54E-A0EF-B11D86A3E1CC}" type="slidenum">
              <a:rPr lang="en-US" smtClean="0"/>
              <a:t>‹#›</a:t>
            </a:fld>
            <a:endParaRPr lang="en-US"/>
          </a:p>
        </p:txBody>
      </p:sp>
    </p:spTree>
    <p:extLst>
      <p:ext uri="{BB962C8B-B14F-4D97-AF65-F5344CB8AC3E}">
        <p14:creationId xmlns:p14="http://schemas.microsoft.com/office/powerpoint/2010/main" val="8472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22A4E-97BB-3749-948C-A6B139C3E6CD}"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D991BF2-4DB7-3B4A-8887-54B3A1C63F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2A4E-97BB-3749-948C-A6B139C3E6CD}"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D991BF2-4DB7-3B4A-8887-54B3A1C63F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2A4E-97BB-3749-948C-A6B139C3E6CD}"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D991BF2-4DB7-3B4A-8887-54B3A1C63F0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2A4E-97BB-3749-948C-A6B139C3E6CD}"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D991BF2-4DB7-3B4A-8887-54B3A1C63F0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2A4E-97BB-3749-948C-A6B139C3E6CD}"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D991BF2-4DB7-3B4A-8887-54B3A1C63F0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1B22A4E-97BB-3749-948C-A6B139C3E6CD}" type="datetimeFigureOut">
              <a:rPr lang="en-US" smtClean="0"/>
              <a:t>7/22/18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1B22A4E-97BB-3749-948C-A6B139C3E6CD}" type="datetimeFigureOut">
              <a:rPr lang="en-US" smtClean="0"/>
              <a:t>7/22/18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22A4E-97BB-3749-948C-A6B139C3E6CD}"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1B22A4E-97BB-3749-948C-A6B139C3E6CD}" type="datetimeFigureOut">
              <a:rPr lang="en-US" smtClean="0"/>
              <a:t>7/22/18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D991BF2-4DB7-3B4A-8887-54B3A1C63F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22A4E-97BB-3749-948C-A6B139C3E6CD}"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22A4E-97BB-3749-948C-A6B139C3E6CD}" type="datetimeFigureOut">
              <a:rPr lang="en-US" smtClean="0"/>
              <a:t>7/22/18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D991BF2-4DB7-3B4A-8887-54B3A1C63F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22A4E-97BB-3749-948C-A6B139C3E6CD}"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22A4E-97BB-3749-948C-A6B139C3E6CD}" type="datetimeFigureOut">
              <a:rPr lang="en-US" smtClean="0"/>
              <a:t>7/22/18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22A4E-97BB-3749-948C-A6B139C3E6CD}" type="datetimeFigureOut">
              <a:rPr lang="en-US" smtClean="0"/>
              <a:t>7/22/18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1B22A4E-97BB-3749-948C-A6B139C3E6CD}" type="datetimeFigureOut">
              <a:rPr lang="en-US" smtClean="0"/>
              <a:t>7/22/18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2A4E-97BB-3749-948C-A6B139C3E6CD}"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22A4E-97BB-3749-948C-A6B139C3E6CD}" type="datetimeFigureOut">
              <a:rPr lang="en-US" smtClean="0"/>
              <a:t>7/22/18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91BF2-4DB7-3B4A-8887-54B3A1C63F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B22A4E-97BB-3749-948C-A6B139C3E6CD}" type="datetimeFigureOut">
              <a:rPr lang="en-US" smtClean="0"/>
              <a:t>7/22/18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D991BF2-4DB7-3B4A-8887-54B3A1C63F0E}" type="slidenum">
              <a:rPr lang="en-US" smtClean="0"/>
              <a:t>‹#›</a:t>
            </a:fld>
            <a:endParaRPr lang="en-US"/>
          </a:p>
        </p:txBody>
      </p:sp>
    </p:spTree>
    <p:extLst>
      <p:ext uri="{BB962C8B-B14F-4D97-AF65-F5344CB8AC3E}">
        <p14:creationId xmlns:p14="http://schemas.microsoft.com/office/powerpoint/2010/main" val="17721884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Welcome to jQuery</a:t>
            </a:r>
          </a:p>
        </p:txBody>
      </p:sp>
      <p:sp>
        <p:nvSpPr>
          <p:cNvPr id="3" name="Content Placeholder 2"/>
          <p:cNvSpPr>
            <a:spLocks noGrp="1"/>
          </p:cNvSpPr>
          <p:nvPr>
            <p:ph idx="1"/>
          </p:nvPr>
        </p:nvSpPr>
        <p:spPr/>
        <p:txBody>
          <a:bodyPr rtlCol="0">
            <a:normAutofit/>
          </a:bodyPr>
          <a:lstStyle/>
          <a:p>
            <a:pPr>
              <a:buFont typeface="Arial" panose="020B0604020202020204" pitchFamily="34" charset="0"/>
              <a:buChar char="•"/>
              <a:defRPr/>
            </a:pPr>
            <a:r>
              <a:rPr lang="en-US" dirty="0" err="1" smtClean="0"/>
              <a:t>jQuery</a:t>
            </a:r>
            <a:r>
              <a:rPr lang="en-US" dirty="0" smtClean="0"/>
              <a:t> is one of many available libraries that</a:t>
            </a:r>
          </a:p>
          <a:p>
            <a:pPr lvl="1">
              <a:buFont typeface="Arial" panose="020B0604020202020204" pitchFamily="34" charset="0"/>
              <a:buChar char="–"/>
              <a:defRPr/>
            </a:pPr>
            <a:r>
              <a:rPr lang="en-US" dirty="0" smtClean="0"/>
              <a:t>Provide functions for manipulating the web page</a:t>
            </a:r>
          </a:p>
          <a:p>
            <a:pPr lvl="2">
              <a:buFont typeface="Arial" panose="020B0604020202020204" pitchFamily="34" charset="0"/>
              <a:buChar char="•"/>
              <a:defRPr/>
            </a:pPr>
            <a:r>
              <a:rPr lang="en-US" dirty="0" smtClean="0"/>
              <a:t>With fairly good performance</a:t>
            </a:r>
          </a:p>
          <a:p>
            <a:pPr lvl="1">
              <a:buFont typeface="Arial" panose="020B0604020202020204" pitchFamily="34" charset="0"/>
              <a:buChar char="–"/>
              <a:defRPr/>
            </a:pPr>
            <a:r>
              <a:rPr lang="en-US" dirty="0" smtClean="0"/>
              <a:t>Help to keep your JS code clean</a:t>
            </a:r>
          </a:p>
          <a:p>
            <a:pPr lvl="2">
              <a:buFont typeface="Arial" panose="020B0604020202020204" pitchFamily="34" charset="0"/>
              <a:buChar char="•"/>
              <a:defRPr/>
            </a:pPr>
            <a:r>
              <a:rPr lang="en-US" dirty="0" smtClean="0"/>
              <a:t>Indirectly help to protect security (somewhat)</a:t>
            </a:r>
          </a:p>
          <a:p>
            <a:pPr lvl="2">
              <a:buFont typeface="Arial" panose="020B0604020202020204" pitchFamily="34" charset="0"/>
              <a:buChar char="•"/>
              <a:defRPr/>
            </a:pPr>
            <a:endParaRPr lang="en-US" dirty="0"/>
          </a:p>
          <a:p>
            <a:pPr>
              <a:buFont typeface="Arial" panose="020B0604020202020204" pitchFamily="34" charset="0"/>
              <a:buChar char="•"/>
              <a:defRPr/>
            </a:pPr>
            <a:r>
              <a:rPr lang="en-US" dirty="0" smtClean="0"/>
              <a:t>Those are the benefits of using such a library</a:t>
            </a:r>
          </a:p>
          <a:p>
            <a:pPr>
              <a:buFont typeface="Arial" panose="020B0604020202020204" pitchFamily="34" charset="0"/>
              <a:buChar char="•"/>
              <a:defRPr/>
            </a:pPr>
            <a:r>
              <a:rPr lang="en-US" dirty="0" smtClean="0"/>
              <a:t>The downside is that you have an extra dependency and need to learn a new library</a:t>
            </a:r>
          </a:p>
          <a:p>
            <a:pPr lvl="2">
              <a:buFont typeface="Arial" panose="020B0604020202020204" pitchFamily="34" charset="0"/>
              <a:buChar char="•"/>
              <a:defRPr/>
            </a:pPr>
            <a:endParaRPr lang="en-US" dirty="0"/>
          </a:p>
          <a:p>
            <a:pPr>
              <a:buFont typeface="Arial" panose="020B0604020202020204" pitchFamily="34" charset="0"/>
              <a:buChar char="•"/>
              <a:defRPr/>
            </a:pPr>
            <a:endParaRPr lang="en-US" dirty="0" smtClean="0"/>
          </a:p>
          <a:p>
            <a:pPr lvl="1">
              <a:buFont typeface="Arial" panose="020B0604020202020204" pitchFamily="34" charset="0"/>
              <a:buChar char="–"/>
              <a:defRPr/>
            </a:pPr>
            <a:endParaRPr lang="en-US" dirty="0"/>
          </a:p>
        </p:txBody>
      </p:sp>
      <p:sp>
        <p:nvSpPr>
          <p:cNvPr id="4" name="5-Point Star 3"/>
          <p:cNvSpPr/>
          <p:nvPr/>
        </p:nvSpPr>
        <p:spPr>
          <a:xfrm>
            <a:off x="10287000" y="6477000"/>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51786644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Example: Manipulating event handlers</a:t>
            </a:r>
          </a:p>
        </p:txBody>
      </p:sp>
      <p:sp>
        <p:nvSpPr>
          <p:cNvPr id="3" name="Content Placeholder 2"/>
          <p:cNvSpPr>
            <a:spLocks noGrp="1"/>
          </p:cNvSpPr>
          <p:nvPr>
            <p:ph idx="1"/>
          </p:nvPr>
        </p:nvSpPr>
        <p:spPr>
          <a:xfrm>
            <a:off x="680321" y="2126666"/>
            <a:ext cx="9613861" cy="3599316"/>
          </a:xfrm>
        </p:spPr>
        <p:txBody>
          <a:bodyPr rtlCol="0">
            <a:noAutofit/>
          </a:bodyPr>
          <a:lstStyle/>
          <a:p>
            <a:pPr marL="0" indent="0">
              <a:buNone/>
              <a:defRPr/>
            </a:pPr>
            <a:r>
              <a:rPr lang="en-US" sz="1500" dirty="0"/>
              <a:t>&lt;!DOCTYPE html&gt;&lt;html&gt;&lt;head&gt;</a:t>
            </a:r>
          </a:p>
          <a:p>
            <a:pPr marL="0" indent="0">
              <a:buNone/>
              <a:defRPr/>
            </a:pPr>
            <a:r>
              <a:rPr lang="en-US" sz="1500" dirty="0"/>
              <a:t>&lt;script </a:t>
            </a:r>
            <a:r>
              <a:rPr lang="en-US" sz="1500" dirty="0" err="1"/>
              <a:t>src</a:t>
            </a:r>
            <a:r>
              <a:rPr lang="en-US" sz="1500" dirty="0"/>
              <a:t>="jquery-1.8.2.min.js"&gt;&lt;/script&gt;</a:t>
            </a:r>
          </a:p>
          <a:p>
            <a:pPr marL="0" indent="0">
              <a:buNone/>
              <a:defRPr/>
            </a:pPr>
            <a:r>
              <a:rPr lang="en-US" sz="1500" dirty="0"/>
              <a:t>&lt;style&gt;</a:t>
            </a:r>
          </a:p>
          <a:p>
            <a:pPr marL="0" indent="0">
              <a:buNone/>
              <a:defRPr/>
            </a:pPr>
            <a:r>
              <a:rPr lang="en-US" sz="1500" dirty="0"/>
              <a:t>.nice {background-color: orange; color: white;}</a:t>
            </a:r>
          </a:p>
          <a:p>
            <a:pPr marL="0" indent="0">
              <a:buNone/>
              <a:defRPr/>
            </a:pPr>
            <a:r>
              <a:rPr lang="en-US" sz="1500" dirty="0"/>
              <a:t>&lt;/style&gt;&lt;/head&gt;&lt;body&gt;</a:t>
            </a:r>
          </a:p>
          <a:p>
            <a:pPr marL="0" indent="0">
              <a:buNone/>
              <a:defRPr/>
            </a:pPr>
            <a:r>
              <a:rPr lang="en-US" sz="1500" dirty="0"/>
              <a:t>&lt;div id="</a:t>
            </a:r>
            <a:r>
              <a:rPr lang="en-US" sz="1500" dirty="0" err="1"/>
              <a:t>clickme</a:t>
            </a:r>
            <a:r>
              <a:rPr lang="en-US" sz="1500" dirty="0"/>
              <a:t>"&gt;Click me!&lt;/div&gt;</a:t>
            </a:r>
          </a:p>
          <a:p>
            <a:pPr marL="0" indent="0">
              <a:buNone/>
              <a:defRPr/>
            </a:pPr>
            <a:r>
              <a:rPr lang="en-US" sz="1500" dirty="0"/>
              <a:t>&lt;script&gt;</a:t>
            </a:r>
          </a:p>
          <a:p>
            <a:pPr marL="0" indent="0">
              <a:buNone/>
              <a:defRPr/>
            </a:pPr>
            <a:r>
              <a:rPr lang="en-US" sz="1500" dirty="0"/>
              <a:t>function toggle() {</a:t>
            </a:r>
          </a:p>
          <a:p>
            <a:pPr marL="0" indent="0">
              <a:buNone/>
              <a:defRPr/>
            </a:pPr>
            <a:r>
              <a:rPr lang="en-US" sz="1500" dirty="0"/>
              <a:t>  </a:t>
            </a:r>
            <a:r>
              <a:rPr lang="en-US" sz="1500" dirty="0" err="1"/>
              <a:t>var</a:t>
            </a:r>
            <a:r>
              <a:rPr lang="en-US" sz="1500" dirty="0"/>
              <a:t> </a:t>
            </a:r>
            <a:r>
              <a:rPr lang="en-US" sz="1500" dirty="0" err="1"/>
              <a:t>els</a:t>
            </a:r>
            <a:r>
              <a:rPr lang="en-US" sz="1500" dirty="0"/>
              <a:t> = $("#</a:t>
            </a:r>
            <a:r>
              <a:rPr lang="en-US" sz="1500" dirty="0" err="1"/>
              <a:t>clickme</a:t>
            </a:r>
            <a:r>
              <a:rPr lang="en-US" sz="1500" dirty="0"/>
              <a:t>");</a:t>
            </a:r>
          </a:p>
          <a:p>
            <a:pPr marL="0" indent="0">
              <a:buNone/>
              <a:defRPr/>
            </a:pPr>
            <a:r>
              <a:rPr lang="en-US" sz="1500" dirty="0"/>
              <a:t>  if (!</a:t>
            </a:r>
            <a:r>
              <a:rPr lang="en-US" sz="1500" dirty="0" err="1"/>
              <a:t>els.hasClass</a:t>
            </a:r>
            <a:r>
              <a:rPr lang="en-US" sz="1500" dirty="0"/>
              <a:t>('nice'))</a:t>
            </a:r>
          </a:p>
          <a:p>
            <a:pPr marL="0" indent="0">
              <a:buNone/>
              <a:defRPr/>
            </a:pPr>
            <a:r>
              <a:rPr lang="en-US" sz="1500" dirty="0"/>
              <a:t>    </a:t>
            </a:r>
            <a:r>
              <a:rPr lang="en-US" sz="1500" dirty="0" err="1"/>
              <a:t>els.addClass</a:t>
            </a:r>
            <a:r>
              <a:rPr lang="en-US" sz="1500" dirty="0"/>
              <a:t>('nice');</a:t>
            </a:r>
          </a:p>
          <a:p>
            <a:pPr marL="0" indent="0">
              <a:buNone/>
              <a:defRPr/>
            </a:pPr>
            <a:r>
              <a:rPr lang="en-US" sz="1500" dirty="0"/>
              <a:t>  else</a:t>
            </a:r>
          </a:p>
          <a:p>
            <a:pPr marL="0" indent="0">
              <a:buNone/>
              <a:defRPr/>
            </a:pPr>
            <a:r>
              <a:rPr lang="en-US" sz="1500" dirty="0"/>
              <a:t>    </a:t>
            </a:r>
            <a:r>
              <a:rPr lang="en-US" sz="1500" dirty="0" err="1"/>
              <a:t>els.removeClass</a:t>
            </a:r>
            <a:r>
              <a:rPr lang="en-US" sz="1500" dirty="0"/>
              <a:t>('nice');</a:t>
            </a:r>
          </a:p>
          <a:p>
            <a:pPr marL="0" indent="0">
              <a:buNone/>
              <a:defRPr/>
            </a:pPr>
            <a:r>
              <a:rPr lang="en-US" sz="1500" dirty="0"/>
              <a:t>}</a:t>
            </a:r>
          </a:p>
          <a:p>
            <a:pPr marL="0" indent="0">
              <a:buNone/>
              <a:defRPr/>
            </a:pPr>
            <a:r>
              <a:rPr lang="en-US" sz="1500" dirty="0"/>
              <a:t>$("#</a:t>
            </a:r>
            <a:r>
              <a:rPr lang="en-US" sz="1500" dirty="0" err="1"/>
              <a:t>clickme</a:t>
            </a:r>
            <a:r>
              <a:rPr lang="en-US" sz="1500" dirty="0"/>
              <a:t>").click(toggle);</a:t>
            </a:r>
          </a:p>
          <a:p>
            <a:pPr marL="0" indent="0">
              <a:buNone/>
              <a:defRPr/>
            </a:pPr>
            <a:r>
              <a:rPr lang="en-US" sz="1500" dirty="0"/>
              <a:t>&lt;/script&gt;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04126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Coolest part of jQuery: Simplifies AJAX</a:t>
            </a:r>
          </a:p>
        </p:txBody>
      </p:sp>
      <p:sp>
        <p:nvSpPr>
          <p:cNvPr id="19459" name="Content Placeholder 2"/>
          <p:cNvSpPr>
            <a:spLocks noGrp="1"/>
          </p:cNvSpPr>
          <p:nvPr>
            <p:ph idx="1"/>
          </p:nvPr>
        </p:nvSpPr>
        <p:spPr/>
        <p:txBody>
          <a:bodyPr/>
          <a:lstStyle/>
          <a:p>
            <a:pPr eaLnBrk="1" hangingPunct="1"/>
            <a:r>
              <a:rPr lang="en-US" altLang="en-US"/>
              <a:t>Old school (synchronous full page refresh)</a:t>
            </a:r>
          </a:p>
          <a:p>
            <a:pPr lvl="1" eaLnBrk="1" hangingPunct="1"/>
            <a:r>
              <a:rPr lang="en-US" altLang="en-US"/>
              <a:t>Click a link, wait for page to load, submit a form, wait for page to load, click a link, wait for page…</a:t>
            </a:r>
          </a:p>
          <a:p>
            <a:pPr lvl="1" eaLnBrk="1" hangingPunct="1"/>
            <a:endParaRPr lang="en-US" altLang="en-US"/>
          </a:p>
          <a:p>
            <a:pPr eaLnBrk="1" hangingPunct="1"/>
            <a:r>
              <a:rPr lang="en-US" altLang="en-US"/>
              <a:t>New school (asynchronous partial refresh)</a:t>
            </a:r>
          </a:p>
          <a:p>
            <a:pPr lvl="1" eaLnBrk="1" hangingPunct="1"/>
            <a:r>
              <a:rPr lang="en-US" altLang="en-US"/>
              <a:t>Click a link, part of page quickly changes, fill out a form, page immediately responds while server gets data, etc.</a:t>
            </a:r>
          </a:p>
          <a:p>
            <a:pPr lvl="2" eaLnBrk="1" hangingPunct="1"/>
            <a:r>
              <a:rPr lang="en-US" altLang="en-US"/>
              <a:t>More complicated, but much more usable</a:t>
            </a:r>
          </a:p>
        </p:txBody>
      </p:sp>
      <p:sp>
        <p:nvSpPr>
          <p:cNvPr id="4" name="5-Point Star 3"/>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9639189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How asynchronous partial refresh works </a:t>
            </a:r>
            <a:endParaRPr lang="en-US" dirty="0"/>
          </a:p>
        </p:txBody>
      </p:sp>
      <p:sp>
        <p:nvSpPr>
          <p:cNvPr id="37" name="5-Point Star 36"/>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6" name="Picture 35"/>
          <p:cNvPicPr>
            <a:picLocks noChangeAspect="1"/>
          </p:cNvPicPr>
          <p:nvPr/>
        </p:nvPicPr>
        <p:blipFill>
          <a:blip r:embed="rId2"/>
          <a:stretch>
            <a:fillRect/>
          </a:stretch>
        </p:blipFill>
        <p:spPr>
          <a:xfrm>
            <a:off x="10543822" y="593993"/>
            <a:ext cx="1648178" cy="13835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158" y="1977524"/>
            <a:ext cx="7832202" cy="4877283"/>
          </a:xfrm>
          <a:prstGeom prst="rect">
            <a:avLst/>
          </a:prstGeom>
        </p:spPr>
      </p:pic>
    </p:spTree>
    <p:extLst>
      <p:ext uri="{BB962C8B-B14F-4D97-AF65-F5344CB8AC3E}">
        <p14:creationId xmlns:p14="http://schemas.microsoft.com/office/powerpoint/2010/main" val="21169458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How it works in detail</a:t>
            </a:r>
          </a:p>
        </p:txBody>
      </p:sp>
      <p:sp>
        <p:nvSpPr>
          <p:cNvPr id="3" name="Content Placeholder 2"/>
          <p:cNvSpPr>
            <a:spLocks noGrp="1"/>
          </p:cNvSpPr>
          <p:nvPr>
            <p:ph idx="1"/>
          </p:nvPr>
        </p:nvSpPr>
        <p:spPr/>
        <p:txBody>
          <a:bodyPr rtlCol="0">
            <a:normAutofit/>
          </a:bodyPr>
          <a:lstStyle/>
          <a:p>
            <a:pPr>
              <a:buFont typeface="Arial" panose="020B0604020202020204" pitchFamily="34" charset="0"/>
              <a:buChar char="•"/>
              <a:defRPr/>
            </a:pPr>
            <a:r>
              <a:rPr lang="en-US" dirty="0" smtClean="0"/>
              <a:t>User types or clicks: need an event handler</a:t>
            </a:r>
          </a:p>
          <a:p>
            <a:pPr>
              <a:buFont typeface="Arial" panose="020B0604020202020204" pitchFamily="34" charset="0"/>
              <a:buChar char="•"/>
              <a:defRPr/>
            </a:pPr>
            <a:r>
              <a:rPr lang="en-US" dirty="0" smtClean="0"/>
              <a:t>UI requests some action: need a JS function</a:t>
            </a:r>
          </a:p>
          <a:p>
            <a:pPr>
              <a:buFont typeface="Arial" panose="020B0604020202020204" pitchFamily="34" charset="0"/>
              <a:buChar char="•"/>
              <a:defRPr/>
            </a:pPr>
            <a:r>
              <a:rPr lang="en-US" dirty="0" smtClean="0"/>
              <a:t>UI shows it started: need a DIV to update</a:t>
            </a:r>
          </a:p>
          <a:p>
            <a:pPr lvl="1">
              <a:buFont typeface="Arial" panose="020B0604020202020204" pitchFamily="34" charset="0"/>
              <a:buChar char="–"/>
              <a:defRPr/>
            </a:pPr>
            <a:r>
              <a:rPr lang="en-US" dirty="0" smtClean="0"/>
              <a:t>Should be clear, so user sees it started</a:t>
            </a:r>
          </a:p>
          <a:p>
            <a:pPr>
              <a:buFont typeface="Arial" panose="020B0604020202020204" pitchFamily="34" charset="0"/>
              <a:buChar char="•"/>
              <a:defRPr/>
            </a:pPr>
            <a:r>
              <a:rPr lang="en-US" dirty="0" smtClean="0"/>
              <a:t>Send message to server: need AJAX code</a:t>
            </a:r>
          </a:p>
          <a:p>
            <a:pPr>
              <a:buFont typeface="Arial" panose="020B0604020202020204" pitchFamily="34" charset="0"/>
              <a:buChar char="•"/>
              <a:defRPr/>
            </a:pPr>
            <a:r>
              <a:rPr lang="en-US" dirty="0" smtClean="0"/>
              <a:t>Server eventually replies: need callback JS</a:t>
            </a:r>
          </a:p>
          <a:p>
            <a:pPr>
              <a:buFont typeface="Arial" panose="020B0604020202020204" pitchFamily="34" charset="0"/>
              <a:buChar char="•"/>
              <a:defRPr/>
            </a:pPr>
            <a:r>
              <a:rPr lang="en-US" dirty="0" smtClean="0"/>
              <a:t>UI shows it finished: need a DIV to update</a:t>
            </a:r>
          </a:p>
          <a:p>
            <a:pPr lvl="1">
              <a:buFont typeface="Arial" panose="020B0604020202020204" pitchFamily="34" charset="0"/>
              <a:buChar char="–"/>
              <a:defRPr/>
            </a:pPr>
            <a:r>
              <a:rPr lang="en-US" dirty="0" smtClean="0"/>
              <a:t>Should show the result to the user</a:t>
            </a:r>
          </a:p>
          <a:p>
            <a:pPr>
              <a:buFont typeface="Arial" panose="020B0604020202020204" pitchFamily="34" charset="0"/>
              <a:buChar char="•"/>
              <a:defRPr/>
            </a:pP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4740513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A very simple web page and XML</a:t>
            </a:r>
          </a:p>
        </p:txBody>
      </p:sp>
      <p:sp>
        <p:nvSpPr>
          <p:cNvPr id="3" name="Content Placeholder 2"/>
          <p:cNvSpPr>
            <a:spLocks noGrp="1"/>
          </p:cNvSpPr>
          <p:nvPr>
            <p:ph idx="1"/>
          </p:nvPr>
        </p:nvSpPr>
        <p:spPr>
          <a:xfrm>
            <a:off x="394137" y="2104698"/>
            <a:ext cx="6221815" cy="4525963"/>
          </a:xfrm>
        </p:spPr>
        <p:txBody>
          <a:bodyPr rtlCol="0">
            <a:noAutofit/>
          </a:bodyPr>
          <a:lstStyle/>
          <a:p>
            <a:pPr marL="0" indent="0">
              <a:buNone/>
              <a:defRPr/>
            </a:pPr>
            <a:r>
              <a:rPr lang="en-US" sz="1300" dirty="0"/>
              <a:t>&lt;!DOCTYPE html&gt;&lt;html&gt;&lt;head&gt;</a:t>
            </a:r>
          </a:p>
          <a:p>
            <a:pPr marL="0" indent="0">
              <a:buNone/>
              <a:defRPr/>
            </a:pPr>
            <a:r>
              <a:rPr lang="en-US" sz="1300" dirty="0"/>
              <a:t>&lt;script </a:t>
            </a:r>
            <a:r>
              <a:rPr lang="en-US" sz="1300" dirty="0" err="1"/>
              <a:t>src</a:t>
            </a:r>
            <a:r>
              <a:rPr lang="en-US" sz="1300" dirty="0"/>
              <a:t>="jquery-1.8.2.min.js"&gt;&lt;/script&gt;</a:t>
            </a:r>
          </a:p>
          <a:p>
            <a:pPr marL="0" indent="0">
              <a:buNone/>
              <a:defRPr/>
            </a:pPr>
            <a:r>
              <a:rPr lang="en-US" sz="1300" dirty="0"/>
              <a:t>&lt;/head&gt;&lt;body&gt;</a:t>
            </a:r>
          </a:p>
          <a:p>
            <a:pPr marL="0" indent="0">
              <a:buNone/>
              <a:defRPr/>
            </a:pPr>
            <a:r>
              <a:rPr lang="en-US" sz="1300" dirty="0"/>
              <a:t>&lt;div id="</a:t>
            </a:r>
            <a:r>
              <a:rPr lang="en-US" sz="1300" dirty="0" err="1"/>
              <a:t>clickme</a:t>
            </a:r>
            <a:r>
              <a:rPr lang="en-US" sz="1300" dirty="0"/>
              <a:t>" </a:t>
            </a:r>
            <a:r>
              <a:rPr lang="en-US" sz="1300" dirty="0" err="1"/>
              <a:t>onclick</a:t>
            </a:r>
            <a:r>
              <a:rPr lang="en-US" sz="1300" dirty="0"/>
              <a:t>="</a:t>
            </a:r>
            <a:r>
              <a:rPr lang="en-US" sz="1300" dirty="0" err="1"/>
              <a:t>startAjax</a:t>
            </a:r>
            <a:r>
              <a:rPr lang="en-US" sz="1300" dirty="0"/>
              <a:t>()"&gt;Click me&lt;/div&gt;</a:t>
            </a:r>
          </a:p>
          <a:p>
            <a:pPr marL="0" indent="0">
              <a:buNone/>
              <a:defRPr/>
            </a:pPr>
            <a:r>
              <a:rPr lang="en-US" sz="1300" dirty="0"/>
              <a:t>&lt;script&gt;</a:t>
            </a:r>
          </a:p>
          <a:p>
            <a:pPr marL="0" indent="0">
              <a:buNone/>
              <a:defRPr/>
            </a:pPr>
            <a:r>
              <a:rPr lang="en-US" sz="1300" dirty="0"/>
              <a:t>function </a:t>
            </a:r>
            <a:r>
              <a:rPr lang="en-US" sz="1300" dirty="0" err="1"/>
              <a:t>startAjax</a:t>
            </a:r>
            <a:r>
              <a:rPr lang="en-US" sz="1300" dirty="0"/>
              <a:t>() {</a:t>
            </a:r>
          </a:p>
          <a:p>
            <a:pPr marL="0" indent="0">
              <a:buNone/>
              <a:defRPr/>
            </a:pPr>
            <a:r>
              <a:rPr lang="en-US" sz="1300" dirty="0"/>
              <a:t>  $("#</a:t>
            </a:r>
            <a:r>
              <a:rPr lang="en-US" sz="1300" dirty="0" err="1"/>
              <a:t>clickme</a:t>
            </a:r>
            <a:r>
              <a:rPr lang="en-US" sz="1300" dirty="0"/>
              <a:t>").text("Calling server");</a:t>
            </a:r>
          </a:p>
          <a:p>
            <a:pPr marL="0" indent="0">
              <a:buNone/>
              <a:defRPr/>
            </a:pPr>
            <a:r>
              <a:rPr lang="en-US" sz="1300" dirty="0"/>
              <a:t>  $.</a:t>
            </a:r>
            <a:r>
              <a:rPr lang="en-US" sz="1300" dirty="0" err="1"/>
              <a:t>ajax</a:t>
            </a:r>
            <a:r>
              <a:rPr lang="en-US" sz="1300" dirty="0" smtClean="0"/>
              <a:t>({url:"somefile.xml</a:t>
            </a:r>
            <a:r>
              <a:rPr lang="en-US" sz="1300" dirty="0"/>
              <a:t>",</a:t>
            </a:r>
          </a:p>
          <a:p>
            <a:pPr marL="0" indent="0">
              <a:buNone/>
              <a:defRPr/>
            </a:pPr>
            <a:r>
              <a:rPr lang="en-US" sz="1300" dirty="0"/>
              <a:t>     </a:t>
            </a:r>
            <a:r>
              <a:rPr lang="en-US" sz="1300" dirty="0" err="1" smtClean="0"/>
              <a:t>success:callbackFunction</a:t>
            </a:r>
            <a:r>
              <a:rPr lang="en-US" sz="1300" dirty="0" smtClean="0"/>
              <a:t>, </a:t>
            </a:r>
            <a:r>
              <a:rPr lang="en-US" sz="1300" dirty="0" err="1" smtClean="0"/>
              <a:t>error:errorFunction</a:t>
            </a:r>
            <a:r>
              <a:rPr lang="en-US" sz="1300" dirty="0"/>
              <a:t>}</a:t>
            </a:r>
          </a:p>
          <a:p>
            <a:pPr marL="0" indent="0">
              <a:buNone/>
              <a:defRPr/>
            </a:pPr>
            <a:r>
              <a:rPr lang="en-US" sz="1300" dirty="0"/>
              <a:t>  );</a:t>
            </a:r>
          </a:p>
          <a:p>
            <a:pPr marL="0" indent="0">
              <a:buNone/>
              <a:defRPr/>
            </a:pPr>
            <a:r>
              <a:rPr lang="en-US" sz="1300" dirty="0"/>
              <a:t>}</a:t>
            </a:r>
          </a:p>
          <a:p>
            <a:pPr marL="0" indent="0">
              <a:buNone/>
              <a:defRPr/>
            </a:pPr>
            <a:r>
              <a:rPr lang="en-US" sz="1300" dirty="0"/>
              <a:t>function </a:t>
            </a:r>
            <a:r>
              <a:rPr lang="en-US" sz="1300" dirty="0" err="1"/>
              <a:t>callbackFunction</a:t>
            </a:r>
            <a:r>
              <a:rPr lang="en-US" sz="1300" dirty="0"/>
              <a:t>(</a:t>
            </a:r>
            <a:r>
              <a:rPr lang="en-US" sz="1300" dirty="0" err="1"/>
              <a:t>data,info</a:t>
            </a:r>
            <a:r>
              <a:rPr lang="en-US" sz="1300" dirty="0"/>
              <a:t>) {</a:t>
            </a:r>
          </a:p>
          <a:p>
            <a:pPr marL="0" indent="0">
              <a:buNone/>
              <a:defRPr/>
            </a:pPr>
            <a:r>
              <a:rPr lang="en-US" sz="1300" dirty="0"/>
              <a:t>  $("#</a:t>
            </a:r>
            <a:r>
              <a:rPr lang="en-US" sz="1300" dirty="0" err="1"/>
              <a:t>clickme</a:t>
            </a:r>
            <a:r>
              <a:rPr lang="en-US" sz="1300" dirty="0"/>
              <a:t>").text("result:"+data);</a:t>
            </a:r>
          </a:p>
          <a:p>
            <a:pPr marL="0" indent="0">
              <a:buNone/>
              <a:defRPr/>
            </a:pPr>
            <a:r>
              <a:rPr lang="en-US" sz="1300" dirty="0"/>
              <a:t>}</a:t>
            </a:r>
          </a:p>
          <a:p>
            <a:pPr marL="0" indent="0">
              <a:buNone/>
              <a:defRPr/>
            </a:pPr>
            <a:r>
              <a:rPr lang="en-US" sz="1300" dirty="0"/>
              <a:t>function </a:t>
            </a:r>
            <a:r>
              <a:rPr lang="en-US" sz="1300" dirty="0" err="1"/>
              <a:t>errorFunction</a:t>
            </a:r>
            <a:r>
              <a:rPr lang="en-US" sz="1300" dirty="0"/>
              <a:t>(</a:t>
            </a:r>
            <a:r>
              <a:rPr lang="en-US" sz="1300" dirty="0" err="1"/>
              <a:t>data,info</a:t>
            </a:r>
            <a:r>
              <a:rPr lang="en-US" sz="1300" dirty="0"/>
              <a:t>) {</a:t>
            </a:r>
          </a:p>
          <a:p>
            <a:pPr marL="0" indent="0">
              <a:buNone/>
              <a:defRPr/>
            </a:pPr>
            <a:r>
              <a:rPr lang="en-US" sz="1300" dirty="0"/>
              <a:t>  $("#</a:t>
            </a:r>
            <a:r>
              <a:rPr lang="en-US" sz="1300" dirty="0" err="1"/>
              <a:t>clickme</a:t>
            </a:r>
            <a:r>
              <a:rPr lang="en-US" sz="1300" dirty="0"/>
              <a:t>").text("error occurred:"+info);</a:t>
            </a:r>
          </a:p>
          <a:p>
            <a:pPr marL="0" indent="0">
              <a:buNone/>
              <a:defRPr/>
            </a:pPr>
            <a:r>
              <a:rPr lang="en-US" sz="1300" dirty="0"/>
              <a:t>}</a:t>
            </a:r>
          </a:p>
          <a:p>
            <a:pPr marL="0" indent="0">
              <a:buNone/>
              <a:defRPr/>
            </a:pPr>
            <a:r>
              <a:rPr lang="en-US" sz="1300" dirty="0"/>
              <a:t>&lt;/script&gt;</a:t>
            </a:r>
          </a:p>
          <a:p>
            <a:pPr marL="0" indent="0">
              <a:buNone/>
              <a:defRPr/>
            </a:pPr>
            <a:r>
              <a:rPr lang="en-US" sz="1300" dirty="0"/>
              <a:t>&lt;/body&gt;&lt;/html&gt;</a:t>
            </a:r>
          </a:p>
          <a:p>
            <a:pPr marL="0" indent="0">
              <a:buNone/>
              <a:defRPr/>
            </a:pPr>
            <a:endParaRPr lang="en-US" sz="1300" dirty="0"/>
          </a:p>
        </p:txBody>
      </p:sp>
      <p:cxnSp>
        <p:nvCxnSpPr>
          <p:cNvPr id="5" name="Straight Connector 4"/>
          <p:cNvCxnSpPr/>
          <p:nvPr/>
        </p:nvCxnSpPr>
        <p:spPr>
          <a:xfrm>
            <a:off x="5039710" y="2104698"/>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22533" name="Content Placeholder 2"/>
          <p:cNvSpPr txBox="1">
            <a:spLocks/>
          </p:cNvSpPr>
          <p:nvPr/>
        </p:nvSpPr>
        <p:spPr bwMode="auto">
          <a:xfrm>
            <a:off x="6934200" y="2286001"/>
            <a:ext cx="31242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buFont typeface="Arial" charset="0"/>
              <a:buNone/>
            </a:pPr>
            <a:r>
              <a:rPr lang="en-US" altLang="en-US" sz="1400" u="sng" dirty="0" err="1"/>
              <a:t>somefile.xml</a:t>
            </a:r>
            <a:endParaRPr lang="en-US" altLang="en-US" sz="1400" u="sng" dirty="0"/>
          </a:p>
          <a:p>
            <a:pPr eaLnBrk="1" hangingPunct="1">
              <a:buFont typeface="Arial" charset="0"/>
              <a:buNone/>
            </a:pPr>
            <a:endParaRPr lang="en-US" altLang="en-US" sz="1400" dirty="0"/>
          </a:p>
          <a:p>
            <a:pPr eaLnBrk="1" hangingPunct="1">
              <a:buFont typeface="Arial" charset="0"/>
              <a:buNone/>
            </a:pPr>
            <a:r>
              <a:rPr lang="en-US" altLang="en-US" sz="1400" dirty="0"/>
              <a:t>&lt;?xml version="1.0"?&gt;</a:t>
            </a:r>
          </a:p>
          <a:p>
            <a:pPr eaLnBrk="1" hangingPunct="1">
              <a:buFont typeface="Arial" charset="0"/>
              <a:buNone/>
            </a:pPr>
            <a:r>
              <a:rPr lang="en-US" altLang="en-US" sz="1400" dirty="0"/>
              <a:t>&lt;root&gt;</a:t>
            </a:r>
          </a:p>
          <a:p>
            <a:pPr eaLnBrk="1" hangingPunct="1">
              <a:buFont typeface="Arial" charset="0"/>
              <a:buNone/>
            </a:pPr>
            <a:r>
              <a:rPr lang="en-US" altLang="en-US" sz="1400" dirty="0"/>
              <a:t>  &lt;entry name="blah"&gt;ok&lt;/entry&gt;</a:t>
            </a:r>
          </a:p>
          <a:p>
            <a:pPr eaLnBrk="1" hangingPunct="1">
              <a:buFont typeface="Arial" charset="0"/>
              <a:buNone/>
            </a:pPr>
            <a:r>
              <a:rPr lang="en-US" altLang="en-US" sz="1400" dirty="0"/>
              <a:t>&lt;/root&gt;</a:t>
            </a:r>
          </a:p>
        </p:txBody>
      </p:sp>
      <p:pic>
        <p:nvPicPr>
          <p:cNvPr id="6" name="Picture 5"/>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2794927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Key things to note</a:t>
            </a:r>
          </a:p>
        </p:txBody>
      </p:sp>
      <p:sp>
        <p:nvSpPr>
          <p:cNvPr id="23555" name="Content Placeholder 2"/>
          <p:cNvSpPr>
            <a:spLocks noGrp="1"/>
          </p:cNvSpPr>
          <p:nvPr>
            <p:ph idx="1"/>
          </p:nvPr>
        </p:nvSpPr>
        <p:spPr/>
        <p:txBody>
          <a:bodyPr/>
          <a:lstStyle/>
          <a:p>
            <a:pPr eaLnBrk="1" hangingPunct="1"/>
            <a:r>
              <a:rPr lang="en-US" altLang="en-US"/>
              <a:t>There's an element with an onclick handler</a:t>
            </a:r>
          </a:p>
          <a:p>
            <a:pPr eaLnBrk="1" hangingPunct="1"/>
            <a:r>
              <a:rPr lang="en-US" altLang="en-US"/>
              <a:t>And the onclick handler calls </a:t>
            </a:r>
          </a:p>
          <a:p>
            <a:pPr marL="457200" lvl="1" indent="0">
              <a:buNone/>
            </a:pPr>
            <a:r>
              <a:rPr lang="en-US" altLang="en-US"/>
              <a:t>$.ajax({url:myurl, success:jsFn, error:jsFn});</a:t>
            </a:r>
          </a:p>
          <a:p>
            <a:pPr eaLnBrk="1" hangingPunct="1"/>
            <a:r>
              <a:rPr lang="en-US" altLang="en-US"/>
              <a:t>And each JS function looks like</a:t>
            </a:r>
          </a:p>
          <a:p>
            <a:pPr marL="457200" lvl="1" indent="0">
              <a:buNone/>
            </a:pPr>
            <a:r>
              <a:rPr lang="en-US" altLang="en-US"/>
              <a:t>function myjsfunction(data, info) {…}</a:t>
            </a:r>
          </a:p>
          <a:p>
            <a:pPr eaLnBrk="1" hangingPunct="1"/>
            <a:r>
              <a:rPr lang="en-US" altLang="en-US"/>
              <a:t>Inside the JS function, update the UI using</a:t>
            </a:r>
          </a:p>
          <a:p>
            <a:pPr marL="457200" lvl="1" indent="0">
              <a:buNone/>
            </a:pPr>
            <a:r>
              <a:rPr lang="en-US" altLang="en-US"/>
              <a:t>$("#myelementid").text("whatever");</a:t>
            </a:r>
          </a:p>
          <a:p>
            <a:pPr marL="457200" lvl="1" indent="0">
              <a:buNone/>
            </a:pPr>
            <a:endParaRPr lang="en-US" altLang="en-US"/>
          </a:p>
          <a:p>
            <a:pPr eaLnBrk="1" hangingPunct="1"/>
            <a:endParaRPr lang="en-US" altLang="en-US"/>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79683197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So where can you load data from?</a:t>
            </a:r>
          </a:p>
        </p:txBody>
      </p:sp>
      <p:sp>
        <p:nvSpPr>
          <p:cNvPr id="24579" name="Content Placeholder 2"/>
          <p:cNvSpPr>
            <a:spLocks noGrp="1"/>
          </p:cNvSpPr>
          <p:nvPr>
            <p:ph idx="1"/>
          </p:nvPr>
        </p:nvSpPr>
        <p:spPr/>
        <p:txBody>
          <a:bodyPr>
            <a:normAutofit fontScale="92500" lnSpcReduction="20000"/>
          </a:bodyPr>
          <a:lstStyle/>
          <a:p>
            <a:pPr eaLnBrk="1" hangingPunct="1"/>
            <a:r>
              <a:rPr lang="en-US" altLang="en-US" dirty="0"/>
              <a:t>In general, you can only load data from the same web site that your main html came from</a:t>
            </a:r>
          </a:p>
          <a:p>
            <a:pPr lvl="1" eaLnBrk="1" hangingPunct="1"/>
            <a:r>
              <a:rPr lang="en-US" altLang="en-US" dirty="0"/>
              <a:t>This is called the "same origin </a:t>
            </a:r>
            <a:r>
              <a:rPr lang="en-US" altLang="en-US" dirty="0" smtClean="0"/>
              <a:t>policy”</a:t>
            </a:r>
          </a:p>
          <a:p>
            <a:r>
              <a:rPr lang="en-US" b="1" cap="all" dirty="0"/>
              <a:t>SAME-ORIGIN POLICY</a:t>
            </a:r>
          </a:p>
          <a:p>
            <a:pPr lvl="1"/>
            <a:r>
              <a:rPr lang="en-US" dirty="0"/>
              <a:t>This is a security policy </a:t>
            </a:r>
            <a:r>
              <a:rPr lang="en-US" dirty="0" smtClean="0"/>
              <a:t>which </a:t>
            </a:r>
            <a:r>
              <a:rPr lang="en-US" dirty="0"/>
              <a:t>defines the rules of how a web page can access an external resource (e.g. fonts, AJAX requests). Under the </a:t>
            </a:r>
            <a:r>
              <a:rPr lang="en-US" b="1" dirty="0"/>
              <a:t>same-origin policy</a:t>
            </a:r>
            <a:r>
              <a:rPr lang="en-US" dirty="0"/>
              <a:t>, web browsers do not permit a web page to access resources who origin differ than that of the current page. The origin is considered to be different when the scheme, hostname or port of the resource do not match that of the page</a:t>
            </a:r>
            <a:r>
              <a:rPr lang="en-US" dirty="0" smtClean="0"/>
              <a:t>.</a:t>
            </a:r>
            <a:endParaRPr lang="en-US" altLang="en-US" dirty="0"/>
          </a:p>
          <a:p>
            <a:pPr eaLnBrk="1" hangingPunct="1"/>
            <a:r>
              <a:rPr lang="en-US" altLang="en-US" dirty="0" smtClean="0"/>
              <a:t>Note: When </a:t>
            </a:r>
            <a:r>
              <a:rPr lang="en-US" altLang="en-US" dirty="0"/>
              <a:t>you're working from the file system…</a:t>
            </a:r>
          </a:p>
          <a:p>
            <a:pPr lvl="1" eaLnBrk="1" hangingPunct="1"/>
            <a:r>
              <a:rPr lang="en-US" altLang="en-US" dirty="0"/>
              <a:t>Firefox 13 &amp; Internet Explorer 9 let you load files</a:t>
            </a:r>
          </a:p>
          <a:p>
            <a:pPr lvl="1" eaLnBrk="1" hangingPunct="1"/>
            <a:r>
              <a:rPr lang="en-US" altLang="en-US" dirty="0"/>
              <a:t>Chrome 22 does not let you load other files</a:t>
            </a:r>
          </a:p>
          <a:p>
            <a:pPr lvl="1" eaLnBrk="1" hangingPunct="1"/>
            <a:r>
              <a:rPr lang="en-US" altLang="en-US" dirty="0"/>
              <a:t>Other versions &amp; other browsers may vary!</a:t>
            </a:r>
          </a:p>
        </p:txBody>
      </p:sp>
      <p:sp>
        <p:nvSpPr>
          <p:cNvPr id="4" name="5-Point Star 3"/>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399933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CORS</a:t>
            </a:r>
            <a:endParaRPr lang="en-US" altLang="en-US" dirty="0"/>
          </a:p>
        </p:txBody>
      </p:sp>
      <p:sp>
        <p:nvSpPr>
          <p:cNvPr id="24579" name="Content Placeholder 2"/>
          <p:cNvSpPr>
            <a:spLocks noGrp="1"/>
          </p:cNvSpPr>
          <p:nvPr>
            <p:ph idx="1"/>
          </p:nvPr>
        </p:nvSpPr>
        <p:spPr/>
        <p:txBody>
          <a:bodyPr>
            <a:normAutofit/>
          </a:bodyPr>
          <a:lstStyle/>
          <a:p>
            <a:r>
              <a:rPr lang="en-US" dirty="0"/>
              <a:t>Overcoming the limitations of same-origin security policy is possible using a technique called </a:t>
            </a:r>
            <a:r>
              <a:rPr lang="en-US" b="1" dirty="0"/>
              <a:t>Cross-origin resource sharing</a:t>
            </a:r>
            <a:r>
              <a:rPr lang="en-US" dirty="0"/>
              <a:t> or simply </a:t>
            </a:r>
            <a:r>
              <a:rPr lang="en-US" b="1" dirty="0"/>
              <a:t>CORS</a:t>
            </a:r>
            <a:r>
              <a:rPr lang="en-US" dirty="0" smtClean="0"/>
              <a:t>.</a:t>
            </a:r>
          </a:p>
          <a:p>
            <a:r>
              <a:rPr lang="en-US" dirty="0"/>
              <a:t>CORS is a mechanism that defines a procedure in which the browser and the web server interact to determine whether to allow a web page to access a resource from different origin.</a:t>
            </a:r>
            <a:endParaRPr lang="en-US" altLang="en-US" dirty="0"/>
          </a:p>
        </p:txBody>
      </p:sp>
      <p:sp>
        <p:nvSpPr>
          <p:cNvPr id="4" name="5-Point Star 3"/>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77857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So what is this XML you speak of?</a:t>
            </a:r>
          </a:p>
        </p:txBody>
      </p:sp>
      <p:sp>
        <p:nvSpPr>
          <p:cNvPr id="25603" name="Content Placeholder 2"/>
          <p:cNvSpPr>
            <a:spLocks noGrp="1"/>
          </p:cNvSpPr>
          <p:nvPr>
            <p:ph idx="1"/>
          </p:nvPr>
        </p:nvSpPr>
        <p:spPr/>
        <p:txBody>
          <a:bodyPr/>
          <a:lstStyle/>
          <a:p>
            <a:pPr eaLnBrk="1" hangingPunct="1"/>
            <a:r>
              <a:rPr lang="en-US" altLang="en-US"/>
              <a:t>Basically a tree-like structure, similar to the document object model you get from HTML</a:t>
            </a:r>
          </a:p>
          <a:p>
            <a:pPr lvl="1" eaLnBrk="1" hangingPunct="1"/>
            <a:r>
              <a:rPr lang="en-US" altLang="en-US"/>
              <a:t>In fact, some of the same W3C official standards apply to both XML-based and HTML-based DOMs</a:t>
            </a:r>
          </a:p>
          <a:p>
            <a:pPr lvl="1" eaLnBrk="1" hangingPunct="1"/>
            <a:r>
              <a:rPr lang="en-US" altLang="en-US"/>
              <a:t>There is an XML-based HTML standard called XHTML, which is basically well-formed HTML.</a:t>
            </a:r>
          </a:p>
          <a:p>
            <a:pPr eaLnBrk="1" hangingPunct="1"/>
            <a:r>
              <a:rPr lang="en-US" altLang="en-US"/>
              <a:t>First you have the XML declaration</a:t>
            </a:r>
          </a:p>
          <a:p>
            <a:pPr eaLnBrk="1" hangingPunct="1"/>
            <a:r>
              <a:rPr lang="en-US" altLang="en-US"/>
              <a:t>And then you have the tree of tags.</a:t>
            </a:r>
          </a:p>
        </p:txBody>
      </p:sp>
      <p:sp>
        <p:nvSpPr>
          <p:cNvPr id="4" name="5-Point Star 3"/>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745952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a:t>Another example of XML</a:t>
            </a:r>
          </a:p>
        </p:txBody>
      </p:sp>
      <p:sp>
        <p:nvSpPr>
          <p:cNvPr id="3" name="Content Placeholder 2"/>
          <p:cNvSpPr>
            <a:spLocks noGrp="1"/>
          </p:cNvSpPr>
          <p:nvPr>
            <p:ph idx="1"/>
          </p:nvPr>
        </p:nvSpPr>
        <p:spPr/>
        <p:txBody>
          <a:bodyPr rtlCol="0">
            <a:noAutofit/>
          </a:bodyPr>
          <a:lstStyle/>
          <a:p>
            <a:pPr marL="0" indent="0">
              <a:buNone/>
              <a:defRPr/>
            </a:pPr>
            <a:r>
              <a:rPr lang="en-US" sz="1400" dirty="0"/>
              <a:t>&lt;?xml version="1.0"?&gt;</a:t>
            </a:r>
          </a:p>
          <a:p>
            <a:pPr marL="0" indent="0">
              <a:buNone/>
              <a:defRPr/>
            </a:pPr>
            <a:r>
              <a:rPr lang="en-US" sz="1400" dirty="0"/>
              <a:t>&lt;</a:t>
            </a:r>
            <a:r>
              <a:rPr lang="en-US" sz="1400" dirty="0" err="1"/>
              <a:t>rss</a:t>
            </a:r>
            <a:r>
              <a:rPr lang="en-US" sz="1400" dirty="0"/>
              <a:t> version="0.92"&gt;</a:t>
            </a:r>
          </a:p>
          <a:p>
            <a:pPr marL="0" indent="0">
              <a:buNone/>
              <a:defRPr/>
            </a:pPr>
            <a:r>
              <a:rPr lang="en-US" sz="1400" dirty="0"/>
              <a:t>  &lt;channel&gt;</a:t>
            </a:r>
          </a:p>
          <a:p>
            <a:pPr marL="0" indent="0">
              <a:buNone/>
              <a:defRPr/>
            </a:pPr>
            <a:r>
              <a:rPr lang="en-US" sz="1400" dirty="0"/>
              <a:t>    &lt;title&gt;Books I Love&lt;/title&gt;</a:t>
            </a:r>
          </a:p>
          <a:p>
            <a:pPr marL="0" indent="0">
              <a:buNone/>
              <a:defRPr/>
            </a:pPr>
            <a:r>
              <a:rPr lang="en-US" sz="1400" dirty="0"/>
              <a:t>    &lt;link&gt;http://www.moreinfo.com/booksilove.html&lt;/link&gt;</a:t>
            </a:r>
          </a:p>
          <a:p>
            <a:pPr marL="0" indent="0">
              <a:buNone/>
              <a:defRPr/>
            </a:pPr>
            <a:r>
              <a:rPr lang="en-US" sz="1400" dirty="0"/>
              <a:t>    &lt;description&gt;Gosh, I sure love books&lt;/description&gt;</a:t>
            </a:r>
          </a:p>
          <a:p>
            <a:pPr marL="0" indent="0">
              <a:buNone/>
              <a:defRPr/>
            </a:pPr>
            <a:r>
              <a:rPr lang="en-US" sz="1400" dirty="0"/>
              <a:t>    &lt;item&gt;</a:t>
            </a:r>
          </a:p>
          <a:p>
            <a:pPr marL="0" indent="0">
              <a:buNone/>
              <a:defRPr/>
            </a:pPr>
            <a:r>
              <a:rPr lang="en-US" sz="1400" dirty="0"/>
              <a:t>      &lt;title&gt;The $100 Startup&lt;/title&gt;</a:t>
            </a:r>
          </a:p>
          <a:p>
            <a:pPr marL="0" indent="0">
              <a:buNone/>
              <a:defRPr/>
            </a:pPr>
            <a:r>
              <a:rPr lang="en-US" sz="1400" dirty="0"/>
              <a:t>      &lt;link&gt;http://www.amazon.com/dp/0307951529&lt;/link&gt;</a:t>
            </a:r>
          </a:p>
          <a:p>
            <a:pPr marL="0" indent="0">
              <a:buNone/>
              <a:defRPr/>
            </a:pPr>
            <a:r>
              <a:rPr lang="en-US" sz="1400" dirty="0"/>
              <a:t>    &lt;/item&gt;</a:t>
            </a:r>
          </a:p>
          <a:p>
            <a:pPr marL="0" indent="0">
              <a:buNone/>
              <a:defRPr/>
            </a:pPr>
            <a:r>
              <a:rPr lang="en-US" sz="1400" dirty="0"/>
              <a:t>    &lt;item&gt;</a:t>
            </a:r>
          </a:p>
          <a:p>
            <a:pPr marL="0" indent="0">
              <a:buNone/>
              <a:defRPr/>
            </a:pPr>
            <a:r>
              <a:rPr lang="en-US" sz="1400" dirty="0"/>
              <a:t>      &lt;title&gt;The Art of Non-Conformity&lt;/title&gt;</a:t>
            </a:r>
          </a:p>
          <a:p>
            <a:pPr marL="0" indent="0">
              <a:buNone/>
              <a:defRPr/>
            </a:pPr>
            <a:r>
              <a:rPr lang="en-US" sz="1400" dirty="0"/>
              <a:t>      &lt;link&gt;http://www.amazon.com/dp/0399536108&lt;/link&gt;</a:t>
            </a:r>
          </a:p>
          <a:p>
            <a:pPr marL="0" indent="0">
              <a:buNone/>
              <a:defRPr/>
            </a:pPr>
            <a:r>
              <a:rPr lang="en-US" sz="1400" dirty="0"/>
              <a:t>    &lt;/item&gt;</a:t>
            </a:r>
          </a:p>
          <a:p>
            <a:pPr marL="0" indent="0">
              <a:buNone/>
              <a:defRPr/>
            </a:pPr>
            <a:r>
              <a:rPr lang="en-US" sz="1400" dirty="0"/>
              <a:t>  &lt;/channel&gt;</a:t>
            </a:r>
          </a:p>
          <a:p>
            <a:pPr marL="0" indent="0">
              <a:buNone/>
              <a:defRPr/>
            </a:pPr>
            <a:r>
              <a:rPr lang="en-US" sz="1400" dirty="0"/>
              <a:t>&lt;/</a:t>
            </a:r>
            <a:r>
              <a:rPr lang="en-US" sz="1400" dirty="0" err="1"/>
              <a:t>rss</a:t>
            </a:r>
            <a:r>
              <a:rPr lang="en-US" sz="1400"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9572671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Getting started with jQuery</a:t>
            </a:r>
          </a:p>
        </p:txBody>
      </p:sp>
      <p:sp>
        <p:nvSpPr>
          <p:cNvPr id="10243" name="Content Placeholder 2"/>
          <p:cNvSpPr>
            <a:spLocks noGrp="1"/>
          </p:cNvSpPr>
          <p:nvPr>
            <p:ph idx="1"/>
          </p:nvPr>
        </p:nvSpPr>
        <p:spPr/>
        <p:txBody>
          <a:bodyPr>
            <a:normAutofit fontScale="92500"/>
          </a:bodyPr>
          <a:lstStyle/>
          <a:p>
            <a:pPr eaLnBrk="1" hangingPunct="1"/>
            <a:r>
              <a:rPr lang="en-US" altLang="en-US" dirty="0"/>
              <a:t>Download a copy of the </a:t>
            </a:r>
            <a:r>
              <a:rPr lang="en-US" altLang="en-US" dirty="0" err="1"/>
              <a:t>jquery</a:t>
            </a:r>
            <a:r>
              <a:rPr lang="en-US" altLang="en-US" dirty="0"/>
              <a:t> JS file and store it on your hard drive</a:t>
            </a:r>
          </a:p>
          <a:p>
            <a:pPr eaLnBrk="1" hangingPunct="1"/>
            <a:endParaRPr lang="en-US" altLang="en-US" dirty="0"/>
          </a:p>
          <a:p>
            <a:pPr eaLnBrk="1" hangingPunct="1"/>
            <a:r>
              <a:rPr lang="en-US" altLang="en-US" dirty="0"/>
              <a:t>Reference the JS file in your HTML</a:t>
            </a:r>
          </a:p>
          <a:p>
            <a:pPr eaLnBrk="1" hangingPunct="1"/>
            <a:endParaRPr lang="en-US" altLang="en-US" dirty="0"/>
          </a:p>
          <a:p>
            <a:pPr eaLnBrk="1" hangingPunct="1"/>
            <a:r>
              <a:rPr lang="en-US" altLang="en-US" dirty="0"/>
              <a:t>Access the jQuery functions via the $ </a:t>
            </a:r>
            <a:r>
              <a:rPr lang="en-US" altLang="en-US" dirty="0" smtClean="0"/>
              <a:t>object</a:t>
            </a:r>
          </a:p>
          <a:p>
            <a:pPr eaLnBrk="1" hangingPunct="1"/>
            <a:r>
              <a:rPr lang="en-US" altLang="en-US" dirty="0" smtClean="0"/>
              <a:t>OR</a:t>
            </a:r>
          </a:p>
          <a:p>
            <a:r>
              <a:rPr lang="en-US" altLang="en-US" dirty="0" smtClean="0"/>
              <a:t>Include the </a:t>
            </a:r>
            <a:r>
              <a:rPr lang="en-US" altLang="en-US" dirty="0" err="1" smtClean="0"/>
              <a:t>cdn</a:t>
            </a:r>
            <a:r>
              <a:rPr lang="en-US" altLang="en-US" dirty="0" smtClean="0"/>
              <a:t> link </a:t>
            </a:r>
            <a:r>
              <a:rPr lang="en-US" dirty="0"/>
              <a:t>&lt;script </a:t>
            </a:r>
            <a:r>
              <a:rPr lang="en-US" dirty="0" err="1"/>
              <a:t>src</a:t>
            </a:r>
            <a:r>
              <a:rPr lang="en-US" dirty="0"/>
              <a:t>="https://</a:t>
            </a:r>
            <a:r>
              <a:rPr lang="en-US" dirty="0" err="1"/>
              <a:t>ajax.googleapis.com</a:t>
            </a:r>
            <a:r>
              <a:rPr lang="en-US" dirty="0"/>
              <a:t>/ajax/libs/</a:t>
            </a:r>
            <a:r>
              <a:rPr lang="en-US" dirty="0" err="1"/>
              <a:t>jquery</a:t>
            </a:r>
            <a:r>
              <a:rPr lang="en-US" dirty="0"/>
              <a:t>/3.3.1/</a:t>
            </a:r>
            <a:r>
              <a:rPr lang="en-US" dirty="0" err="1"/>
              <a:t>jquery.min.js</a:t>
            </a:r>
            <a:r>
              <a:rPr lang="en-US" dirty="0"/>
              <a:t>"&gt;&lt;/script&gt;</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005259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a:t>Once you have XML, what can you do?</a:t>
            </a:r>
          </a:p>
        </p:txBody>
      </p:sp>
      <p:sp>
        <p:nvSpPr>
          <p:cNvPr id="27651" name="Content Placeholder 2"/>
          <p:cNvSpPr>
            <a:spLocks noGrp="1"/>
          </p:cNvSpPr>
          <p:nvPr>
            <p:ph idx="1"/>
          </p:nvPr>
        </p:nvSpPr>
        <p:spPr/>
        <p:txBody>
          <a:bodyPr/>
          <a:lstStyle/>
          <a:p>
            <a:pPr eaLnBrk="1" hangingPunct="1"/>
            <a:r>
              <a:rPr lang="en-US" altLang="en-US"/>
              <a:t>$(data) gives you a wrapped set</a:t>
            </a:r>
          </a:p>
          <a:p>
            <a:pPr eaLnBrk="1" hangingPunct="1"/>
            <a:r>
              <a:rPr lang="en-US" altLang="en-US"/>
              <a:t>You can select nodes within the set with</a:t>
            </a:r>
          </a:p>
          <a:p>
            <a:pPr lvl="1" eaLnBrk="1" hangingPunct="1"/>
            <a:r>
              <a:rPr lang="en-US" altLang="en-US"/>
              <a:t>.find("tagname")</a:t>
            </a:r>
          </a:p>
          <a:p>
            <a:pPr lvl="1" eaLnBrk="1" hangingPunct="1"/>
            <a:r>
              <a:rPr lang="en-US" altLang="en-US"/>
              <a:t>.find("tagname:first") to get just the first </a:t>
            </a:r>
          </a:p>
          <a:p>
            <a:pPr lvl="1" eaLnBrk="1" hangingPunct="1"/>
            <a:r>
              <a:rPr lang="en-US" altLang="en-US"/>
              <a:t>.find("#myid") to get an XML node by id</a:t>
            </a:r>
          </a:p>
          <a:p>
            <a:pPr lvl="1" eaLnBrk="1" hangingPunct="1"/>
            <a:r>
              <a:rPr lang="en-US" altLang="en-US"/>
              <a:t>.find("tag1 tag2") to get tags inside tags</a:t>
            </a:r>
          </a:p>
          <a:p>
            <a:pPr eaLnBrk="1" hangingPunct="1"/>
            <a:r>
              <a:rPr lang="en-US" altLang="en-US"/>
              <a:t>And then get the text inside nodes using</a:t>
            </a:r>
          </a:p>
          <a:p>
            <a:pPr lvl="1" eaLnBrk="1" hangingPunct="1"/>
            <a:r>
              <a:rPr lang="en-US" altLang="en-US"/>
              <a:t>.text()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3419958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For example, to grab and concatenate all the title elements in the document…</a:t>
            </a:r>
            <a:endParaRPr lang="en-US" dirty="0"/>
          </a:p>
        </p:txBody>
      </p:sp>
      <p:sp>
        <p:nvSpPr>
          <p:cNvPr id="28675" name="Content Placeholder 2"/>
          <p:cNvSpPr>
            <a:spLocks noGrp="1"/>
          </p:cNvSpPr>
          <p:nvPr>
            <p:ph idx="1"/>
          </p:nvPr>
        </p:nvSpPr>
        <p:spPr>
          <a:xfrm>
            <a:off x="680320" y="1977525"/>
            <a:ext cx="9613861" cy="3599316"/>
          </a:xfrm>
        </p:spPr>
        <p:txBody>
          <a:bodyPr>
            <a:noAutofit/>
          </a:bodyPr>
          <a:lstStyle/>
          <a:p>
            <a:pPr marL="0" indent="0">
              <a:buNone/>
            </a:pPr>
            <a:r>
              <a:rPr lang="en-US" altLang="en-US" sz="1300" dirty="0"/>
              <a:t>&lt;!DOCTYPE html&gt;&lt;html&gt;&lt;head&gt;&lt;script </a:t>
            </a:r>
            <a:r>
              <a:rPr lang="en-US" altLang="en-US" sz="1300" dirty="0" err="1"/>
              <a:t>src</a:t>
            </a:r>
            <a:r>
              <a:rPr lang="en-US" altLang="en-US" sz="1300" dirty="0"/>
              <a:t>="jquery-1.8.2.min.js"&gt;&lt;/script&gt;&lt;/head&gt;&lt;body&gt;</a:t>
            </a:r>
          </a:p>
          <a:p>
            <a:pPr marL="0" indent="0">
              <a:buNone/>
            </a:pPr>
            <a:r>
              <a:rPr lang="en-US" altLang="en-US" sz="1300" dirty="0"/>
              <a:t>&lt;div id="</a:t>
            </a:r>
            <a:r>
              <a:rPr lang="en-US" altLang="en-US" sz="1300" dirty="0" err="1"/>
              <a:t>clickme</a:t>
            </a:r>
            <a:r>
              <a:rPr lang="en-US" altLang="en-US" sz="1300" dirty="0"/>
              <a:t>" </a:t>
            </a:r>
            <a:r>
              <a:rPr lang="en-US" altLang="en-US" sz="1300" dirty="0" err="1"/>
              <a:t>onclick</a:t>
            </a:r>
            <a:r>
              <a:rPr lang="en-US" altLang="en-US" sz="1300" dirty="0"/>
              <a:t>="</a:t>
            </a:r>
            <a:r>
              <a:rPr lang="en-US" altLang="en-US" sz="1300" dirty="0" err="1"/>
              <a:t>startAjax</a:t>
            </a:r>
            <a:r>
              <a:rPr lang="en-US" altLang="en-US" sz="1300" dirty="0"/>
              <a:t>()"&gt;Click me&lt;/div&gt;</a:t>
            </a:r>
          </a:p>
          <a:p>
            <a:pPr marL="0" indent="0">
              <a:buNone/>
            </a:pPr>
            <a:r>
              <a:rPr lang="en-US" altLang="en-US" sz="1300" dirty="0"/>
              <a:t>&lt;script&gt;</a:t>
            </a:r>
          </a:p>
          <a:p>
            <a:pPr marL="0" indent="0">
              <a:buNone/>
            </a:pPr>
            <a:r>
              <a:rPr lang="en-US" altLang="en-US" sz="1300" dirty="0"/>
              <a:t>function </a:t>
            </a:r>
            <a:r>
              <a:rPr lang="en-US" altLang="en-US" sz="1300" dirty="0" err="1"/>
              <a:t>startAjax</a:t>
            </a:r>
            <a:r>
              <a:rPr lang="en-US" altLang="en-US" sz="1300" dirty="0"/>
              <a:t>() {</a:t>
            </a:r>
          </a:p>
          <a:p>
            <a:pPr marL="0" indent="0">
              <a:buNone/>
            </a:pPr>
            <a:r>
              <a:rPr lang="en-US" altLang="en-US" sz="1300" dirty="0"/>
              <a:t>  $("#</a:t>
            </a:r>
            <a:r>
              <a:rPr lang="en-US" altLang="en-US" sz="1300" dirty="0" err="1"/>
              <a:t>clickme</a:t>
            </a:r>
            <a:r>
              <a:rPr lang="en-US" altLang="en-US" sz="1300" dirty="0"/>
              <a:t>").text("Calling server");</a:t>
            </a:r>
          </a:p>
          <a:p>
            <a:pPr marL="0" indent="0">
              <a:buNone/>
            </a:pPr>
            <a:r>
              <a:rPr lang="en-US" altLang="en-US" sz="1300" dirty="0"/>
              <a:t>  $.ajax({</a:t>
            </a:r>
            <a:r>
              <a:rPr lang="en-US" altLang="en-US" sz="1300" dirty="0" err="1"/>
              <a:t>url</a:t>
            </a:r>
            <a:r>
              <a:rPr lang="en-US" altLang="en-US" sz="1300" dirty="0"/>
              <a:t>:"</a:t>
            </a:r>
            <a:r>
              <a:rPr lang="en-US" altLang="en-US" sz="1300" dirty="0" err="1"/>
              <a:t>somefile.xml</a:t>
            </a:r>
            <a:r>
              <a:rPr lang="en-US" altLang="en-US" sz="1300" dirty="0"/>
              <a:t>",     </a:t>
            </a:r>
            <a:r>
              <a:rPr lang="en-US" altLang="en-US" sz="1300" dirty="0" err="1"/>
              <a:t>success:callbackFunction</a:t>
            </a:r>
            <a:r>
              <a:rPr lang="en-US" altLang="en-US" sz="1300" dirty="0"/>
              <a:t>, </a:t>
            </a:r>
            <a:r>
              <a:rPr lang="en-US" altLang="en-US" sz="1300" dirty="0" err="1"/>
              <a:t>error:errorFunction</a:t>
            </a:r>
            <a:r>
              <a:rPr lang="en-US" altLang="en-US" sz="1300" dirty="0"/>
              <a:t>}</a:t>
            </a:r>
          </a:p>
          <a:p>
            <a:pPr marL="0" indent="0">
              <a:buNone/>
            </a:pPr>
            <a:r>
              <a:rPr lang="en-US" altLang="en-US" sz="1300" dirty="0"/>
              <a:t>}</a:t>
            </a:r>
          </a:p>
          <a:p>
            <a:pPr marL="0" indent="0">
              <a:buNone/>
            </a:pPr>
            <a:r>
              <a:rPr lang="en-US" altLang="en-US" sz="1300" dirty="0"/>
              <a:t>function </a:t>
            </a:r>
            <a:r>
              <a:rPr lang="en-US" altLang="en-US" sz="1300" dirty="0" err="1"/>
              <a:t>callbackFunction</a:t>
            </a:r>
            <a:r>
              <a:rPr lang="en-US" altLang="en-US" sz="1300" dirty="0"/>
              <a:t>(</a:t>
            </a:r>
            <a:r>
              <a:rPr lang="en-US" altLang="en-US" sz="1300" dirty="0" err="1"/>
              <a:t>data,info</a:t>
            </a:r>
            <a:r>
              <a:rPr lang="en-US" altLang="en-US" sz="1300" dirty="0"/>
              <a:t>) {</a:t>
            </a:r>
          </a:p>
          <a:p>
            <a:pPr marL="0" indent="0">
              <a:buNone/>
            </a:pPr>
            <a:r>
              <a:rPr lang="en-US" altLang="en-US" sz="1300" dirty="0"/>
              <a:t>  </a:t>
            </a:r>
            <a:r>
              <a:rPr lang="en-US" altLang="en-US" sz="1300" dirty="0" err="1"/>
              <a:t>var</a:t>
            </a:r>
            <a:r>
              <a:rPr lang="en-US" altLang="en-US" sz="1300" dirty="0"/>
              <a:t> titles = $(data).find("title");</a:t>
            </a:r>
          </a:p>
          <a:p>
            <a:pPr marL="0" indent="0">
              <a:buNone/>
            </a:pPr>
            <a:r>
              <a:rPr lang="en-US" altLang="en-US" sz="1300" dirty="0"/>
              <a:t>  if (titles &amp;&amp; </a:t>
            </a:r>
            <a:r>
              <a:rPr lang="en-US" altLang="en-US" sz="1300" dirty="0" err="1"/>
              <a:t>titles.length</a:t>
            </a:r>
            <a:r>
              <a:rPr lang="en-US" altLang="en-US" sz="1300" dirty="0"/>
              <a:t>)</a:t>
            </a:r>
          </a:p>
          <a:p>
            <a:pPr marL="0" indent="0">
              <a:buNone/>
            </a:pPr>
            <a:r>
              <a:rPr lang="en-US" altLang="en-US" sz="1300" dirty="0"/>
              <a:t>    $("#</a:t>
            </a:r>
            <a:r>
              <a:rPr lang="en-US" altLang="en-US" sz="1300" dirty="0" err="1"/>
              <a:t>clickme</a:t>
            </a:r>
            <a:r>
              <a:rPr lang="en-US" altLang="en-US" sz="1300" dirty="0"/>
              <a:t>").text("result:"+</a:t>
            </a:r>
            <a:r>
              <a:rPr lang="en-US" altLang="en-US" sz="1300" dirty="0" err="1"/>
              <a:t>titles.text</a:t>
            </a:r>
            <a:r>
              <a:rPr lang="en-US" altLang="en-US" sz="1300" dirty="0" smtClean="0"/>
              <a:t>());else </a:t>
            </a:r>
            <a:r>
              <a:rPr lang="en-US" altLang="en-US" sz="1300" dirty="0" err="1" smtClean="0"/>
              <a:t>errorFunction</a:t>
            </a:r>
            <a:r>
              <a:rPr lang="en-US" altLang="en-US" sz="1300" dirty="0" smtClean="0"/>
              <a:t>(data</a:t>
            </a:r>
            <a:r>
              <a:rPr lang="en-US" altLang="en-US" sz="1300" dirty="0"/>
              <a:t>, "No titles");</a:t>
            </a:r>
          </a:p>
          <a:p>
            <a:pPr marL="0" indent="0">
              <a:buNone/>
            </a:pPr>
            <a:r>
              <a:rPr lang="en-US" altLang="en-US" sz="1300" dirty="0"/>
              <a:t>}</a:t>
            </a:r>
          </a:p>
          <a:p>
            <a:pPr marL="0" indent="0">
              <a:buNone/>
            </a:pPr>
            <a:r>
              <a:rPr lang="en-US" altLang="en-US" sz="1300" dirty="0"/>
              <a:t>function </a:t>
            </a:r>
            <a:r>
              <a:rPr lang="en-US" altLang="en-US" sz="1300" dirty="0" err="1"/>
              <a:t>errorFunction</a:t>
            </a:r>
            <a:r>
              <a:rPr lang="en-US" altLang="en-US" sz="1300" dirty="0"/>
              <a:t>(</a:t>
            </a:r>
            <a:r>
              <a:rPr lang="en-US" altLang="en-US" sz="1300" dirty="0" err="1"/>
              <a:t>data,info</a:t>
            </a:r>
            <a:r>
              <a:rPr lang="en-US" altLang="en-US" sz="1300" dirty="0"/>
              <a:t>) {</a:t>
            </a:r>
          </a:p>
          <a:p>
            <a:pPr marL="0" indent="0">
              <a:buNone/>
            </a:pPr>
            <a:r>
              <a:rPr lang="en-US" altLang="en-US" sz="1300" dirty="0"/>
              <a:t>  $("#</a:t>
            </a:r>
            <a:r>
              <a:rPr lang="en-US" altLang="en-US" sz="1300" dirty="0" err="1"/>
              <a:t>clickme</a:t>
            </a:r>
            <a:r>
              <a:rPr lang="en-US" altLang="en-US" sz="1300" dirty="0"/>
              <a:t>").text("error occurred:"+info);</a:t>
            </a:r>
          </a:p>
          <a:p>
            <a:pPr marL="0" indent="0">
              <a:buNone/>
            </a:pPr>
            <a:r>
              <a:rPr lang="en-US" altLang="en-US" sz="1300" dirty="0"/>
              <a:t>}</a:t>
            </a:r>
          </a:p>
          <a:p>
            <a:pPr marL="0" indent="0">
              <a:buNone/>
            </a:pPr>
            <a:r>
              <a:rPr lang="en-US" altLang="en-US" sz="1300" dirty="0"/>
              <a:t>&lt;/script&gt;&lt;/body&gt;&lt;/html&gt;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310850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XML is kind of wordy, though</a:t>
            </a:r>
          </a:p>
        </p:txBody>
      </p:sp>
      <p:sp>
        <p:nvSpPr>
          <p:cNvPr id="3" name="Content Placeholder 2"/>
          <p:cNvSpPr>
            <a:spLocks noGrp="1"/>
          </p:cNvSpPr>
          <p:nvPr>
            <p:ph idx="1"/>
          </p:nvPr>
        </p:nvSpPr>
        <p:spPr/>
        <p:txBody>
          <a:bodyPr rtlCol="0">
            <a:noAutofit/>
          </a:bodyPr>
          <a:lstStyle/>
          <a:p>
            <a:pPr marL="0" indent="0">
              <a:buNone/>
              <a:defRPr/>
            </a:pPr>
            <a:r>
              <a:rPr lang="en-US" sz="1300" b="1" dirty="0">
                <a:solidFill>
                  <a:srgbClr val="FF0000"/>
                </a:solidFill>
              </a:rPr>
              <a:t>&lt;?xml version="1.0"?&gt;</a:t>
            </a:r>
          </a:p>
          <a:p>
            <a:pPr marL="0" indent="0">
              <a:buNone/>
              <a:defRPr/>
            </a:pPr>
            <a:r>
              <a:rPr lang="en-US" sz="1300" dirty="0"/>
              <a:t>&lt;</a:t>
            </a:r>
            <a:r>
              <a:rPr lang="en-US" sz="1300" dirty="0" err="1"/>
              <a:t>rss</a:t>
            </a:r>
            <a:r>
              <a:rPr lang="en-US" sz="1300" dirty="0"/>
              <a:t> version="0.92"&gt;</a:t>
            </a:r>
            <a:endParaRPr lang="en-US" sz="1300" b="1" dirty="0">
              <a:solidFill>
                <a:srgbClr val="FF0000"/>
              </a:solidFill>
            </a:endParaRPr>
          </a:p>
          <a:p>
            <a:pPr marL="0" indent="0">
              <a:buNone/>
              <a:defRPr/>
            </a:pPr>
            <a:r>
              <a:rPr lang="en-US" sz="1300" dirty="0"/>
              <a:t>  &lt;channel&gt;</a:t>
            </a:r>
          </a:p>
          <a:p>
            <a:pPr marL="0" indent="0">
              <a:buNone/>
              <a:defRPr/>
            </a:pPr>
            <a:r>
              <a:rPr lang="en-US" sz="1300" dirty="0"/>
              <a:t>    &lt;title&gt;Books I Love</a:t>
            </a:r>
            <a:r>
              <a:rPr lang="en-US" sz="1300" b="1" dirty="0">
                <a:solidFill>
                  <a:srgbClr val="FF0000"/>
                </a:solidFill>
              </a:rPr>
              <a:t>&lt;/title&gt;</a:t>
            </a:r>
          </a:p>
          <a:p>
            <a:pPr marL="0" indent="0">
              <a:buNone/>
              <a:defRPr/>
            </a:pPr>
            <a:r>
              <a:rPr lang="en-US" sz="1300" dirty="0"/>
              <a:t>    &lt;link&gt;http://www.moreinfo.com/booksilove.html</a:t>
            </a:r>
            <a:r>
              <a:rPr lang="en-US" sz="1300" b="1" dirty="0">
                <a:solidFill>
                  <a:srgbClr val="FF0000"/>
                </a:solidFill>
              </a:rPr>
              <a:t>&lt;/link&gt;</a:t>
            </a:r>
          </a:p>
          <a:p>
            <a:pPr marL="0" indent="0">
              <a:buNone/>
              <a:defRPr/>
            </a:pPr>
            <a:r>
              <a:rPr lang="en-US" sz="1300" dirty="0"/>
              <a:t>    &lt;description&gt;Gosh, I sure love books</a:t>
            </a:r>
            <a:r>
              <a:rPr lang="en-US" sz="1300" b="1" dirty="0">
                <a:solidFill>
                  <a:srgbClr val="FF0000"/>
                </a:solidFill>
              </a:rPr>
              <a:t>&lt;/description&gt;</a:t>
            </a:r>
          </a:p>
          <a:p>
            <a:pPr marL="0" indent="0">
              <a:buNone/>
              <a:defRPr/>
            </a:pPr>
            <a:r>
              <a:rPr lang="en-US" sz="1300" dirty="0"/>
              <a:t>    &lt;item&gt;</a:t>
            </a:r>
          </a:p>
          <a:p>
            <a:pPr marL="0" indent="0">
              <a:buNone/>
              <a:defRPr/>
            </a:pPr>
            <a:r>
              <a:rPr lang="en-US" sz="1300" dirty="0"/>
              <a:t>      &lt;title&gt;The $100 Startup</a:t>
            </a:r>
            <a:r>
              <a:rPr lang="en-US" sz="1300" b="1" dirty="0">
                <a:solidFill>
                  <a:srgbClr val="FF0000"/>
                </a:solidFill>
              </a:rPr>
              <a:t>&lt;/title&gt;</a:t>
            </a:r>
          </a:p>
          <a:p>
            <a:pPr marL="0" indent="0">
              <a:buNone/>
              <a:defRPr/>
            </a:pPr>
            <a:r>
              <a:rPr lang="en-US" sz="1300" dirty="0"/>
              <a:t>      &lt;link&gt;http://www.amazon.com/dp/0307951529</a:t>
            </a:r>
            <a:r>
              <a:rPr lang="en-US" sz="1300" b="1" dirty="0">
                <a:solidFill>
                  <a:srgbClr val="FF0000"/>
                </a:solidFill>
              </a:rPr>
              <a:t>&lt;/link&gt;</a:t>
            </a:r>
          </a:p>
          <a:p>
            <a:pPr marL="0" indent="0">
              <a:buNone/>
              <a:defRPr/>
            </a:pPr>
            <a:r>
              <a:rPr lang="en-US" sz="1300" dirty="0"/>
              <a:t>    </a:t>
            </a:r>
            <a:r>
              <a:rPr lang="en-US" sz="1300" b="1" dirty="0">
                <a:solidFill>
                  <a:srgbClr val="FF0000"/>
                </a:solidFill>
              </a:rPr>
              <a:t>&lt;/item&gt;</a:t>
            </a:r>
          </a:p>
          <a:p>
            <a:pPr marL="0" indent="0">
              <a:buNone/>
              <a:defRPr/>
            </a:pPr>
            <a:r>
              <a:rPr lang="en-US" sz="1300" dirty="0"/>
              <a:t>    &lt;item&gt;</a:t>
            </a:r>
          </a:p>
          <a:p>
            <a:pPr marL="0" indent="0">
              <a:buNone/>
              <a:defRPr/>
            </a:pPr>
            <a:r>
              <a:rPr lang="en-US" sz="1300" dirty="0"/>
              <a:t>      &lt;title&gt;The Art of Non-Conformity</a:t>
            </a:r>
            <a:r>
              <a:rPr lang="en-US" sz="1300" b="1" dirty="0">
                <a:solidFill>
                  <a:srgbClr val="FF0000"/>
                </a:solidFill>
              </a:rPr>
              <a:t>&lt;/title&gt;</a:t>
            </a:r>
          </a:p>
          <a:p>
            <a:pPr marL="0" indent="0">
              <a:buNone/>
              <a:defRPr/>
            </a:pPr>
            <a:r>
              <a:rPr lang="en-US" sz="1300" dirty="0"/>
              <a:t>      &lt;link&gt;http://www.amazon.com/dp/0399536108</a:t>
            </a:r>
            <a:r>
              <a:rPr lang="en-US" sz="1300" b="1" dirty="0">
                <a:solidFill>
                  <a:srgbClr val="FF0000"/>
                </a:solidFill>
              </a:rPr>
              <a:t>&lt;/link&gt;</a:t>
            </a:r>
          </a:p>
          <a:p>
            <a:pPr marL="0" indent="0">
              <a:buNone/>
              <a:defRPr/>
            </a:pPr>
            <a:r>
              <a:rPr lang="en-US" sz="1300" dirty="0"/>
              <a:t>    </a:t>
            </a:r>
            <a:r>
              <a:rPr lang="en-US" sz="1300" b="1" dirty="0" smtClean="0"/>
              <a:t>&lt;/</a:t>
            </a:r>
            <a:r>
              <a:rPr lang="en-US" sz="1300" b="1" dirty="0" err="1"/>
              <a:t>rss</a:t>
            </a:r>
            <a:r>
              <a:rPr lang="en-US" sz="1300" b="1" dirty="0"/>
              <a:t>&gt;</a:t>
            </a:r>
          </a:p>
        </p:txBody>
      </p:sp>
      <p:sp>
        <p:nvSpPr>
          <p:cNvPr id="4" name="5-Point Star 3"/>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006187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What if we could just use JS notation?</a:t>
            </a:r>
          </a:p>
        </p:txBody>
      </p:sp>
      <p:sp>
        <p:nvSpPr>
          <p:cNvPr id="3" name="Content Placeholder 2"/>
          <p:cNvSpPr>
            <a:spLocks noGrp="1"/>
          </p:cNvSpPr>
          <p:nvPr>
            <p:ph idx="1"/>
          </p:nvPr>
        </p:nvSpPr>
        <p:spPr/>
        <p:txBody>
          <a:bodyPr rtlCol="0">
            <a:normAutofit fontScale="32500" lnSpcReduction="20000"/>
          </a:bodyPr>
          <a:lstStyle/>
          <a:p>
            <a:pPr marL="0" indent="0">
              <a:buNone/>
              <a:defRPr/>
            </a:pPr>
            <a:r>
              <a:rPr lang="en-US" dirty="0" smtClean="0"/>
              <a:t> </a:t>
            </a:r>
            <a:endParaRPr lang="en-US" dirty="0"/>
          </a:p>
          <a:p>
            <a:pPr marL="0" indent="0">
              <a:buNone/>
              <a:defRPr/>
            </a:pPr>
            <a:r>
              <a:rPr lang="en-US" dirty="0" smtClean="0"/>
              <a:t>{"version":"</a:t>
            </a:r>
            <a:r>
              <a:rPr lang="en-US" dirty="0"/>
              <a:t>0.92</a:t>
            </a:r>
            <a:r>
              <a:rPr lang="en-US" dirty="0" smtClean="0"/>
              <a:t>",</a:t>
            </a:r>
          </a:p>
          <a:p>
            <a:pPr marL="0" indent="0">
              <a:buNone/>
              <a:defRPr/>
            </a:pPr>
            <a:r>
              <a:rPr lang="en-US" dirty="0" smtClean="0"/>
              <a:t>  </a:t>
            </a:r>
            <a:r>
              <a:rPr lang="en-US" dirty="0"/>
              <a:t>"channels</a:t>
            </a:r>
            <a:r>
              <a:rPr lang="en-US" dirty="0" smtClean="0"/>
              <a:t>":[ {</a:t>
            </a:r>
          </a:p>
          <a:p>
            <a:pPr marL="0" indent="0">
              <a:buNone/>
              <a:defRPr/>
            </a:pPr>
            <a:r>
              <a:rPr lang="en-US" dirty="0" smtClean="0"/>
              <a:t>    "</a:t>
            </a:r>
            <a:r>
              <a:rPr lang="en-US" dirty="0" err="1" smtClean="0"/>
              <a:t>title":"Books</a:t>
            </a:r>
            <a:r>
              <a:rPr lang="en-US" dirty="0" smtClean="0"/>
              <a:t> </a:t>
            </a:r>
            <a:r>
              <a:rPr lang="en-US" dirty="0"/>
              <a:t>I </a:t>
            </a:r>
            <a:r>
              <a:rPr lang="en-US" dirty="0" smtClean="0"/>
              <a:t>Love",</a:t>
            </a:r>
            <a:endParaRPr lang="en-US" dirty="0"/>
          </a:p>
          <a:p>
            <a:pPr marL="0" indent="0">
              <a:buNone/>
              <a:defRPr/>
            </a:pPr>
            <a:r>
              <a:rPr lang="en-US" dirty="0"/>
              <a:t>    </a:t>
            </a:r>
            <a:r>
              <a:rPr lang="en-US" dirty="0" smtClean="0"/>
              <a:t>"</a:t>
            </a:r>
            <a:r>
              <a:rPr lang="en-US" dirty="0" err="1" smtClean="0"/>
              <a:t>link":"http</a:t>
            </a:r>
            <a:r>
              <a:rPr lang="en-US" dirty="0"/>
              <a:t>://</a:t>
            </a:r>
            <a:r>
              <a:rPr lang="en-US" dirty="0" smtClean="0"/>
              <a:t>www.moreinfo.com/booksilove.html",</a:t>
            </a:r>
            <a:endParaRPr lang="en-US" dirty="0"/>
          </a:p>
          <a:p>
            <a:pPr marL="0" indent="0">
              <a:buNone/>
              <a:defRPr/>
            </a:pPr>
            <a:r>
              <a:rPr lang="en-US" dirty="0"/>
              <a:t>    </a:t>
            </a:r>
            <a:r>
              <a:rPr lang="en-US" dirty="0" smtClean="0"/>
              <a:t>"</a:t>
            </a:r>
            <a:r>
              <a:rPr lang="en-US" dirty="0" err="1" smtClean="0"/>
              <a:t>description":"Gosh</a:t>
            </a:r>
            <a:r>
              <a:rPr lang="en-US" dirty="0"/>
              <a:t>, I sure love </a:t>
            </a:r>
            <a:r>
              <a:rPr lang="en-US" dirty="0" smtClean="0"/>
              <a:t>books",</a:t>
            </a:r>
            <a:endParaRPr lang="en-US" dirty="0"/>
          </a:p>
          <a:p>
            <a:pPr marL="0" indent="0">
              <a:buNone/>
              <a:defRPr/>
            </a:pPr>
            <a:r>
              <a:rPr lang="en-US" dirty="0"/>
              <a:t>    </a:t>
            </a:r>
            <a:r>
              <a:rPr lang="en-US" dirty="0" smtClean="0"/>
              <a:t>"items":[ {</a:t>
            </a:r>
            <a:endParaRPr lang="en-US" dirty="0"/>
          </a:p>
          <a:p>
            <a:pPr marL="0" indent="0">
              <a:buNone/>
              <a:defRPr/>
            </a:pPr>
            <a:r>
              <a:rPr lang="en-US" dirty="0"/>
              <a:t>      </a:t>
            </a:r>
            <a:r>
              <a:rPr lang="en-US" dirty="0" smtClean="0"/>
              <a:t>"</a:t>
            </a:r>
            <a:r>
              <a:rPr lang="en-US" dirty="0" err="1" smtClean="0"/>
              <a:t>title":"The</a:t>
            </a:r>
            <a:r>
              <a:rPr lang="en-US" dirty="0" smtClean="0"/>
              <a:t> </a:t>
            </a:r>
            <a:r>
              <a:rPr lang="en-US" dirty="0"/>
              <a:t>$100 </a:t>
            </a:r>
            <a:r>
              <a:rPr lang="en-US" dirty="0" smtClean="0"/>
              <a:t>Startup",</a:t>
            </a:r>
            <a:endParaRPr lang="en-US" dirty="0"/>
          </a:p>
          <a:p>
            <a:pPr marL="0" indent="0">
              <a:buNone/>
              <a:defRPr/>
            </a:pPr>
            <a:r>
              <a:rPr lang="en-US" dirty="0"/>
              <a:t>      </a:t>
            </a:r>
            <a:r>
              <a:rPr lang="en-US" dirty="0" smtClean="0"/>
              <a:t>"</a:t>
            </a:r>
            <a:r>
              <a:rPr lang="en-US" dirty="0" err="1" smtClean="0"/>
              <a:t>link":"http</a:t>
            </a:r>
            <a:r>
              <a:rPr lang="en-US" dirty="0"/>
              <a:t>://</a:t>
            </a:r>
            <a:r>
              <a:rPr lang="en-US" dirty="0" smtClean="0"/>
              <a:t>www.amazon.com/dp/0307951529",</a:t>
            </a:r>
            <a:endParaRPr lang="en-US" dirty="0"/>
          </a:p>
          <a:p>
            <a:pPr marL="0" indent="0">
              <a:buNone/>
              <a:defRPr/>
            </a:pPr>
            <a:r>
              <a:rPr lang="en-US" dirty="0"/>
              <a:t>    </a:t>
            </a:r>
            <a:r>
              <a:rPr lang="en-US" dirty="0" smtClean="0"/>
              <a:t>},</a:t>
            </a:r>
            <a:endParaRPr lang="en-US" dirty="0"/>
          </a:p>
          <a:p>
            <a:pPr marL="0" indent="0">
              <a:buNone/>
              <a:defRPr/>
            </a:pPr>
            <a:r>
              <a:rPr lang="en-US" dirty="0"/>
              <a:t>    </a:t>
            </a:r>
            <a:r>
              <a:rPr lang="en-US" dirty="0" smtClean="0"/>
              <a:t>{</a:t>
            </a:r>
            <a:endParaRPr lang="en-US" dirty="0"/>
          </a:p>
          <a:p>
            <a:pPr marL="0" indent="0">
              <a:buNone/>
              <a:defRPr/>
            </a:pPr>
            <a:r>
              <a:rPr lang="en-US" dirty="0"/>
              <a:t>      </a:t>
            </a:r>
            <a:r>
              <a:rPr lang="en-US" dirty="0" smtClean="0"/>
              <a:t>"</a:t>
            </a:r>
            <a:r>
              <a:rPr lang="en-US" dirty="0" err="1" smtClean="0"/>
              <a:t>title":"The</a:t>
            </a:r>
            <a:r>
              <a:rPr lang="en-US" dirty="0" smtClean="0"/>
              <a:t> </a:t>
            </a:r>
            <a:r>
              <a:rPr lang="en-US" dirty="0"/>
              <a:t>Art of </a:t>
            </a:r>
            <a:r>
              <a:rPr lang="en-US" dirty="0" smtClean="0"/>
              <a:t>Non-Conformity",</a:t>
            </a:r>
            <a:endParaRPr lang="en-US" dirty="0"/>
          </a:p>
          <a:p>
            <a:pPr marL="0" indent="0">
              <a:buNone/>
              <a:defRPr/>
            </a:pPr>
            <a:r>
              <a:rPr lang="en-US" dirty="0"/>
              <a:t>      </a:t>
            </a:r>
            <a:r>
              <a:rPr lang="en-US" dirty="0" smtClean="0"/>
              <a:t>"</a:t>
            </a:r>
            <a:r>
              <a:rPr lang="en-US" dirty="0" err="1" smtClean="0"/>
              <a:t>link":"http</a:t>
            </a:r>
            <a:r>
              <a:rPr lang="en-US" dirty="0"/>
              <a:t>://</a:t>
            </a:r>
            <a:r>
              <a:rPr lang="en-US" dirty="0" smtClean="0"/>
              <a:t>www.amazon.com/dp/0399536108"</a:t>
            </a:r>
            <a:endParaRPr lang="en-US" dirty="0"/>
          </a:p>
          <a:p>
            <a:pPr marL="0" indent="0">
              <a:buNone/>
              <a:defRPr/>
            </a:pPr>
            <a:r>
              <a:rPr lang="en-US" dirty="0"/>
              <a:t>    </a:t>
            </a:r>
            <a:r>
              <a:rPr lang="en-US" dirty="0" smtClean="0"/>
              <a:t>}</a:t>
            </a:r>
            <a:endParaRPr lang="en-US" dirty="0"/>
          </a:p>
          <a:p>
            <a:pPr marL="0" indent="0">
              <a:buNone/>
              <a:defRPr/>
            </a:pPr>
            <a:r>
              <a:rPr lang="en-US" dirty="0"/>
              <a:t>  </a:t>
            </a:r>
            <a:r>
              <a:rPr lang="en-US" dirty="0" smtClean="0"/>
              <a:t>}]</a:t>
            </a:r>
            <a:endParaRPr lang="en-US" dirty="0"/>
          </a:p>
          <a:p>
            <a:pPr marL="0" indent="0">
              <a:buNone/>
              <a:defRPr/>
            </a:pPr>
            <a:r>
              <a:rPr lang="en-US" dirty="0" smtClean="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3183279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Well, that is what we call</a:t>
            </a:r>
            <a:br>
              <a:rPr lang="en-US" dirty="0" smtClean="0"/>
            </a:br>
            <a:r>
              <a:rPr lang="en-US" dirty="0" smtClean="0"/>
              <a:t>JavaScript Object Notation (JSON)</a:t>
            </a:r>
            <a:endParaRPr lang="en-US" dirty="0"/>
          </a:p>
        </p:txBody>
      </p:sp>
      <p:sp>
        <p:nvSpPr>
          <p:cNvPr id="3" name="Content Placeholder 2"/>
          <p:cNvSpPr>
            <a:spLocks noGrp="1"/>
          </p:cNvSpPr>
          <p:nvPr>
            <p:ph idx="1"/>
          </p:nvPr>
        </p:nvSpPr>
        <p:spPr/>
        <p:txBody>
          <a:bodyPr rtlCol="0">
            <a:normAutofit/>
          </a:bodyPr>
          <a:lstStyle/>
          <a:p>
            <a:pPr>
              <a:buFont typeface="Arial" panose="020B0604020202020204" pitchFamily="34" charset="0"/>
              <a:buChar char="•"/>
              <a:defRPr/>
            </a:pPr>
            <a:r>
              <a:rPr lang="en-US" dirty="0" smtClean="0"/>
              <a:t>Essentially identical to declaring JS arrays</a:t>
            </a:r>
          </a:p>
          <a:p>
            <a:pPr lvl="1">
              <a:buFont typeface="Arial" panose="020B0604020202020204" pitchFamily="34" charset="0"/>
              <a:buChar char="–"/>
              <a:defRPr/>
            </a:pPr>
            <a:r>
              <a:rPr lang="en-US" dirty="0" smtClean="0"/>
              <a:t>Either associative arrays or sequential arrays</a:t>
            </a:r>
          </a:p>
          <a:p>
            <a:pPr lvl="1">
              <a:buFont typeface="Arial" panose="020B0604020202020204" pitchFamily="34" charset="0"/>
              <a:buChar char="–"/>
              <a:defRPr/>
            </a:pPr>
            <a:r>
              <a:rPr lang="en-US" dirty="0" smtClean="0"/>
              <a:t>Except that you have to be sure to quote the property names</a:t>
            </a:r>
          </a:p>
          <a:p>
            <a:pPr marL="457200" lvl="1" indent="0">
              <a:buNone/>
              <a:defRPr/>
            </a:pPr>
            <a:endParaRPr lang="en-US" dirty="0" smtClean="0"/>
          </a:p>
          <a:p>
            <a:pPr marL="0" lvl="1" indent="0">
              <a:buNone/>
              <a:defRPr/>
            </a:pPr>
            <a:r>
              <a:rPr lang="en-US" dirty="0" smtClean="0"/>
              <a:t>{"</a:t>
            </a:r>
            <a:r>
              <a:rPr lang="en-US" dirty="0" err="1" smtClean="0"/>
              <a:t>name":"</a:t>
            </a:r>
            <a:r>
              <a:rPr lang="en-US" dirty="0" err="1"/>
              <a:t>Jimmy</a:t>
            </a:r>
            <a:r>
              <a:rPr lang="en-US" dirty="0"/>
              <a:t>", </a:t>
            </a:r>
            <a:r>
              <a:rPr lang="en-US" dirty="0" smtClean="0"/>
              <a:t>"age":54</a:t>
            </a:r>
            <a:r>
              <a:rPr lang="en-US" dirty="0"/>
              <a:t>, </a:t>
            </a:r>
            <a:endParaRPr lang="en-US" dirty="0" smtClean="0"/>
          </a:p>
          <a:p>
            <a:pPr marL="0" lvl="1" indent="0">
              <a:buNone/>
              <a:defRPr/>
            </a:pPr>
            <a:r>
              <a:rPr lang="en-US" dirty="0"/>
              <a:t>	</a:t>
            </a:r>
            <a:r>
              <a:rPr lang="en-US" dirty="0" smtClean="0"/>
              <a:t>"son":{"</a:t>
            </a:r>
            <a:r>
              <a:rPr lang="en-US" dirty="0" err="1" smtClean="0"/>
              <a:t>name":"</a:t>
            </a:r>
            <a:r>
              <a:rPr lang="en-US" dirty="0" err="1"/>
              <a:t>Sam</a:t>
            </a:r>
            <a:r>
              <a:rPr lang="en-US" dirty="0"/>
              <a:t>", </a:t>
            </a:r>
            <a:r>
              <a:rPr lang="en-US" dirty="0" smtClean="0"/>
              <a:t>"age":20}</a:t>
            </a:r>
          </a:p>
          <a:p>
            <a:pPr marL="0" lvl="1" indent="0">
              <a:buNone/>
              <a:defRPr/>
            </a:pPr>
            <a:r>
              <a:rPr lang="en-US" dirty="0" smtClean="0"/>
              <a:t>}</a:t>
            </a:r>
          </a:p>
        </p:txBody>
      </p:sp>
      <p:sp>
        <p:nvSpPr>
          <p:cNvPr id="4" name="5-Point Star 3"/>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001801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a:t>A very simple web page and JSON</a:t>
            </a:r>
          </a:p>
        </p:txBody>
      </p:sp>
      <p:sp>
        <p:nvSpPr>
          <p:cNvPr id="32771" name="Content Placeholder 2"/>
          <p:cNvSpPr>
            <a:spLocks noGrp="1"/>
          </p:cNvSpPr>
          <p:nvPr>
            <p:ph idx="1"/>
          </p:nvPr>
        </p:nvSpPr>
        <p:spPr>
          <a:xfrm>
            <a:off x="680321" y="2136228"/>
            <a:ext cx="4572000" cy="4525963"/>
          </a:xfrm>
        </p:spPr>
        <p:txBody>
          <a:bodyPr>
            <a:normAutofit fontScale="70000" lnSpcReduction="20000"/>
          </a:bodyPr>
          <a:lstStyle/>
          <a:p>
            <a:pPr marL="0" indent="0">
              <a:buNone/>
            </a:pPr>
            <a:r>
              <a:rPr lang="en-US" altLang="en-US" sz="1400" dirty="0"/>
              <a:t>&lt;!DOCTYPE html&gt;&lt;html&gt;&lt;head&gt;</a:t>
            </a:r>
          </a:p>
          <a:p>
            <a:pPr marL="0" indent="0">
              <a:buNone/>
            </a:pPr>
            <a:r>
              <a:rPr lang="en-US" altLang="en-US" sz="1400" dirty="0"/>
              <a:t>&lt;script </a:t>
            </a:r>
            <a:r>
              <a:rPr lang="en-US" altLang="en-US" sz="1400" dirty="0" err="1"/>
              <a:t>src</a:t>
            </a:r>
            <a:r>
              <a:rPr lang="en-US" altLang="en-US" sz="1400" dirty="0"/>
              <a:t>="jquery-1.8.2.min.js"&gt;&lt;/script&gt;</a:t>
            </a:r>
          </a:p>
          <a:p>
            <a:pPr marL="0" indent="0">
              <a:buNone/>
            </a:pPr>
            <a:r>
              <a:rPr lang="en-US" altLang="en-US" sz="1400" dirty="0"/>
              <a:t>&lt;/head&gt;&lt;body&gt;</a:t>
            </a:r>
          </a:p>
          <a:p>
            <a:pPr marL="0" indent="0">
              <a:buNone/>
            </a:pPr>
            <a:r>
              <a:rPr lang="en-US" altLang="en-US" sz="1400" dirty="0"/>
              <a:t>&lt;div id="</a:t>
            </a:r>
            <a:r>
              <a:rPr lang="en-US" altLang="en-US" sz="1400" dirty="0" err="1"/>
              <a:t>clickme</a:t>
            </a:r>
            <a:r>
              <a:rPr lang="en-US" altLang="en-US" sz="1400" dirty="0"/>
              <a:t>" </a:t>
            </a:r>
            <a:r>
              <a:rPr lang="en-US" altLang="en-US" sz="1400" dirty="0" err="1"/>
              <a:t>onclick</a:t>
            </a:r>
            <a:r>
              <a:rPr lang="en-US" altLang="en-US" sz="1400" dirty="0"/>
              <a:t>="</a:t>
            </a:r>
            <a:r>
              <a:rPr lang="en-US" altLang="en-US" sz="1400" dirty="0" err="1"/>
              <a:t>startAjax</a:t>
            </a:r>
            <a:r>
              <a:rPr lang="en-US" altLang="en-US" sz="1400" dirty="0"/>
              <a:t>()"&gt;Click me&lt;/div&gt;</a:t>
            </a:r>
          </a:p>
          <a:p>
            <a:pPr marL="0" indent="0">
              <a:buNone/>
            </a:pPr>
            <a:r>
              <a:rPr lang="en-US" altLang="en-US" sz="1400" dirty="0"/>
              <a:t>&lt;script&gt;</a:t>
            </a:r>
          </a:p>
          <a:p>
            <a:pPr marL="0" indent="0">
              <a:buNone/>
            </a:pPr>
            <a:r>
              <a:rPr lang="en-US" altLang="en-US" sz="1400" dirty="0"/>
              <a:t>function </a:t>
            </a:r>
            <a:r>
              <a:rPr lang="en-US" altLang="en-US" sz="1400" dirty="0" err="1"/>
              <a:t>startAjax</a:t>
            </a:r>
            <a:r>
              <a:rPr lang="en-US" altLang="en-US" sz="1400" dirty="0"/>
              <a:t>() {</a:t>
            </a:r>
          </a:p>
          <a:p>
            <a:pPr marL="0" indent="0">
              <a:buNone/>
            </a:pPr>
            <a:r>
              <a:rPr lang="en-US" altLang="en-US" sz="1400" dirty="0"/>
              <a:t>  $("#</a:t>
            </a:r>
            <a:r>
              <a:rPr lang="en-US" altLang="en-US" sz="1400" dirty="0" err="1"/>
              <a:t>clickme</a:t>
            </a:r>
            <a:r>
              <a:rPr lang="en-US" altLang="en-US" sz="1400" dirty="0"/>
              <a:t>").text("Calling server");</a:t>
            </a:r>
          </a:p>
          <a:p>
            <a:pPr marL="0" indent="0">
              <a:buNone/>
            </a:pPr>
            <a:r>
              <a:rPr lang="en-US" altLang="en-US" sz="1400" dirty="0"/>
              <a:t>  $.ajax({</a:t>
            </a:r>
            <a:r>
              <a:rPr lang="en-US" altLang="en-US" sz="1400" dirty="0" err="1"/>
              <a:t>url</a:t>
            </a:r>
            <a:r>
              <a:rPr lang="en-US" altLang="en-US" sz="1400" dirty="0"/>
              <a:t>:"</a:t>
            </a:r>
            <a:r>
              <a:rPr lang="en-US" altLang="en-US" sz="1400" dirty="0" err="1"/>
              <a:t>somefile.json</a:t>
            </a:r>
            <a:r>
              <a:rPr lang="en-US" altLang="en-US" sz="1400" dirty="0"/>
              <a:t>",</a:t>
            </a:r>
          </a:p>
          <a:p>
            <a:pPr marL="0" indent="0">
              <a:buNone/>
            </a:pPr>
            <a:r>
              <a:rPr lang="en-US" altLang="en-US" sz="1400" dirty="0"/>
              <a:t>      </a:t>
            </a:r>
            <a:r>
              <a:rPr lang="en-US" altLang="en-US" sz="1400" dirty="0" err="1"/>
              <a:t>success:callbackFunction,error:errorFunction</a:t>
            </a:r>
            <a:r>
              <a:rPr lang="en-US" altLang="en-US" sz="1400" dirty="0"/>
              <a:t>,</a:t>
            </a:r>
          </a:p>
          <a:p>
            <a:pPr marL="0" indent="0">
              <a:buNone/>
            </a:pPr>
            <a:r>
              <a:rPr lang="en-US" altLang="en-US" sz="1400" dirty="0"/>
              <a:t>      </a:t>
            </a:r>
            <a:r>
              <a:rPr lang="en-US" altLang="en-US" sz="1400" dirty="0" err="1"/>
              <a:t>dataType</a:t>
            </a:r>
            <a:r>
              <a:rPr lang="en-US" altLang="en-US" sz="1400" dirty="0"/>
              <a:t>: '</a:t>
            </a:r>
            <a:r>
              <a:rPr lang="en-US" altLang="en-US" sz="1400" dirty="0" err="1"/>
              <a:t>json</a:t>
            </a:r>
            <a:r>
              <a:rPr lang="en-US" altLang="en-US" sz="1400" dirty="0"/>
              <a:t>'} /* request </a:t>
            </a:r>
            <a:r>
              <a:rPr lang="en-US" altLang="en-US" sz="1400" dirty="0" err="1"/>
              <a:t>json</a:t>
            </a:r>
            <a:r>
              <a:rPr lang="en-US" altLang="en-US" sz="1400" dirty="0"/>
              <a:t> -&gt; JS object */</a:t>
            </a:r>
          </a:p>
          <a:p>
            <a:pPr marL="0" indent="0">
              <a:buNone/>
            </a:pPr>
            <a:r>
              <a:rPr lang="en-US" altLang="en-US" sz="1400" dirty="0"/>
              <a:t>  );</a:t>
            </a:r>
          </a:p>
          <a:p>
            <a:pPr marL="0" indent="0">
              <a:buNone/>
            </a:pPr>
            <a:r>
              <a:rPr lang="en-US" altLang="en-US" sz="1400" dirty="0"/>
              <a:t>}</a:t>
            </a:r>
          </a:p>
          <a:p>
            <a:pPr marL="0" indent="0">
              <a:buNone/>
            </a:pPr>
            <a:r>
              <a:rPr lang="en-US" altLang="en-US" sz="1400" dirty="0"/>
              <a:t>function </a:t>
            </a:r>
            <a:r>
              <a:rPr lang="en-US" altLang="en-US" sz="1400" dirty="0" err="1"/>
              <a:t>callbackFunction</a:t>
            </a:r>
            <a:r>
              <a:rPr lang="en-US" altLang="en-US" sz="1400" dirty="0"/>
              <a:t>(</a:t>
            </a:r>
            <a:r>
              <a:rPr lang="en-US" altLang="en-US" sz="1400" dirty="0" err="1"/>
              <a:t>data,info</a:t>
            </a:r>
            <a:r>
              <a:rPr lang="en-US" altLang="en-US" sz="1400" dirty="0"/>
              <a:t>) {</a:t>
            </a:r>
          </a:p>
          <a:p>
            <a:pPr marL="0" indent="0">
              <a:buNone/>
            </a:pPr>
            <a:r>
              <a:rPr lang="en-US" altLang="en-US" sz="1400" dirty="0"/>
              <a:t>  $("#</a:t>
            </a:r>
            <a:r>
              <a:rPr lang="en-US" altLang="en-US" sz="1400" dirty="0" err="1"/>
              <a:t>clickme</a:t>
            </a:r>
            <a:r>
              <a:rPr lang="en-US" altLang="en-US" sz="1400" dirty="0"/>
              <a:t>").text("result:"+data); /*data is JS object */</a:t>
            </a:r>
          </a:p>
          <a:p>
            <a:pPr marL="0" indent="0">
              <a:buNone/>
            </a:pPr>
            <a:r>
              <a:rPr lang="en-US" altLang="en-US" sz="1400" dirty="0"/>
              <a:t>}</a:t>
            </a:r>
          </a:p>
          <a:p>
            <a:pPr marL="0" indent="0">
              <a:buNone/>
            </a:pPr>
            <a:r>
              <a:rPr lang="en-US" altLang="en-US" sz="1400" dirty="0"/>
              <a:t>function </a:t>
            </a:r>
            <a:r>
              <a:rPr lang="en-US" altLang="en-US" sz="1400" dirty="0" err="1"/>
              <a:t>errorFunction</a:t>
            </a:r>
            <a:r>
              <a:rPr lang="en-US" altLang="en-US" sz="1400" dirty="0"/>
              <a:t>(</a:t>
            </a:r>
            <a:r>
              <a:rPr lang="en-US" altLang="en-US" sz="1400" dirty="0" err="1"/>
              <a:t>data,info</a:t>
            </a:r>
            <a:r>
              <a:rPr lang="en-US" altLang="en-US" sz="1400" dirty="0"/>
              <a:t>) {</a:t>
            </a:r>
          </a:p>
          <a:p>
            <a:pPr marL="0" indent="0">
              <a:buNone/>
            </a:pPr>
            <a:r>
              <a:rPr lang="en-US" altLang="en-US" sz="1400" dirty="0"/>
              <a:t>  $("#</a:t>
            </a:r>
            <a:r>
              <a:rPr lang="en-US" altLang="en-US" sz="1400" dirty="0" err="1"/>
              <a:t>clickme</a:t>
            </a:r>
            <a:r>
              <a:rPr lang="en-US" altLang="en-US" sz="1400" dirty="0"/>
              <a:t>").text("error occurred:"+info);</a:t>
            </a:r>
          </a:p>
          <a:p>
            <a:pPr marL="0" indent="0">
              <a:buNone/>
            </a:pPr>
            <a:r>
              <a:rPr lang="en-US" altLang="en-US" sz="1400" dirty="0"/>
              <a:t>}</a:t>
            </a:r>
          </a:p>
          <a:p>
            <a:pPr marL="0" indent="0">
              <a:buNone/>
            </a:pPr>
            <a:r>
              <a:rPr lang="en-US" altLang="en-US" sz="1400" dirty="0"/>
              <a:t>&lt;/script&gt;&lt;/body&gt;&lt;/html&gt;</a:t>
            </a:r>
          </a:p>
        </p:txBody>
      </p:sp>
      <p:cxnSp>
        <p:nvCxnSpPr>
          <p:cNvPr id="5" name="Straight Connector 4"/>
          <p:cNvCxnSpPr/>
          <p:nvPr/>
        </p:nvCxnSpPr>
        <p:spPr>
          <a:xfrm>
            <a:off x="5806966" y="2159274"/>
            <a:ext cx="0" cy="4572000"/>
          </a:xfrm>
          <a:prstGeom prst="line">
            <a:avLst/>
          </a:prstGeom>
        </p:spPr>
        <p:style>
          <a:lnRef idx="1">
            <a:schemeClr val="accent1"/>
          </a:lnRef>
          <a:fillRef idx="0">
            <a:schemeClr val="accent1"/>
          </a:fillRef>
          <a:effectRef idx="0">
            <a:schemeClr val="accent1"/>
          </a:effectRef>
          <a:fontRef idx="minor">
            <a:schemeClr val="tx1"/>
          </a:fontRef>
        </p:style>
      </p:cxnSp>
      <p:sp>
        <p:nvSpPr>
          <p:cNvPr id="32773" name="Content Placeholder 2"/>
          <p:cNvSpPr txBox="1">
            <a:spLocks/>
          </p:cNvSpPr>
          <p:nvPr/>
        </p:nvSpPr>
        <p:spPr bwMode="auto">
          <a:xfrm>
            <a:off x="6934200" y="2286001"/>
            <a:ext cx="31242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buFont typeface="Arial" charset="0"/>
              <a:buNone/>
            </a:pPr>
            <a:r>
              <a:rPr lang="en-US" altLang="en-US" sz="1400" u="sng"/>
              <a:t>somefile.json</a:t>
            </a:r>
          </a:p>
          <a:p>
            <a:pPr eaLnBrk="1" hangingPunct="1">
              <a:buFont typeface="Arial" charset="0"/>
              <a:buNone/>
            </a:pPr>
            <a:endParaRPr lang="en-US" altLang="en-US" sz="1400"/>
          </a:p>
          <a:p>
            <a:pPr marL="0" lvl="1">
              <a:buNone/>
            </a:pPr>
            <a:r>
              <a:rPr lang="en-US" altLang="en-US" sz="1600"/>
              <a:t>{"name":"Jimmy", "age":54, </a:t>
            </a:r>
          </a:p>
          <a:p>
            <a:pPr marL="0" lvl="1">
              <a:buNone/>
            </a:pPr>
            <a:r>
              <a:rPr lang="en-US" altLang="en-US" sz="1600"/>
              <a:t>"son":{"name":"Sam", "age":20}</a:t>
            </a:r>
          </a:p>
          <a:p>
            <a:pPr marL="0" lvl="1">
              <a:buNone/>
            </a:pPr>
            <a:r>
              <a:rPr lang="en-US" altLang="en-US" sz="1600"/>
              <a:t>}</a:t>
            </a:r>
          </a:p>
        </p:txBody>
      </p:sp>
      <p:pic>
        <p:nvPicPr>
          <p:cNvPr id="6" name="Picture 5"/>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648623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a:t>What if the server sends garbage?</a:t>
            </a:r>
          </a:p>
        </p:txBody>
      </p:sp>
      <p:sp>
        <p:nvSpPr>
          <p:cNvPr id="3" name="Content Placeholder 2"/>
          <p:cNvSpPr>
            <a:spLocks noGrp="1"/>
          </p:cNvSpPr>
          <p:nvPr>
            <p:ph idx="1"/>
          </p:nvPr>
        </p:nvSpPr>
        <p:spPr/>
        <p:txBody>
          <a:bodyPr rtlCol="0">
            <a:noAutofit/>
          </a:bodyPr>
          <a:lstStyle/>
          <a:p>
            <a:pPr>
              <a:buFont typeface="Arial" panose="020B0604020202020204" pitchFamily="34" charset="0"/>
              <a:buChar char="•"/>
              <a:defRPr/>
            </a:pPr>
            <a:r>
              <a:rPr lang="en-US" sz="1200" dirty="0" smtClean="0"/>
              <a:t>Be sure to provide $.</a:t>
            </a:r>
            <a:r>
              <a:rPr lang="en-US" sz="1200" dirty="0" err="1" smtClean="0"/>
              <a:t>ajax</a:t>
            </a:r>
            <a:r>
              <a:rPr lang="en-US" sz="1200" dirty="0" smtClean="0"/>
              <a:t>() an error handler.</a:t>
            </a:r>
          </a:p>
          <a:p>
            <a:pPr>
              <a:buFont typeface="Arial" panose="020B0604020202020204" pitchFamily="34" charset="0"/>
              <a:buChar char="•"/>
              <a:defRPr/>
            </a:pPr>
            <a:r>
              <a:rPr lang="en-US" sz="1200" dirty="0" smtClean="0"/>
              <a:t>Be sure to check for null before using data.</a:t>
            </a:r>
          </a:p>
          <a:p>
            <a:pPr>
              <a:buFont typeface="Arial" panose="020B0604020202020204" pitchFamily="34" charset="0"/>
              <a:buChar char="•"/>
              <a:defRPr/>
            </a:pPr>
            <a:r>
              <a:rPr lang="en-US" sz="1200" dirty="0" smtClean="0"/>
              <a:t>You probably should even use try/catch</a:t>
            </a:r>
          </a:p>
          <a:p>
            <a:pPr marL="0" indent="0">
              <a:buNone/>
              <a:defRPr/>
            </a:pPr>
            <a:endParaRPr lang="en-US" sz="1200" dirty="0" smtClean="0"/>
          </a:p>
          <a:p>
            <a:pPr marL="0" indent="0">
              <a:buNone/>
              <a:defRPr/>
            </a:pPr>
            <a:r>
              <a:rPr lang="en-US" sz="1200" dirty="0" smtClean="0"/>
              <a:t>function </a:t>
            </a:r>
            <a:r>
              <a:rPr lang="en-US" sz="1200" dirty="0" err="1"/>
              <a:t>callbackFunction</a:t>
            </a:r>
            <a:r>
              <a:rPr lang="en-US" sz="1200" dirty="0"/>
              <a:t>(</a:t>
            </a:r>
            <a:r>
              <a:rPr lang="en-US" sz="1200" dirty="0" err="1"/>
              <a:t>data,info</a:t>
            </a:r>
            <a:r>
              <a:rPr lang="en-US" sz="1200" dirty="0"/>
              <a:t>) </a:t>
            </a:r>
            <a:r>
              <a:rPr lang="en-US" sz="1200" dirty="0" smtClean="0"/>
              <a:t>{</a:t>
            </a:r>
          </a:p>
          <a:p>
            <a:pPr marL="0" indent="0">
              <a:buNone/>
              <a:defRPr/>
            </a:pPr>
            <a:r>
              <a:rPr lang="en-US" sz="1200" dirty="0"/>
              <a:t> </a:t>
            </a:r>
            <a:r>
              <a:rPr lang="en-US" sz="1200" dirty="0" smtClean="0"/>
              <a:t> try {</a:t>
            </a:r>
          </a:p>
          <a:p>
            <a:pPr marL="0" indent="0">
              <a:buNone/>
              <a:defRPr/>
            </a:pPr>
            <a:r>
              <a:rPr lang="en-US" sz="1200" dirty="0" smtClean="0"/>
              <a:t>    if (!data || !data.name) </a:t>
            </a:r>
          </a:p>
          <a:p>
            <a:pPr marL="0" indent="0">
              <a:buNone/>
              <a:defRPr/>
            </a:pPr>
            <a:r>
              <a:rPr lang="en-US" sz="1200" dirty="0" smtClean="0"/>
              <a:t>      </a:t>
            </a:r>
            <a:r>
              <a:rPr lang="en-US" sz="1200" dirty="0" err="1" smtClean="0"/>
              <a:t>errorFunction</a:t>
            </a:r>
            <a:r>
              <a:rPr lang="en-US" sz="1200" dirty="0" smtClean="0"/>
              <a:t>(data, "no data");</a:t>
            </a:r>
          </a:p>
          <a:p>
            <a:pPr marL="0" indent="0">
              <a:buNone/>
              <a:defRPr/>
            </a:pPr>
            <a:r>
              <a:rPr lang="en-US" sz="1200" dirty="0"/>
              <a:t> </a:t>
            </a:r>
            <a:r>
              <a:rPr lang="en-US" sz="1200" dirty="0" smtClean="0"/>
              <a:t>   else</a:t>
            </a:r>
          </a:p>
          <a:p>
            <a:pPr marL="0" indent="0">
              <a:buNone/>
              <a:defRPr/>
            </a:pPr>
            <a:r>
              <a:rPr lang="en-US" sz="1200" dirty="0" smtClean="0"/>
              <a:t>      $("#</a:t>
            </a:r>
            <a:r>
              <a:rPr lang="en-US" sz="1200" dirty="0" err="1"/>
              <a:t>clickme</a:t>
            </a:r>
            <a:r>
              <a:rPr lang="en-US" sz="1200" dirty="0"/>
              <a:t>").</a:t>
            </a:r>
            <a:r>
              <a:rPr lang="en-US" sz="1200" dirty="0" smtClean="0"/>
              <a:t>text("result:"+data.name);</a:t>
            </a:r>
          </a:p>
          <a:p>
            <a:pPr marL="0" indent="0">
              <a:buNone/>
              <a:defRPr/>
            </a:pPr>
            <a:r>
              <a:rPr lang="en-US" sz="1200" dirty="0"/>
              <a:t> </a:t>
            </a:r>
            <a:r>
              <a:rPr lang="en-US" sz="1200" dirty="0" smtClean="0"/>
              <a:t> } catch (</a:t>
            </a:r>
            <a:r>
              <a:rPr lang="en-US" sz="1200" dirty="0" err="1" smtClean="0"/>
              <a:t>someException</a:t>
            </a:r>
            <a:r>
              <a:rPr lang="en-US" sz="1200" dirty="0" smtClean="0"/>
              <a:t>) {</a:t>
            </a:r>
          </a:p>
          <a:p>
            <a:pPr marL="0" indent="0">
              <a:buNone/>
              <a:defRPr/>
            </a:pPr>
            <a:r>
              <a:rPr lang="en-US" sz="1200" dirty="0"/>
              <a:t> </a:t>
            </a:r>
            <a:r>
              <a:rPr lang="en-US" sz="1200" dirty="0" smtClean="0"/>
              <a:t>   </a:t>
            </a:r>
            <a:r>
              <a:rPr lang="en-US" sz="1200" dirty="0" err="1" smtClean="0"/>
              <a:t>errorFunction</a:t>
            </a:r>
            <a:r>
              <a:rPr lang="en-US" sz="1200" dirty="0" smtClean="0"/>
              <a:t>(data, </a:t>
            </a:r>
            <a:r>
              <a:rPr lang="en-US" sz="1200" dirty="0" err="1" smtClean="0"/>
              <a:t>someException</a:t>
            </a:r>
            <a:r>
              <a:rPr lang="en-US" sz="1200" dirty="0" smtClean="0"/>
              <a:t>+"");</a:t>
            </a:r>
          </a:p>
          <a:p>
            <a:pPr marL="0" indent="0">
              <a:buNone/>
              <a:defRPr/>
            </a:pPr>
            <a:r>
              <a:rPr lang="en-US" sz="1200" dirty="0"/>
              <a:t> </a:t>
            </a:r>
            <a:r>
              <a:rPr lang="en-US" sz="1200" dirty="0" smtClean="0"/>
              <a:t> }</a:t>
            </a:r>
          </a:p>
          <a:p>
            <a:pPr marL="0" indent="0">
              <a:buNone/>
              <a:defRPr/>
            </a:pPr>
            <a:r>
              <a:rPr lang="en-US" sz="1200" dirty="0" smtClean="0"/>
              <a:t>}</a:t>
            </a:r>
            <a:endParaRPr lang="en-US" sz="1200" dirty="0"/>
          </a:p>
          <a:p>
            <a:pPr marL="0" indent="0">
              <a:buNone/>
              <a:defRPr/>
            </a:pPr>
            <a:r>
              <a:rPr lang="en-US" sz="1200" dirty="0"/>
              <a:t>	</a:t>
            </a:r>
          </a:p>
        </p:txBody>
      </p:sp>
      <p:sp>
        <p:nvSpPr>
          <p:cNvPr id="4" name="5-Point Star 3"/>
          <p:cNvSpPr/>
          <p:nvPr/>
        </p:nvSpPr>
        <p:spPr>
          <a:xfrm>
            <a:off x="9906000" y="6172200"/>
            <a:ext cx="762000" cy="685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73523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Simple example</a:t>
            </a:r>
          </a:p>
        </p:txBody>
      </p:sp>
      <p:sp>
        <p:nvSpPr>
          <p:cNvPr id="3" name="Content Placeholder 2"/>
          <p:cNvSpPr>
            <a:spLocks noGrp="1"/>
          </p:cNvSpPr>
          <p:nvPr>
            <p:ph idx="1"/>
          </p:nvPr>
        </p:nvSpPr>
        <p:spPr/>
        <p:txBody>
          <a:bodyPr rtlCol="0">
            <a:normAutofit fontScale="85000" lnSpcReduction="20000"/>
          </a:bodyPr>
          <a:lstStyle/>
          <a:p>
            <a:pPr marL="0" indent="0">
              <a:buNone/>
              <a:defRPr/>
            </a:pPr>
            <a:r>
              <a:rPr lang="en-US" dirty="0" smtClean="0"/>
              <a:t>&lt;script </a:t>
            </a:r>
            <a:r>
              <a:rPr lang="en-US" dirty="0" err="1" smtClean="0"/>
              <a:t>src</a:t>
            </a:r>
            <a:r>
              <a:rPr lang="en-US" dirty="0"/>
              <a:t>="</a:t>
            </a:r>
            <a:r>
              <a:rPr lang="en-US" dirty="0" smtClean="0"/>
              <a:t>jquery-1.8.2.min.js"&gt;&lt;/script&gt;</a:t>
            </a:r>
            <a:endParaRPr lang="en-US" dirty="0"/>
          </a:p>
          <a:p>
            <a:pPr marL="0" indent="0">
              <a:buNone/>
              <a:defRPr/>
            </a:pPr>
            <a:r>
              <a:rPr lang="en-US" dirty="0" smtClean="0"/>
              <a:t>&lt;span id="stuff"&gt;&lt;/span&gt;</a:t>
            </a:r>
          </a:p>
          <a:p>
            <a:pPr marL="0" indent="0">
              <a:buNone/>
              <a:defRPr/>
            </a:pPr>
            <a:r>
              <a:rPr lang="en-US" dirty="0" smtClean="0"/>
              <a:t>&lt;form&gt;&lt;input id="</a:t>
            </a:r>
            <a:r>
              <a:rPr lang="en-US" dirty="0" err="1" smtClean="0"/>
              <a:t>inpt</a:t>
            </a:r>
            <a:r>
              <a:rPr lang="en-US" dirty="0" smtClean="0"/>
              <a:t>" </a:t>
            </a:r>
            <a:r>
              <a:rPr lang="en-US" dirty="0" err="1" smtClean="0"/>
              <a:t>onchange</a:t>
            </a:r>
            <a:r>
              <a:rPr lang="en-US" dirty="0" smtClean="0"/>
              <a:t>="</a:t>
            </a:r>
            <a:r>
              <a:rPr lang="en-US" dirty="0" err="1" smtClean="0"/>
              <a:t>doit</a:t>
            </a:r>
            <a:r>
              <a:rPr lang="en-US" dirty="0" smtClean="0"/>
              <a:t>()"&gt;&lt;/form&gt;</a:t>
            </a:r>
          </a:p>
          <a:p>
            <a:pPr marL="0" indent="0">
              <a:buNone/>
              <a:defRPr/>
            </a:pPr>
            <a:r>
              <a:rPr lang="en-US" dirty="0" smtClean="0"/>
              <a:t>&lt;script&gt;</a:t>
            </a:r>
          </a:p>
          <a:p>
            <a:pPr marL="0" indent="0">
              <a:buNone/>
              <a:defRPr/>
            </a:pPr>
            <a:r>
              <a:rPr lang="en-US" dirty="0" smtClean="0"/>
              <a:t>function </a:t>
            </a:r>
            <a:r>
              <a:rPr lang="en-US" dirty="0" err="1" smtClean="0"/>
              <a:t>doit</a:t>
            </a:r>
            <a:r>
              <a:rPr lang="en-US" dirty="0" smtClean="0"/>
              <a:t>() {</a:t>
            </a:r>
          </a:p>
          <a:p>
            <a:pPr marL="0" indent="0">
              <a:buNone/>
              <a:defRPr/>
            </a:pPr>
            <a:r>
              <a:rPr lang="en-US" dirty="0"/>
              <a:t> </a:t>
            </a:r>
            <a:r>
              <a:rPr lang="en-US" dirty="0" smtClean="0"/>
              <a:t>  $("#stuff").text($("#</a:t>
            </a:r>
            <a:r>
              <a:rPr lang="en-US" dirty="0" err="1" smtClean="0"/>
              <a:t>inpt</a:t>
            </a:r>
            <a:r>
              <a:rPr lang="en-US" dirty="0" smtClean="0"/>
              <a:t>").</a:t>
            </a:r>
            <a:r>
              <a:rPr lang="en-US" dirty="0" err="1" smtClean="0"/>
              <a:t>val</a:t>
            </a:r>
            <a:r>
              <a:rPr lang="en-US" dirty="0" smtClean="0"/>
              <a:t>());</a:t>
            </a:r>
          </a:p>
          <a:p>
            <a:pPr marL="0" indent="0">
              <a:buNone/>
              <a:defRPr/>
            </a:pPr>
            <a:r>
              <a:rPr lang="en-US" dirty="0" smtClean="0"/>
              <a:t>}</a:t>
            </a:r>
          </a:p>
          <a:p>
            <a:pPr marL="0" indent="0">
              <a:buNone/>
              <a:defRPr/>
            </a:pPr>
            <a:r>
              <a:rPr lang="en-US" dirty="0" smtClean="0"/>
              <a:t>&lt;/script&gt;</a:t>
            </a:r>
          </a:p>
          <a:p>
            <a:pPr marL="0" indent="0">
              <a:buNone/>
              <a:defRPr/>
            </a:pPr>
            <a:endParaRPr lang="en-US" dirty="0"/>
          </a:p>
          <a:p>
            <a:pPr marL="0" indent="0">
              <a:buNone/>
              <a:defRPr/>
            </a:pPr>
            <a:r>
              <a:rPr lang="en-US" dirty="0" smtClean="0"/>
              <a:t>Rewriting the contents of a span. No security problems or cross-browser compatibility problems.</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3532392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Warning: You need clean HTML</a:t>
            </a:r>
          </a:p>
        </p:txBody>
      </p:sp>
      <p:sp>
        <p:nvSpPr>
          <p:cNvPr id="3" name="Content Placeholder 2"/>
          <p:cNvSpPr>
            <a:spLocks noGrp="1"/>
          </p:cNvSpPr>
          <p:nvPr>
            <p:ph idx="1"/>
          </p:nvPr>
        </p:nvSpPr>
        <p:spPr/>
        <p:txBody>
          <a:bodyPr rtlCol="0">
            <a:normAutofit/>
          </a:bodyPr>
          <a:lstStyle/>
          <a:p>
            <a:pPr>
              <a:buFont typeface="Arial" panose="020B0604020202020204" pitchFamily="34" charset="0"/>
              <a:buChar char="•"/>
              <a:defRPr/>
            </a:pPr>
            <a:r>
              <a:rPr lang="en-US" dirty="0" smtClean="0"/>
              <a:t>If you want </a:t>
            </a:r>
            <a:r>
              <a:rPr lang="en-US" dirty="0" err="1" smtClean="0"/>
              <a:t>jQuery</a:t>
            </a:r>
            <a:r>
              <a:rPr lang="en-US" dirty="0" smtClean="0"/>
              <a:t> to perform reliably…</a:t>
            </a:r>
          </a:p>
          <a:p>
            <a:pPr lvl="1">
              <a:buFont typeface="Arial" panose="020B0604020202020204" pitchFamily="34" charset="0"/>
              <a:buChar char="–"/>
              <a:defRPr/>
            </a:pPr>
            <a:r>
              <a:rPr lang="en-US" dirty="0" smtClean="0"/>
              <a:t>Always include &lt;html&gt;&lt;/html&gt; tag</a:t>
            </a:r>
          </a:p>
          <a:p>
            <a:pPr lvl="1">
              <a:buFont typeface="Arial" panose="020B0604020202020204" pitchFamily="34" charset="0"/>
              <a:buChar char="–"/>
              <a:defRPr/>
            </a:pPr>
            <a:r>
              <a:rPr lang="en-US" dirty="0" smtClean="0"/>
              <a:t>Always put this line before your &lt;html&gt; tag</a:t>
            </a:r>
          </a:p>
          <a:p>
            <a:pPr marL="914400" lvl="2" indent="0">
              <a:buNone/>
              <a:defRPr/>
            </a:pPr>
            <a:r>
              <a:rPr lang="en-US" dirty="0"/>
              <a:t>&lt;!DOCTYPE html</a:t>
            </a:r>
            <a:r>
              <a:rPr lang="en-US" dirty="0" smtClean="0"/>
              <a:t>&gt;</a:t>
            </a:r>
          </a:p>
          <a:p>
            <a:pPr lvl="2">
              <a:buFont typeface="Arial" panose="020B0604020202020204" pitchFamily="34" charset="0"/>
              <a:buChar char="•"/>
              <a:defRPr/>
            </a:pPr>
            <a:r>
              <a:rPr lang="en-US" dirty="0" smtClean="0"/>
              <a:t>This tells the browser to operate in "standards" mode.</a:t>
            </a:r>
          </a:p>
          <a:p>
            <a:pPr lvl="1">
              <a:buFont typeface="Arial" panose="020B0604020202020204" pitchFamily="34" charset="0"/>
              <a:buChar char="–"/>
              <a:defRPr/>
            </a:pPr>
            <a:r>
              <a:rPr lang="en-US" dirty="0" smtClean="0"/>
              <a:t>Always include "" around your attribute values</a:t>
            </a:r>
          </a:p>
          <a:p>
            <a:pPr marL="914400" lvl="2" indent="0">
              <a:buNone/>
              <a:defRPr/>
            </a:pPr>
            <a:r>
              <a:rPr lang="en-US" dirty="0" smtClean="0"/>
              <a:t>&lt;span id="</a:t>
            </a:r>
            <a:r>
              <a:rPr lang="en-US" dirty="0" err="1" smtClean="0"/>
              <a:t>myid</a:t>
            </a:r>
            <a:r>
              <a:rPr lang="en-US" dirty="0" smtClean="0"/>
              <a:t>"&gt;blah blah&lt;/span&gt;</a:t>
            </a:r>
          </a:p>
          <a:p>
            <a:pPr lvl="1">
              <a:buFont typeface="Arial" panose="020B0604020202020204" pitchFamily="34" charset="0"/>
              <a:buChar char="–"/>
              <a:defRPr/>
            </a:pPr>
            <a:endParaRPr lang="en-US" dirty="0"/>
          </a:p>
        </p:txBody>
      </p:sp>
      <p:sp>
        <p:nvSpPr>
          <p:cNvPr id="4" name="5-Point Star 3"/>
          <p:cNvSpPr/>
          <p:nvPr/>
        </p:nvSpPr>
        <p:spPr>
          <a:xfrm>
            <a:off x="10287000" y="6477000"/>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45576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Examples of things you can do with </a:t>
            </a:r>
            <a:r>
              <a:rPr lang="en-US" dirty="0" err="1" smtClean="0"/>
              <a:t>jQuery</a:t>
            </a:r>
            <a:endParaRPr lang="en-US" dirty="0"/>
          </a:p>
        </p:txBody>
      </p:sp>
      <p:sp>
        <p:nvSpPr>
          <p:cNvPr id="3" name="Content Placeholder 2"/>
          <p:cNvSpPr>
            <a:spLocks noGrp="1"/>
          </p:cNvSpPr>
          <p:nvPr>
            <p:ph idx="1"/>
          </p:nvPr>
        </p:nvSpPr>
        <p:spPr/>
        <p:txBody>
          <a:bodyPr rtlCol="0">
            <a:normAutofit fontScale="92500" lnSpcReduction="10000"/>
          </a:bodyPr>
          <a:lstStyle/>
          <a:p>
            <a:pPr>
              <a:buFont typeface="Arial" panose="020B0604020202020204" pitchFamily="34" charset="0"/>
              <a:buChar char="•"/>
              <a:defRPr/>
            </a:pPr>
            <a:r>
              <a:rPr lang="en-US" dirty="0" smtClean="0"/>
              <a:t>Read the contents of DOM nodes (tag)</a:t>
            </a:r>
          </a:p>
          <a:p>
            <a:pPr>
              <a:buFont typeface="Arial" panose="020B0604020202020204" pitchFamily="34" charset="0"/>
              <a:buChar char="•"/>
              <a:defRPr/>
            </a:pPr>
            <a:r>
              <a:rPr lang="en-US" dirty="0" smtClean="0"/>
              <a:t>Modify the contents of DOM nodes</a:t>
            </a:r>
          </a:p>
          <a:p>
            <a:pPr>
              <a:buFont typeface="Arial" panose="020B0604020202020204" pitchFamily="34" charset="0"/>
              <a:buChar char="•"/>
              <a:defRPr/>
            </a:pPr>
            <a:r>
              <a:rPr lang="en-US" dirty="0" smtClean="0"/>
              <a:t>Modify the appearance of DOM nodes</a:t>
            </a:r>
          </a:p>
          <a:p>
            <a:pPr>
              <a:buFont typeface="Arial" panose="020B0604020202020204" pitchFamily="34" charset="0"/>
              <a:buChar char="•"/>
              <a:defRPr/>
            </a:pPr>
            <a:r>
              <a:rPr lang="en-US" dirty="0" smtClean="0"/>
              <a:t>Create and attach new DOM nodes</a:t>
            </a:r>
          </a:p>
          <a:p>
            <a:pPr>
              <a:buFont typeface="Arial" panose="020B0604020202020204" pitchFamily="34" charset="0"/>
              <a:buChar char="•"/>
              <a:defRPr/>
            </a:pPr>
            <a:r>
              <a:rPr lang="en-US" dirty="0" smtClean="0"/>
              <a:t>Remove DOM nodes</a:t>
            </a:r>
          </a:p>
          <a:p>
            <a:pPr>
              <a:buFont typeface="Arial" panose="020B0604020202020204" pitchFamily="34" charset="0"/>
              <a:buChar char="•"/>
              <a:defRPr/>
            </a:pPr>
            <a:r>
              <a:rPr lang="en-US" dirty="0" smtClean="0"/>
              <a:t>Run a function right when the page is ready</a:t>
            </a:r>
          </a:p>
          <a:p>
            <a:pPr>
              <a:buFont typeface="Arial" panose="020B0604020202020204" pitchFamily="34" charset="0"/>
              <a:buChar char="•"/>
              <a:defRPr/>
            </a:pPr>
            <a:r>
              <a:rPr lang="en-US" dirty="0" smtClean="0"/>
              <a:t>Add and remove event handlers</a:t>
            </a:r>
          </a:p>
          <a:p>
            <a:pPr>
              <a:buFont typeface="Arial" panose="020B0604020202020204" pitchFamily="34" charset="0"/>
              <a:buChar char="•"/>
              <a:defRPr/>
            </a:pPr>
            <a:r>
              <a:rPr lang="en-US" dirty="0" smtClean="0"/>
              <a:t>Retrieve content from a web server</a:t>
            </a:r>
          </a:p>
          <a:p>
            <a:pPr>
              <a:buFont typeface="Arial" panose="020B0604020202020204" pitchFamily="34" charset="0"/>
              <a:buChar char="•"/>
              <a:defRPr/>
            </a:pPr>
            <a:r>
              <a:rPr lang="en-US" dirty="0" smtClean="0"/>
              <a:t>Send content to a web server</a:t>
            </a:r>
          </a:p>
          <a:p>
            <a:pPr>
              <a:buFont typeface="Arial" panose="020B0604020202020204" pitchFamily="34" charset="0"/>
              <a:buChar char="•"/>
              <a:defRPr/>
            </a:pPr>
            <a:endParaRPr lang="en-US" dirty="0"/>
          </a:p>
        </p:txBody>
      </p:sp>
      <p:sp>
        <p:nvSpPr>
          <p:cNvPr id="4" name="5-Point Star 3"/>
          <p:cNvSpPr/>
          <p:nvPr/>
        </p:nvSpPr>
        <p:spPr>
          <a:xfrm>
            <a:off x="10287000" y="6477000"/>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3804456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t>Example: Modifying DOM appearance</a:t>
            </a:r>
          </a:p>
        </p:txBody>
      </p:sp>
      <p:sp>
        <p:nvSpPr>
          <p:cNvPr id="3" name="Content Placeholder 2"/>
          <p:cNvSpPr>
            <a:spLocks noGrp="1"/>
          </p:cNvSpPr>
          <p:nvPr>
            <p:ph idx="1"/>
          </p:nvPr>
        </p:nvSpPr>
        <p:spPr/>
        <p:txBody>
          <a:bodyPr rtlCol="0">
            <a:normAutofit fontScale="85000" lnSpcReduction="20000"/>
          </a:bodyPr>
          <a:lstStyle/>
          <a:p>
            <a:pPr marL="0" lvl="2" indent="0">
              <a:buNone/>
              <a:defRPr/>
            </a:pPr>
            <a:r>
              <a:rPr lang="en-US" dirty="0"/>
              <a:t>&lt;!DOCTYPE html&gt;&lt;html&gt;&lt;head&gt;</a:t>
            </a:r>
          </a:p>
          <a:p>
            <a:pPr marL="0" lvl="2" indent="0">
              <a:buNone/>
              <a:defRPr/>
            </a:pPr>
            <a:r>
              <a:rPr lang="en-US" dirty="0"/>
              <a:t>&lt;script </a:t>
            </a:r>
            <a:r>
              <a:rPr lang="en-US" dirty="0" err="1"/>
              <a:t>src</a:t>
            </a:r>
            <a:r>
              <a:rPr lang="en-US" dirty="0"/>
              <a:t>="jquery-1.8.2.min.js"&gt;&lt;/script&gt;</a:t>
            </a:r>
          </a:p>
          <a:p>
            <a:pPr marL="0" lvl="2" indent="0">
              <a:buNone/>
              <a:defRPr/>
            </a:pPr>
            <a:r>
              <a:rPr lang="en-US" dirty="0"/>
              <a:t>&lt;style&gt;</a:t>
            </a:r>
          </a:p>
          <a:p>
            <a:pPr marL="0" lvl="2" indent="0">
              <a:buNone/>
              <a:defRPr/>
            </a:pPr>
            <a:r>
              <a:rPr lang="en-US" dirty="0"/>
              <a:t>.nice {background-color: orange; color: white;}</a:t>
            </a:r>
          </a:p>
          <a:p>
            <a:pPr marL="0" lvl="2" indent="0">
              <a:buNone/>
              <a:defRPr/>
            </a:pPr>
            <a:r>
              <a:rPr lang="en-US" dirty="0"/>
              <a:t>&lt;/style&gt;&lt;/head&gt;&lt;body&gt;</a:t>
            </a:r>
          </a:p>
          <a:p>
            <a:pPr marL="0" lvl="2" indent="0">
              <a:buNone/>
              <a:defRPr/>
            </a:pPr>
            <a:r>
              <a:rPr lang="en-US" dirty="0"/>
              <a:t>&lt;div id="</a:t>
            </a:r>
            <a:r>
              <a:rPr lang="en-US" dirty="0" err="1"/>
              <a:t>clickme</a:t>
            </a:r>
            <a:r>
              <a:rPr lang="en-US" dirty="0"/>
              <a:t>" </a:t>
            </a:r>
            <a:r>
              <a:rPr lang="en-US" dirty="0" err="1"/>
              <a:t>onclick</a:t>
            </a:r>
            <a:r>
              <a:rPr lang="en-US" dirty="0"/>
              <a:t>="toggle()"&gt;Click me!&lt;/div&gt;</a:t>
            </a:r>
          </a:p>
          <a:p>
            <a:pPr marL="0" lvl="2" indent="0">
              <a:buNone/>
              <a:defRPr/>
            </a:pPr>
            <a:r>
              <a:rPr lang="en-US" dirty="0"/>
              <a:t>&lt;script&gt;</a:t>
            </a:r>
          </a:p>
          <a:p>
            <a:pPr marL="0" lvl="2" indent="0">
              <a:buNone/>
              <a:defRPr/>
            </a:pPr>
            <a:r>
              <a:rPr lang="en-US" dirty="0"/>
              <a:t>function toggle() {</a:t>
            </a:r>
          </a:p>
          <a:p>
            <a:pPr marL="0" lvl="2" indent="0">
              <a:buNone/>
              <a:defRPr/>
            </a:pPr>
            <a:r>
              <a:rPr lang="en-US" dirty="0"/>
              <a:t>  </a:t>
            </a:r>
            <a:r>
              <a:rPr lang="en-US" dirty="0" err="1"/>
              <a:t>var</a:t>
            </a:r>
            <a:r>
              <a:rPr lang="en-US" dirty="0"/>
              <a:t> </a:t>
            </a:r>
            <a:r>
              <a:rPr lang="en-US" dirty="0" err="1"/>
              <a:t>els</a:t>
            </a:r>
            <a:r>
              <a:rPr lang="en-US" dirty="0"/>
              <a:t> = $("#</a:t>
            </a:r>
            <a:r>
              <a:rPr lang="en-US" dirty="0" err="1"/>
              <a:t>clickme</a:t>
            </a:r>
            <a:r>
              <a:rPr lang="en-US" dirty="0"/>
              <a:t>");</a:t>
            </a:r>
          </a:p>
          <a:p>
            <a:pPr marL="0" lvl="2" indent="0">
              <a:buNone/>
              <a:defRPr/>
            </a:pPr>
            <a:r>
              <a:rPr lang="en-US" dirty="0"/>
              <a:t>  if (!</a:t>
            </a:r>
            <a:r>
              <a:rPr lang="en-US" dirty="0" err="1"/>
              <a:t>els.hasClass</a:t>
            </a:r>
            <a:r>
              <a:rPr lang="en-US" dirty="0"/>
              <a:t>('nice'))</a:t>
            </a:r>
          </a:p>
          <a:p>
            <a:pPr marL="0" lvl="2" indent="0">
              <a:buNone/>
              <a:defRPr/>
            </a:pPr>
            <a:r>
              <a:rPr lang="en-US" dirty="0"/>
              <a:t>    </a:t>
            </a:r>
            <a:r>
              <a:rPr lang="en-US" dirty="0" err="1"/>
              <a:t>els.addClass</a:t>
            </a:r>
            <a:r>
              <a:rPr lang="en-US" dirty="0"/>
              <a:t>('nice');</a:t>
            </a:r>
          </a:p>
          <a:p>
            <a:pPr marL="0" lvl="2" indent="0">
              <a:buNone/>
              <a:defRPr/>
            </a:pPr>
            <a:r>
              <a:rPr lang="en-US" dirty="0"/>
              <a:t>  else</a:t>
            </a:r>
          </a:p>
          <a:p>
            <a:pPr marL="0" lvl="2" indent="0">
              <a:buNone/>
              <a:defRPr/>
            </a:pPr>
            <a:r>
              <a:rPr lang="en-US" dirty="0"/>
              <a:t>    </a:t>
            </a:r>
            <a:r>
              <a:rPr lang="en-US" dirty="0" err="1"/>
              <a:t>els.removeClass</a:t>
            </a:r>
            <a:r>
              <a:rPr lang="en-US" dirty="0"/>
              <a:t>('nice');</a:t>
            </a:r>
          </a:p>
          <a:p>
            <a:pPr marL="0" lvl="2" indent="0">
              <a:buNone/>
              <a:defRPr/>
            </a:pPr>
            <a:r>
              <a:rPr lang="en-US" dirty="0"/>
              <a:t>}</a:t>
            </a:r>
          </a:p>
          <a:p>
            <a:pPr marL="0" lvl="2" indent="0">
              <a:buNone/>
              <a:defRPr/>
            </a:pPr>
            <a:r>
              <a:rPr lang="en-US" dirty="0"/>
              <a:t>&lt;/script&gt;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5778849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Example: Creating new nodes </a:t>
            </a:r>
          </a:p>
        </p:txBody>
      </p:sp>
      <p:sp>
        <p:nvSpPr>
          <p:cNvPr id="3" name="Content Placeholder 2"/>
          <p:cNvSpPr>
            <a:spLocks noGrp="1"/>
          </p:cNvSpPr>
          <p:nvPr>
            <p:ph idx="1"/>
          </p:nvPr>
        </p:nvSpPr>
        <p:spPr/>
        <p:txBody>
          <a:bodyPr rtlCol="0">
            <a:normAutofit fontScale="77500" lnSpcReduction="20000"/>
          </a:bodyPr>
          <a:lstStyle/>
          <a:p>
            <a:pPr marL="0" indent="0">
              <a:buNone/>
              <a:defRPr/>
            </a:pPr>
            <a:r>
              <a:rPr lang="en-US" dirty="0"/>
              <a:t>&lt;!DOCTYPE html&gt;&lt;html&gt;&lt;head&gt;</a:t>
            </a:r>
          </a:p>
          <a:p>
            <a:pPr marL="0" indent="0">
              <a:buNone/>
              <a:defRPr/>
            </a:pPr>
            <a:r>
              <a:rPr lang="en-US" dirty="0"/>
              <a:t>&lt;script </a:t>
            </a:r>
            <a:r>
              <a:rPr lang="en-US" dirty="0" err="1"/>
              <a:t>src</a:t>
            </a:r>
            <a:r>
              <a:rPr lang="en-US" dirty="0"/>
              <a:t>="jquery-1.8.2.min.js"&gt;&lt;/script&gt;</a:t>
            </a:r>
          </a:p>
          <a:p>
            <a:pPr marL="0" indent="0">
              <a:buNone/>
              <a:defRPr/>
            </a:pPr>
            <a:r>
              <a:rPr lang="en-US" dirty="0"/>
              <a:t>&lt;/head&gt;&lt;body&gt;</a:t>
            </a:r>
          </a:p>
          <a:p>
            <a:pPr marL="0" indent="0">
              <a:buNone/>
              <a:defRPr/>
            </a:pPr>
            <a:r>
              <a:rPr lang="en-US" dirty="0"/>
              <a:t>&lt;div id="</a:t>
            </a:r>
            <a:r>
              <a:rPr lang="en-US" dirty="0" err="1"/>
              <a:t>mydiv</a:t>
            </a:r>
            <a:r>
              <a:rPr lang="en-US" dirty="0"/>
              <a:t>" </a:t>
            </a:r>
            <a:r>
              <a:rPr lang="en-US" dirty="0" err="1"/>
              <a:t>onclick</a:t>
            </a:r>
            <a:r>
              <a:rPr lang="en-US" dirty="0"/>
              <a:t>="</a:t>
            </a:r>
            <a:r>
              <a:rPr lang="en-US" dirty="0" err="1"/>
              <a:t>addstuff</a:t>
            </a:r>
            <a:r>
              <a:rPr lang="en-US" dirty="0"/>
              <a:t>()"&gt;Add stuff&lt;/div&gt;</a:t>
            </a:r>
          </a:p>
          <a:p>
            <a:pPr marL="0" indent="0">
              <a:buNone/>
              <a:defRPr/>
            </a:pPr>
            <a:r>
              <a:rPr lang="en-US" dirty="0"/>
              <a:t>&lt;script&gt;</a:t>
            </a:r>
          </a:p>
          <a:p>
            <a:pPr marL="0" indent="0">
              <a:buNone/>
              <a:defRPr/>
            </a:pPr>
            <a:r>
              <a:rPr lang="en-US" dirty="0"/>
              <a:t>function </a:t>
            </a:r>
            <a:r>
              <a:rPr lang="en-US" dirty="0" err="1"/>
              <a:t>addstuff</a:t>
            </a:r>
            <a:r>
              <a:rPr lang="en-US" dirty="0"/>
              <a:t>() {</a:t>
            </a:r>
          </a:p>
          <a:p>
            <a:pPr marL="0" indent="0">
              <a:buNone/>
              <a:defRPr/>
            </a:pPr>
            <a:r>
              <a:rPr lang="en-US" dirty="0"/>
              <a:t>  for (</a:t>
            </a:r>
            <a:r>
              <a:rPr lang="en-US" dirty="0" err="1"/>
              <a:t>var</a:t>
            </a:r>
            <a:r>
              <a:rPr lang="en-US" dirty="0"/>
              <a:t> </a:t>
            </a:r>
            <a:r>
              <a:rPr lang="en-US" dirty="0" err="1"/>
              <a:t>i</a:t>
            </a:r>
            <a:r>
              <a:rPr lang="en-US" dirty="0"/>
              <a:t> = 0; </a:t>
            </a:r>
            <a:r>
              <a:rPr lang="en-US" dirty="0" err="1"/>
              <a:t>i</a:t>
            </a:r>
            <a:r>
              <a:rPr lang="en-US" dirty="0"/>
              <a:t> &lt; 10; </a:t>
            </a:r>
            <a:r>
              <a:rPr lang="en-US" dirty="0" err="1"/>
              <a:t>i</a:t>
            </a:r>
            <a:r>
              <a:rPr lang="en-US" dirty="0"/>
              <a:t>++) {</a:t>
            </a:r>
          </a:p>
          <a:p>
            <a:pPr marL="0" indent="0">
              <a:buNone/>
              <a:defRPr/>
            </a:pPr>
            <a:r>
              <a:rPr lang="en-US" dirty="0"/>
              <a:t>    $('#</a:t>
            </a:r>
            <a:r>
              <a:rPr lang="en-US" dirty="0" err="1"/>
              <a:t>mydiv</a:t>
            </a:r>
            <a:r>
              <a:rPr lang="en-US" dirty="0"/>
              <a:t>').append('&lt;div class="kid"&gt;'+</a:t>
            </a:r>
            <a:r>
              <a:rPr lang="en-US" dirty="0" err="1"/>
              <a:t>i</a:t>
            </a:r>
            <a:r>
              <a:rPr lang="en-US" dirty="0"/>
              <a:t>+'&lt;/div</a:t>
            </a:r>
            <a:r>
              <a:rPr lang="en-US" dirty="0" smtClean="0"/>
              <a:t>&gt;');     </a:t>
            </a:r>
            <a:endParaRPr lang="en-US" dirty="0"/>
          </a:p>
          <a:p>
            <a:pPr marL="0" indent="0">
              <a:buNone/>
              <a:defRPr/>
            </a:pPr>
            <a:r>
              <a:rPr lang="en-US" dirty="0"/>
              <a:t>  }</a:t>
            </a:r>
          </a:p>
          <a:p>
            <a:pPr marL="0" indent="0">
              <a:buNone/>
              <a:defRPr/>
            </a:pPr>
            <a:r>
              <a:rPr lang="en-US" dirty="0"/>
              <a:t>}</a:t>
            </a:r>
          </a:p>
          <a:p>
            <a:pPr marL="0" indent="0">
              <a:buNone/>
              <a:defRPr/>
            </a:pPr>
            <a:r>
              <a:rPr lang="en-US" dirty="0"/>
              <a:t>&lt;/script&gt;</a:t>
            </a:r>
          </a:p>
          <a:p>
            <a:pPr marL="0" indent="0">
              <a:buNone/>
              <a:defRPr/>
            </a:pP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767866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Example: Removing nodes</a:t>
            </a:r>
          </a:p>
        </p:txBody>
      </p:sp>
      <p:sp>
        <p:nvSpPr>
          <p:cNvPr id="3" name="Content Placeholder 2"/>
          <p:cNvSpPr>
            <a:spLocks noGrp="1"/>
          </p:cNvSpPr>
          <p:nvPr>
            <p:ph idx="1"/>
          </p:nvPr>
        </p:nvSpPr>
        <p:spPr>
          <a:xfrm>
            <a:off x="680320" y="2168708"/>
            <a:ext cx="9613861" cy="3599316"/>
          </a:xfrm>
        </p:spPr>
        <p:txBody>
          <a:bodyPr rtlCol="0">
            <a:noAutofit/>
          </a:bodyPr>
          <a:lstStyle/>
          <a:p>
            <a:pPr marL="0" indent="0">
              <a:buNone/>
              <a:defRPr/>
            </a:pPr>
            <a:r>
              <a:rPr lang="en-US" sz="1500" dirty="0"/>
              <a:t>&lt;!DOCTYPE html&gt;&lt;html&gt;&lt;head&gt;</a:t>
            </a:r>
          </a:p>
          <a:p>
            <a:pPr marL="0" indent="0">
              <a:buNone/>
              <a:defRPr/>
            </a:pPr>
            <a:r>
              <a:rPr lang="en-US" sz="1500" dirty="0"/>
              <a:t>&lt;script </a:t>
            </a:r>
            <a:r>
              <a:rPr lang="en-US" sz="1500" dirty="0" err="1"/>
              <a:t>src</a:t>
            </a:r>
            <a:r>
              <a:rPr lang="en-US" sz="1500" dirty="0"/>
              <a:t>="jquery-1.8.2.min.js"&gt;&lt;/script&gt;</a:t>
            </a:r>
          </a:p>
          <a:p>
            <a:pPr marL="0" indent="0">
              <a:buNone/>
              <a:defRPr/>
            </a:pPr>
            <a:r>
              <a:rPr lang="en-US" sz="1500" dirty="0"/>
              <a:t>&lt;/head&gt;&lt;body&gt;</a:t>
            </a:r>
          </a:p>
          <a:p>
            <a:pPr marL="0" indent="0">
              <a:buNone/>
              <a:defRPr/>
            </a:pPr>
            <a:r>
              <a:rPr lang="en-US" sz="1500" dirty="0"/>
              <a:t>&lt;div id="</a:t>
            </a:r>
            <a:r>
              <a:rPr lang="en-US" sz="1500" dirty="0" err="1"/>
              <a:t>mydiv</a:t>
            </a:r>
            <a:r>
              <a:rPr lang="en-US" sz="1500" dirty="0"/>
              <a:t>" </a:t>
            </a:r>
            <a:r>
              <a:rPr lang="en-US" sz="1500" dirty="0" err="1"/>
              <a:t>onclick</a:t>
            </a:r>
            <a:r>
              <a:rPr lang="en-US" sz="1500" dirty="0"/>
              <a:t>="</a:t>
            </a:r>
            <a:r>
              <a:rPr lang="en-US" sz="1500" dirty="0" err="1"/>
              <a:t>addstuff</a:t>
            </a:r>
            <a:r>
              <a:rPr lang="en-US" sz="1500" dirty="0"/>
              <a:t>()"&gt;Add stuff&lt;/div&gt;</a:t>
            </a:r>
          </a:p>
          <a:p>
            <a:pPr marL="0" indent="0">
              <a:buNone/>
              <a:defRPr/>
            </a:pPr>
            <a:r>
              <a:rPr lang="en-US" sz="1500" dirty="0"/>
              <a:t>&lt;script&gt;</a:t>
            </a:r>
          </a:p>
          <a:p>
            <a:pPr marL="0" indent="0">
              <a:buNone/>
              <a:defRPr/>
            </a:pPr>
            <a:r>
              <a:rPr lang="en-US" sz="1500" dirty="0"/>
              <a:t>function </a:t>
            </a:r>
            <a:r>
              <a:rPr lang="en-US" sz="1500" dirty="0" err="1"/>
              <a:t>addstuff</a:t>
            </a:r>
            <a:r>
              <a:rPr lang="en-US" sz="1500" dirty="0"/>
              <a:t>() {</a:t>
            </a:r>
          </a:p>
          <a:p>
            <a:pPr marL="0" indent="0">
              <a:buNone/>
              <a:defRPr/>
            </a:pPr>
            <a:r>
              <a:rPr lang="en-US" sz="1500" dirty="0"/>
              <a:t>  </a:t>
            </a:r>
            <a:r>
              <a:rPr lang="en-US" sz="1500" dirty="0" err="1"/>
              <a:t>var</a:t>
            </a:r>
            <a:r>
              <a:rPr lang="en-US" sz="1500" dirty="0"/>
              <a:t> kids = $(".kid</a:t>
            </a:r>
            <a:r>
              <a:rPr lang="en-US" sz="1500" dirty="0" smtClean="0"/>
              <a:t>"); // this creates a "wrapped set" around all nodes with class=kid</a:t>
            </a:r>
            <a:endParaRPr lang="en-US" sz="1500" dirty="0"/>
          </a:p>
          <a:p>
            <a:pPr marL="0" indent="0">
              <a:buNone/>
              <a:defRPr/>
            </a:pPr>
            <a:r>
              <a:rPr lang="en-US" sz="1500" dirty="0"/>
              <a:t>  if (!</a:t>
            </a:r>
            <a:r>
              <a:rPr lang="en-US" sz="1500" dirty="0" err="1"/>
              <a:t>kids.length</a:t>
            </a:r>
            <a:r>
              <a:rPr lang="en-US" sz="1500" dirty="0"/>
              <a:t>) {</a:t>
            </a:r>
          </a:p>
          <a:p>
            <a:pPr marL="0" indent="0">
              <a:buNone/>
              <a:defRPr/>
            </a:pPr>
            <a:r>
              <a:rPr lang="en-US" sz="1500" dirty="0"/>
              <a:t>    for (</a:t>
            </a:r>
            <a:r>
              <a:rPr lang="en-US" sz="1500" dirty="0" err="1"/>
              <a:t>var</a:t>
            </a:r>
            <a:r>
              <a:rPr lang="en-US" sz="1500" dirty="0"/>
              <a:t> </a:t>
            </a:r>
            <a:r>
              <a:rPr lang="en-US" sz="1500" dirty="0" err="1"/>
              <a:t>i</a:t>
            </a:r>
            <a:r>
              <a:rPr lang="en-US" sz="1500" dirty="0"/>
              <a:t> = 0; </a:t>
            </a:r>
            <a:r>
              <a:rPr lang="en-US" sz="1500" dirty="0" err="1"/>
              <a:t>i</a:t>
            </a:r>
            <a:r>
              <a:rPr lang="en-US" sz="1500" dirty="0"/>
              <a:t> &lt; 10; </a:t>
            </a:r>
            <a:r>
              <a:rPr lang="en-US" sz="1500" dirty="0" err="1"/>
              <a:t>i</a:t>
            </a:r>
            <a:r>
              <a:rPr lang="en-US" sz="1500" dirty="0"/>
              <a:t>++)</a:t>
            </a:r>
          </a:p>
          <a:p>
            <a:pPr marL="0" indent="0">
              <a:buNone/>
              <a:defRPr/>
            </a:pPr>
            <a:r>
              <a:rPr lang="en-US" sz="1500" dirty="0"/>
              <a:t>      $('#</a:t>
            </a:r>
            <a:r>
              <a:rPr lang="en-US" sz="1500" dirty="0" err="1"/>
              <a:t>mydiv</a:t>
            </a:r>
            <a:r>
              <a:rPr lang="en-US" sz="1500" dirty="0"/>
              <a:t>').append('&lt;div class="kid"&gt;'+</a:t>
            </a:r>
            <a:r>
              <a:rPr lang="en-US" sz="1500" dirty="0" err="1"/>
              <a:t>i</a:t>
            </a:r>
            <a:r>
              <a:rPr lang="en-US" sz="1500" dirty="0"/>
              <a:t>+'&lt;/div&gt;');</a:t>
            </a:r>
          </a:p>
          <a:p>
            <a:pPr marL="0" indent="0">
              <a:buNone/>
              <a:defRPr/>
            </a:pPr>
            <a:r>
              <a:rPr lang="en-US" sz="1500" dirty="0"/>
              <a:t>  } else {</a:t>
            </a:r>
          </a:p>
          <a:p>
            <a:pPr marL="0" indent="0">
              <a:buNone/>
              <a:defRPr/>
            </a:pPr>
            <a:r>
              <a:rPr lang="en-US" sz="1500" dirty="0"/>
              <a:t>    </a:t>
            </a:r>
            <a:r>
              <a:rPr lang="en-US" sz="1500" dirty="0" err="1"/>
              <a:t>kids.remove</a:t>
            </a:r>
            <a:r>
              <a:rPr lang="en-US" sz="1500" dirty="0"/>
              <a:t>();</a:t>
            </a:r>
          </a:p>
          <a:p>
            <a:pPr marL="0" indent="0">
              <a:buNone/>
              <a:defRPr/>
            </a:pPr>
            <a:r>
              <a:rPr lang="en-US" sz="1500" dirty="0"/>
              <a:t>  }</a:t>
            </a:r>
          </a:p>
          <a:p>
            <a:pPr marL="0" indent="0">
              <a:buNone/>
              <a:defRPr/>
            </a:pPr>
            <a:r>
              <a:rPr lang="en-US" sz="1500" dirty="0"/>
              <a:t>}</a:t>
            </a:r>
          </a:p>
          <a:p>
            <a:pPr marL="0" indent="0">
              <a:buNone/>
              <a:defRPr/>
            </a:pPr>
            <a:r>
              <a:rPr lang="en-US" sz="1500" dirty="0"/>
              <a:t>&lt;/script&gt;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770608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Example: Running code on page ready</a:t>
            </a:r>
          </a:p>
        </p:txBody>
      </p:sp>
      <p:sp>
        <p:nvSpPr>
          <p:cNvPr id="3" name="Content Placeholder 2"/>
          <p:cNvSpPr>
            <a:spLocks noGrp="1"/>
          </p:cNvSpPr>
          <p:nvPr>
            <p:ph idx="1"/>
          </p:nvPr>
        </p:nvSpPr>
        <p:spPr>
          <a:xfrm>
            <a:off x="680321" y="2126666"/>
            <a:ext cx="9613861" cy="3599316"/>
          </a:xfrm>
        </p:spPr>
        <p:txBody>
          <a:bodyPr rtlCol="0">
            <a:noAutofit/>
          </a:bodyPr>
          <a:lstStyle/>
          <a:p>
            <a:pPr marL="0" indent="0">
              <a:buNone/>
              <a:defRPr/>
            </a:pPr>
            <a:r>
              <a:rPr lang="en-US" sz="1500" dirty="0"/>
              <a:t>&lt;!DOCTYPE html&gt;&lt;html&gt;&lt;head&gt;</a:t>
            </a:r>
          </a:p>
          <a:p>
            <a:pPr marL="0" indent="0">
              <a:buNone/>
              <a:defRPr/>
            </a:pPr>
            <a:r>
              <a:rPr lang="en-US" sz="1500" dirty="0"/>
              <a:t>&lt;script </a:t>
            </a:r>
            <a:r>
              <a:rPr lang="en-US" sz="1500" dirty="0" err="1"/>
              <a:t>src</a:t>
            </a:r>
            <a:r>
              <a:rPr lang="en-US" sz="1500" dirty="0"/>
              <a:t>="jquery-1.8.2.min.js"&gt;&lt;/script&gt;</a:t>
            </a:r>
          </a:p>
          <a:p>
            <a:pPr marL="0" indent="0">
              <a:buNone/>
              <a:defRPr/>
            </a:pPr>
            <a:r>
              <a:rPr lang="en-US" sz="1500" dirty="0"/>
              <a:t>&lt;/head&gt;&lt;body&gt;</a:t>
            </a:r>
          </a:p>
          <a:p>
            <a:pPr marL="0" indent="0">
              <a:buNone/>
              <a:defRPr/>
            </a:pPr>
            <a:r>
              <a:rPr lang="en-US" sz="1500" dirty="0"/>
              <a:t>&lt;div id="</a:t>
            </a:r>
            <a:r>
              <a:rPr lang="en-US" sz="1500" dirty="0" err="1"/>
              <a:t>mydiv</a:t>
            </a:r>
            <a:r>
              <a:rPr lang="en-US" sz="1500" dirty="0"/>
              <a:t>" </a:t>
            </a:r>
            <a:r>
              <a:rPr lang="en-US" sz="1500" dirty="0" err="1"/>
              <a:t>onclick</a:t>
            </a:r>
            <a:r>
              <a:rPr lang="en-US" sz="1500" dirty="0"/>
              <a:t>="</a:t>
            </a:r>
            <a:r>
              <a:rPr lang="en-US" sz="1500" dirty="0" err="1"/>
              <a:t>addstuff</a:t>
            </a:r>
            <a:r>
              <a:rPr lang="en-US" sz="1500" dirty="0"/>
              <a:t>()"&gt;Add stuff&lt;/div&gt;</a:t>
            </a:r>
          </a:p>
          <a:p>
            <a:pPr marL="0" indent="0">
              <a:buNone/>
              <a:defRPr/>
            </a:pPr>
            <a:r>
              <a:rPr lang="en-US" sz="1500" dirty="0"/>
              <a:t>&lt;script&gt;</a:t>
            </a:r>
          </a:p>
          <a:p>
            <a:pPr marL="0" indent="0">
              <a:buNone/>
              <a:defRPr/>
            </a:pPr>
            <a:r>
              <a:rPr lang="en-US" sz="1500" dirty="0"/>
              <a:t>function </a:t>
            </a:r>
            <a:r>
              <a:rPr lang="en-US" sz="1500" dirty="0" err="1"/>
              <a:t>addstuff</a:t>
            </a:r>
            <a:r>
              <a:rPr lang="en-US" sz="1500" dirty="0"/>
              <a:t>() {</a:t>
            </a:r>
          </a:p>
          <a:p>
            <a:pPr marL="0" indent="0">
              <a:buNone/>
              <a:defRPr/>
            </a:pPr>
            <a:r>
              <a:rPr lang="en-US" sz="1500" dirty="0"/>
              <a:t>  </a:t>
            </a:r>
            <a:r>
              <a:rPr lang="en-US" sz="1500" dirty="0" err="1"/>
              <a:t>var</a:t>
            </a:r>
            <a:r>
              <a:rPr lang="en-US" sz="1500" dirty="0"/>
              <a:t> kids = $(".kid");</a:t>
            </a:r>
          </a:p>
          <a:p>
            <a:pPr marL="0" indent="0">
              <a:buNone/>
              <a:defRPr/>
            </a:pPr>
            <a:r>
              <a:rPr lang="en-US" sz="1500" dirty="0"/>
              <a:t>  if (!</a:t>
            </a:r>
            <a:r>
              <a:rPr lang="en-US" sz="1500" dirty="0" err="1"/>
              <a:t>kids.length</a:t>
            </a:r>
            <a:r>
              <a:rPr lang="en-US" sz="1500" dirty="0"/>
              <a:t>) {</a:t>
            </a:r>
          </a:p>
          <a:p>
            <a:pPr marL="0" indent="0">
              <a:buNone/>
              <a:defRPr/>
            </a:pPr>
            <a:r>
              <a:rPr lang="en-US" sz="1500" dirty="0"/>
              <a:t>    for (</a:t>
            </a:r>
            <a:r>
              <a:rPr lang="en-US" sz="1500" dirty="0" err="1"/>
              <a:t>var</a:t>
            </a:r>
            <a:r>
              <a:rPr lang="en-US" sz="1500" dirty="0"/>
              <a:t> </a:t>
            </a:r>
            <a:r>
              <a:rPr lang="en-US" sz="1500" dirty="0" err="1"/>
              <a:t>i</a:t>
            </a:r>
            <a:r>
              <a:rPr lang="en-US" sz="1500" dirty="0"/>
              <a:t> = 0; </a:t>
            </a:r>
            <a:r>
              <a:rPr lang="en-US" sz="1500" dirty="0" err="1"/>
              <a:t>i</a:t>
            </a:r>
            <a:r>
              <a:rPr lang="en-US" sz="1500" dirty="0"/>
              <a:t> &lt; 10; </a:t>
            </a:r>
            <a:r>
              <a:rPr lang="en-US" sz="1500" dirty="0" err="1"/>
              <a:t>i</a:t>
            </a:r>
            <a:r>
              <a:rPr lang="en-US" sz="1500" dirty="0"/>
              <a:t>++)</a:t>
            </a:r>
          </a:p>
          <a:p>
            <a:pPr marL="0" indent="0">
              <a:buNone/>
              <a:defRPr/>
            </a:pPr>
            <a:r>
              <a:rPr lang="en-US" sz="1500" dirty="0"/>
              <a:t>      $('#</a:t>
            </a:r>
            <a:r>
              <a:rPr lang="en-US" sz="1500" dirty="0" err="1"/>
              <a:t>mydiv</a:t>
            </a:r>
            <a:r>
              <a:rPr lang="en-US" sz="1500" dirty="0"/>
              <a:t>').append('&lt;div class="kid"&gt;'+</a:t>
            </a:r>
            <a:r>
              <a:rPr lang="en-US" sz="1500" dirty="0" err="1"/>
              <a:t>i</a:t>
            </a:r>
            <a:r>
              <a:rPr lang="en-US" sz="1500" dirty="0"/>
              <a:t>+'&lt;/div&gt;');</a:t>
            </a:r>
          </a:p>
          <a:p>
            <a:pPr marL="0" indent="0">
              <a:buNone/>
              <a:defRPr/>
            </a:pPr>
            <a:r>
              <a:rPr lang="en-US" sz="1500" dirty="0"/>
              <a:t>  } else {</a:t>
            </a:r>
          </a:p>
          <a:p>
            <a:pPr marL="0" indent="0">
              <a:buNone/>
              <a:defRPr/>
            </a:pPr>
            <a:r>
              <a:rPr lang="en-US" sz="1500" dirty="0"/>
              <a:t>    </a:t>
            </a:r>
            <a:r>
              <a:rPr lang="en-US" sz="1500" dirty="0" err="1"/>
              <a:t>kids.remove</a:t>
            </a:r>
            <a:r>
              <a:rPr lang="en-US" sz="1500" dirty="0"/>
              <a:t>();</a:t>
            </a:r>
          </a:p>
          <a:p>
            <a:pPr marL="0" indent="0">
              <a:buNone/>
              <a:defRPr/>
            </a:pPr>
            <a:r>
              <a:rPr lang="en-US" sz="1500" dirty="0"/>
              <a:t>  }</a:t>
            </a:r>
          </a:p>
          <a:p>
            <a:pPr marL="0" indent="0">
              <a:buNone/>
              <a:defRPr/>
            </a:pPr>
            <a:r>
              <a:rPr lang="en-US" sz="1500" dirty="0"/>
              <a:t>}</a:t>
            </a:r>
          </a:p>
          <a:p>
            <a:pPr marL="0" indent="0">
              <a:buNone/>
              <a:defRPr/>
            </a:pPr>
            <a:r>
              <a:rPr lang="en-US" sz="1500" dirty="0"/>
              <a:t>$(</a:t>
            </a:r>
            <a:r>
              <a:rPr lang="en-US" sz="1500" dirty="0" err="1"/>
              <a:t>addstuff</a:t>
            </a:r>
            <a:r>
              <a:rPr lang="en-US" sz="1500" dirty="0"/>
              <a:t>);</a:t>
            </a:r>
          </a:p>
          <a:p>
            <a:pPr marL="0" indent="0">
              <a:buNone/>
              <a:defRPr/>
            </a:pPr>
            <a:r>
              <a:rPr lang="en-US" sz="1500" dirty="0"/>
              <a:t>&lt;/script&gt;</a:t>
            </a:r>
          </a:p>
          <a:p>
            <a:pPr marL="0" indent="0">
              <a:buNone/>
              <a:defRPr/>
            </a:pPr>
            <a:endParaRPr lang="en-US" sz="1500"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1477186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966</TotalTime>
  <Words>2093</Words>
  <Application>Microsoft Macintosh PowerPoint</Application>
  <PresentationFormat>Widescreen</PresentationFormat>
  <Paragraphs>318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Trebuchet MS</vt:lpstr>
      <vt:lpstr>Arial</vt:lpstr>
      <vt:lpstr>Berlin</vt:lpstr>
      <vt:lpstr>Welcome to jQuery</vt:lpstr>
      <vt:lpstr>Getting started with jQuery</vt:lpstr>
      <vt:lpstr>Simple example</vt:lpstr>
      <vt:lpstr>Warning: You need clean HTML</vt:lpstr>
      <vt:lpstr>Examples of things you can do with jQuery</vt:lpstr>
      <vt:lpstr>Example: Modifying DOM appearance</vt:lpstr>
      <vt:lpstr>Example: Creating new nodes </vt:lpstr>
      <vt:lpstr>Example: Removing nodes</vt:lpstr>
      <vt:lpstr>Example: Running code on page ready</vt:lpstr>
      <vt:lpstr>Example: Manipulating event handlers</vt:lpstr>
      <vt:lpstr>Coolest part of jQuery: Simplifies AJAX</vt:lpstr>
      <vt:lpstr>How asynchronous partial refresh works </vt:lpstr>
      <vt:lpstr>How it works in detail</vt:lpstr>
      <vt:lpstr>A very simple web page and XML</vt:lpstr>
      <vt:lpstr>Key things to note</vt:lpstr>
      <vt:lpstr>So where can you load data from?</vt:lpstr>
      <vt:lpstr>CORS</vt:lpstr>
      <vt:lpstr>So what is this XML you speak of?</vt:lpstr>
      <vt:lpstr>Another example of XML</vt:lpstr>
      <vt:lpstr>Once you have XML, what can you do?</vt:lpstr>
      <vt:lpstr>For example, to grab and concatenate all the title elements in the document…</vt:lpstr>
      <vt:lpstr>XML is kind of wordy, though</vt:lpstr>
      <vt:lpstr>What if we could just use JS notation?</vt:lpstr>
      <vt:lpstr>Well, that is what we call JavaScript Object Notation (JSON)</vt:lpstr>
      <vt:lpstr>A very simple web page and JSON</vt:lpstr>
      <vt:lpstr>What if the server sends garbage?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Virajitha Karnatapu</dc:creator>
  <cp:lastModifiedBy>Virajitha Karnatapu</cp:lastModifiedBy>
  <cp:revision>10</cp:revision>
  <dcterms:created xsi:type="dcterms:W3CDTF">2018-07-23T05:29:53Z</dcterms:created>
  <dcterms:modified xsi:type="dcterms:W3CDTF">2018-07-23T21:36:45Z</dcterms:modified>
</cp:coreProperties>
</file>