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66" r:id="rId2"/>
    <p:sldId id="271" r:id="rId3"/>
    <p:sldId id="272" r:id="rId4"/>
    <p:sldId id="257" r:id="rId5"/>
    <p:sldId id="258" r:id="rId6"/>
    <p:sldId id="261" r:id="rId7"/>
    <p:sldId id="260" r:id="rId8"/>
    <p:sldId id="262" r:id="rId9"/>
    <p:sldId id="263" r:id="rId10"/>
    <p:sldId id="264" r:id="rId11"/>
    <p:sldId id="265" r:id="rId12"/>
    <p:sldId id="269"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p:restoredTop sz="94624"/>
  </p:normalViewPr>
  <p:slideViewPr>
    <p:cSldViewPr snapToGrid="0" snapToObjects="1">
      <p:cViewPr varScale="1">
        <p:scale>
          <a:sx n="106" d="100"/>
          <a:sy n="106"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B5582-C8D6-F140-A54C-E810F5B3E79D}" type="datetimeFigureOut">
              <a:rPr lang="en-US" smtClean="0"/>
              <a:t>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B757E-30A3-CB4F-A62D-FB20EE16B9DC}" type="slidenum">
              <a:rPr lang="en-US" smtClean="0"/>
              <a:t>‹#›</a:t>
            </a:fld>
            <a:endParaRPr lang="en-US"/>
          </a:p>
        </p:txBody>
      </p:sp>
    </p:spTree>
    <p:extLst>
      <p:ext uri="{BB962C8B-B14F-4D97-AF65-F5344CB8AC3E}">
        <p14:creationId xmlns:p14="http://schemas.microsoft.com/office/powerpoint/2010/main" val="1164553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Before starting to code, it's always better to step back and take the time to think about your form. Designing a quick mockup will help you to define the right set of data you want to ask your user. From a user experience (UX) point of view, it's important to remember that the bigger your form, the more you risk losing users. Keep it simple and stay focused: ask only for that data you absolutely need. Designing forms is an important step when you are building a site or application.</a:t>
            </a:r>
            <a:endParaRPr lang="en-US" dirty="0"/>
          </a:p>
        </p:txBody>
      </p:sp>
      <p:sp>
        <p:nvSpPr>
          <p:cNvPr id="4" name="Slide Number Placeholder 3"/>
          <p:cNvSpPr>
            <a:spLocks noGrp="1"/>
          </p:cNvSpPr>
          <p:nvPr>
            <p:ph type="sldNum" sz="quarter" idx="10"/>
          </p:nvPr>
        </p:nvSpPr>
        <p:spPr/>
        <p:txBody>
          <a:bodyPr/>
          <a:lstStyle/>
          <a:p>
            <a:fld id="{6DFB757E-30A3-CB4F-A62D-FB20EE16B9DC}" type="slidenum">
              <a:rPr lang="en-US" smtClean="0"/>
              <a:t>3</a:t>
            </a:fld>
            <a:endParaRPr lang="en-US"/>
          </a:p>
        </p:txBody>
      </p:sp>
    </p:spTree>
    <p:extLst>
      <p:ext uri="{BB962C8B-B14F-4D97-AF65-F5344CB8AC3E}">
        <p14:creationId xmlns:p14="http://schemas.microsoft.com/office/powerpoint/2010/main" val="184711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4618A1-5D8D-9447-BA6B-DDD76E9DB4A6}"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44D6884-DBF3-5C40-A5FA-FA135FD4DE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4D6884-DBF3-5C40-A5FA-FA135FD4DE2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54618A1-5D8D-9447-BA6B-DDD76E9DB4A6}" type="datetimeFigureOut">
              <a:rPr lang="en-US" smtClean="0"/>
              <a:t>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54618A1-5D8D-9447-BA6B-DDD76E9DB4A6}" type="datetimeFigureOut">
              <a:rPr lang="en-US" smtClean="0"/>
              <a:t>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4618A1-5D8D-9447-BA6B-DDD76E9DB4A6}"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54618A1-5D8D-9447-BA6B-DDD76E9DB4A6}" type="datetimeFigureOut">
              <a:rPr lang="en-US" smtClean="0"/>
              <a:t>7/20/18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44D6884-DBF3-5C40-A5FA-FA135FD4DE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4618A1-5D8D-9447-BA6B-DDD76E9DB4A6}"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4618A1-5D8D-9447-BA6B-DDD76E9DB4A6}"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4618A1-5D8D-9447-BA6B-DDD76E9DB4A6}"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4618A1-5D8D-9447-BA6B-DDD76E9DB4A6}" type="datetimeFigureOut">
              <a:rPr lang="en-US" smtClean="0"/>
              <a:t>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4618A1-5D8D-9447-BA6B-DDD76E9DB4A6}" type="datetimeFigureOut">
              <a:rPr lang="en-US" smtClean="0"/>
              <a:t>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54618A1-5D8D-9447-BA6B-DDD76E9DB4A6}" type="datetimeFigureOut">
              <a:rPr lang="en-US" smtClean="0"/>
              <a:t>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4618A1-5D8D-9447-BA6B-DDD76E9DB4A6}" type="datetimeFigureOut">
              <a:rPr lang="en-US" smtClean="0"/>
              <a:t>7/20/18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44D6884-DBF3-5C40-A5FA-FA135FD4DE2C}" type="slidenum">
              <a:rPr lang="en-US" smtClean="0"/>
              <a:t>‹#›</a:t>
            </a:fld>
            <a:endParaRPr lang="en-US"/>
          </a:p>
        </p:txBody>
      </p:sp>
    </p:spTree>
    <p:extLst>
      <p:ext uri="{BB962C8B-B14F-4D97-AF65-F5344CB8AC3E}">
        <p14:creationId xmlns:p14="http://schemas.microsoft.com/office/powerpoint/2010/main" val="20126174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sp>
        <p:nvSpPr>
          <p:cNvPr id="3" name="Content Placeholder 2"/>
          <p:cNvSpPr>
            <a:spLocks noGrp="1"/>
          </p:cNvSpPr>
          <p:nvPr>
            <p:ph idx="1"/>
          </p:nvPr>
        </p:nvSpPr>
        <p:spPr>
          <a:xfrm>
            <a:off x="680321" y="2336873"/>
            <a:ext cx="11173011" cy="3747838"/>
          </a:xfrm>
        </p:spPr>
        <p:txBody>
          <a:bodyPr/>
          <a:lstStyle/>
          <a:p>
            <a:r>
              <a:rPr lang="en-US" altLang="en-US" dirty="0"/>
              <a:t>HTML forms enable your web application to collect information from your </a:t>
            </a:r>
            <a:r>
              <a:rPr lang="en-US" altLang="en-US" dirty="0" smtClean="0"/>
              <a:t>users</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111" y="2923822"/>
            <a:ext cx="7691889" cy="3934178"/>
          </a:xfrm>
          <a:prstGeom prst="rect">
            <a:avLst/>
          </a:prstGeom>
        </p:spPr>
      </p:pic>
    </p:spTree>
    <p:extLst>
      <p:ext uri="{BB962C8B-B14F-4D97-AF65-F5344CB8AC3E}">
        <p14:creationId xmlns:p14="http://schemas.microsoft.com/office/powerpoint/2010/main" val="1667250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propagation</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6" name="Content Placeholder 5"/>
          <p:cNvSpPr>
            <a:spLocks noGrp="1"/>
          </p:cNvSpPr>
          <p:nvPr>
            <p:ph idx="1"/>
          </p:nvPr>
        </p:nvSpPr>
        <p:spPr/>
        <p:txBody>
          <a:bodyPr>
            <a:normAutofit/>
          </a:bodyPr>
          <a:lstStyle/>
          <a:p>
            <a:r>
              <a:rPr lang="en-US" dirty="0"/>
              <a:t>An event handler may call the </a:t>
            </a:r>
            <a:r>
              <a:rPr lang="en-US" dirty="0" err="1"/>
              <a:t>stopPropagation</a:t>
            </a:r>
            <a:r>
              <a:rPr lang="en-US" dirty="0"/>
              <a:t>() method on the event object to stop the event from continuing to bubble up:</a:t>
            </a:r>
            <a:br>
              <a:rPr lang="en-US" dirty="0"/>
            </a:br>
            <a:r>
              <a:rPr lang="en-US" dirty="0"/>
              <a:t/>
            </a:r>
            <a:br>
              <a:rPr lang="en-US" dirty="0"/>
            </a:br>
            <a:r>
              <a:rPr lang="en-US" dirty="0" err="1"/>
              <a:t>event.stopPropagation</a:t>
            </a:r>
            <a:r>
              <a:rPr lang="en-US" dirty="0"/>
              <a:t>();</a:t>
            </a:r>
          </a:p>
        </p:txBody>
      </p:sp>
    </p:spTree>
    <p:extLst>
      <p:ext uri="{BB962C8B-B14F-4D97-AF65-F5344CB8AC3E}">
        <p14:creationId xmlns:p14="http://schemas.microsoft.com/office/powerpoint/2010/main" val="1901723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actions</a:t>
            </a:r>
          </a:p>
        </p:txBody>
      </p:sp>
      <p:sp>
        <p:nvSpPr>
          <p:cNvPr id="3" name="Content Placeholder 2"/>
          <p:cNvSpPr>
            <a:spLocks noGrp="1"/>
          </p:cNvSpPr>
          <p:nvPr>
            <p:ph idx="1"/>
          </p:nvPr>
        </p:nvSpPr>
        <p:spPr/>
        <p:txBody>
          <a:bodyPr/>
          <a:lstStyle/>
          <a:p>
            <a:pPr fontAlgn="base"/>
            <a:r>
              <a:rPr lang="en-US" dirty="0"/>
              <a:t>Many DOM elements have default actions associated with them.  For example, an &lt;a&gt; element’s default click action is to open the associated link</a:t>
            </a:r>
            <a:r>
              <a:rPr lang="en-US" dirty="0" smtClean="0"/>
              <a:t>.</a:t>
            </a:r>
          </a:p>
          <a:p>
            <a:pPr fontAlgn="base"/>
            <a:r>
              <a:rPr lang="en-US" dirty="0" smtClean="0"/>
              <a:t>In </a:t>
            </a:r>
            <a:r>
              <a:rPr lang="en-US" dirty="0"/>
              <a:t>some situations, we will not want the default action to occur because we are assigning our own special action in an event listener.  In these situations we can prevent the default action from occurring by calling </a:t>
            </a:r>
            <a:r>
              <a:rPr lang="en-US" dirty="0" err="1"/>
              <a:t>event.preventDefault</a:t>
            </a:r>
            <a:r>
              <a:rPr lang="en-US" dirty="0"/>
              <a: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265662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actions</a:t>
            </a:r>
            <a:endParaRPr lang="en-US" dirty="0"/>
          </a:p>
        </p:txBody>
      </p:sp>
      <p:sp>
        <p:nvSpPr>
          <p:cNvPr id="3" name="Content Placeholder 2"/>
          <p:cNvSpPr>
            <a:spLocks noGrp="1"/>
          </p:cNvSpPr>
          <p:nvPr>
            <p:ph idx="1"/>
          </p:nvPr>
        </p:nvSpPr>
        <p:spPr/>
        <p:txBody>
          <a:bodyPr>
            <a:normAutofit/>
          </a:bodyPr>
          <a:lstStyle/>
          <a:p>
            <a:r>
              <a:rPr lang="en-US" dirty="0"/>
              <a:t>For example, to prevent the default action from occurring when some link is clicked, we could do this:</a:t>
            </a:r>
            <a:br>
              <a:rPr lang="en-US" dirty="0"/>
            </a:br>
            <a:r>
              <a:rPr lang="en-US" dirty="0"/>
              <a:t/>
            </a:r>
            <a:br>
              <a:rPr lang="en-US" dirty="0"/>
            </a:br>
            <a:r>
              <a:rPr lang="en-US" dirty="0" err="1"/>
              <a:t>var</a:t>
            </a:r>
            <a:r>
              <a:rPr lang="en-US" dirty="0"/>
              <a:t> </a:t>
            </a:r>
            <a:r>
              <a:rPr lang="en-US" dirty="0" err="1"/>
              <a:t>someLink</a:t>
            </a:r>
            <a:r>
              <a:rPr lang="en-US" dirty="0"/>
              <a:t> = </a:t>
            </a:r>
            <a:r>
              <a:rPr lang="en-US" dirty="0" err="1"/>
              <a:t>document.querySelector</a:t>
            </a:r>
            <a:r>
              <a:rPr lang="en-US" dirty="0"/>
              <a:t>('</a:t>
            </a:r>
            <a:r>
              <a:rPr lang="en-US" dirty="0" err="1"/>
              <a:t>a.no</a:t>
            </a:r>
            <a:r>
              <a:rPr lang="en-US" dirty="0"/>
              <a:t>-default');</a:t>
            </a:r>
            <a:br>
              <a:rPr lang="en-US" dirty="0"/>
            </a:br>
            <a:r>
              <a:rPr lang="en-US" dirty="0" err="1"/>
              <a:t>someLink.addEventListener</a:t>
            </a:r>
            <a:r>
              <a:rPr lang="en-US" dirty="0"/>
              <a:t>(function (event) {</a:t>
            </a:r>
            <a:br>
              <a:rPr lang="en-US" dirty="0"/>
            </a:br>
            <a:r>
              <a:rPr lang="en-US" dirty="0"/>
              <a:t>   </a:t>
            </a:r>
            <a:r>
              <a:rPr lang="en-US" dirty="0" err="1"/>
              <a:t>event.preventDefault</a:t>
            </a:r>
            <a:r>
              <a:rPr lang="en-US" dirty="0"/>
              <a:t>();</a:t>
            </a:r>
            <a:br>
              <a:rPr lang="en-US" dirty="0"/>
            </a:br>
            <a:r>
              <a:rPr lang="en-US" dirty="0"/>
              <a:t>   // Do some special event handling for this link.</a:t>
            </a:r>
            <a:br>
              <a:rPr lang="en-US" dirty="0"/>
            </a:br>
            <a:r>
              <a:rPr lang="en-US" dirty="0"/>
              <a:t>});</a:t>
            </a:r>
            <a:endParaRPr lang="en-US" dirty="0" smtClean="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75684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actions</a:t>
            </a:r>
            <a:endParaRPr lang="en-US" dirty="0"/>
          </a:p>
        </p:txBody>
      </p:sp>
      <p:sp>
        <p:nvSpPr>
          <p:cNvPr id="3" name="Content Placeholder 2"/>
          <p:cNvSpPr>
            <a:spLocks noGrp="1"/>
          </p:cNvSpPr>
          <p:nvPr>
            <p:ph idx="1"/>
          </p:nvPr>
        </p:nvSpPr>
        <p:spPr/>
        <p:txBody>
          <a:bodyPr>
            <a:normAutofit/>
          </a:bodyPr>
          <a:lstStyle/>
          <a:p>
            <a:r>
              <a:rPr lang="en-US" dirty="0" err="1" smtClean="0"/>
              <a:t>Eg</a:t>
            </a:r>
            <a:r>
              <a:rPr lang="en-US" dirty="0" smtClean="0"/>
              <a:t>:</a:t>
            </a:r>
          </a:p>
          <a:p>
            <a:pPr lvl="1"/>
            <a:r>
              <a:rPr lang="en-US" dirty="0"/>
              <a:t>&lt;a class="no-default</a:t>
            </a:r>
            <a:r>
              <a:rPr lang="en-US" dirty="0" smtClean="0"/>
              <a:t>"&gt;Go to Google</a:t>
            </a:r>
            <a:r>
              <a:rPr lang="en-US" dirty="0"/>
              <a:t>&lt;/a&gt;</a:t>
            </a:r>
          </a:p>
          <a:p>
            <a:pPr lvl="1"/>
            <a:r>
              <a:rPr lang="en-US" dirty="0" smtClean="0"/>
              <a:t>JS: </a:t>
            </a:r>
            <a:r>
              <a:rPr lang="en-US" dirty="0" err="1"/>
              <a:t>someLink.addEventListener</a:t>
            </a:r>
            <a:r>
              <a:rPr lang="en-US" dirty="0"/>
              <a:t>('</a:t>
            </a:r>
            <a:r>
              <a:rPr lang="en-US" dirty="0" err="1"/>
              <a:t>click',</a:t>
            </a:r>
            <a:r>
              <a:rPr lang="en-US" b="1" dirty="0" err="1"/>
              <a:t>function</a:t>
            </a:r>
            <a:r>
              <a:rPr lang="en-US" dirty="0"/>
              <a:t> (event) {</a:t>
            </a:r>
          </a:p>
          <a:p>
            <a:pPr marL="1371600" lvl="3" indent="0">
              <a:buNone/>
            </a:pPr>
            <a:r>
              <a:rPr lang="en-US" dirty="0" err="1"/>
              <a:t>event.preventDefault</a:t>
            </a:r>
            <a:r>
              <a:rPr lang="en-US" dirty="0"/>
              <a:t>();</a:t>
            </a:r>
          </a:p>
          <a:p>
            <a:pPr marL="1371600" lvl="3" indent="0">
              <a:buNone/>
            </a:pPr>
            <a:r>
              <a:rPr lang="en-US" dirty="0"/>
              <a:t>alert('Do you want to leave the site?');</a:t>
            </a:r>
          </a:p>
          <a:p>
            <a:pPr marL="914400" lvl="2" indent="0">
              <a:buNone/>
            </a:pPr>
            <a:r>
              <a:rPr lang="en-US" dirty="0"/>
              <a:t>});</a:t>
            </a:r>
          </a:p>
          <a:p>
            <a:pPr lvl="1"/>
            <a:endParaRPr lang="en-US" dirty="0" smtClean="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21547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sp>
        <p:nvSpPr>
          <p:cNvPr id="3" name="Content Placeholder 2"/>
          <p:cNvSpPr>
            <a:spLocks noGrp="1"/>
          </p:cNvSpPr>
          <p:nvPr>
            <p:ph idx="1"/>
          </p:nvPr>
        </p:nvSpPr>
        <p:spPr>
          <a:xfrm>
            <a:off x="680321" y="2336873"/>
            <a:ext cx="11173011" cy="3747838"/>
          </a:xfrm>
        </p:spPr>
        <p:txBody>
          <a:bodyPr/>
          <a:lstStyle/>
          <a:p>
            <a:r>
              <a:rPr lang="en-US" dirty="0"/>
              <a:t>HTML Forms are one of the main points of interaction between a user and a web site or application. They allow users to send data to the web site. Most of the time that data is sent to the web server, but the web page can also intercept it to use it on its own</a:t>
            </a:r>
            <a:r>
              <a:rPr lang="en-US" dirty="0" smtClean="0"/>
              <a:t>.</a:t>
            </a:r>
          </a:p>
          <a:p>
            <a:r>
              <a:rPr lang="en-US" dirty="0"/>
              <a:t>An HTML Form is made of one or more widgets. Those widgets can be text fields (single line or multiline), select boxes, buttons, checkboxes, or radio buttons. Most of the time those widgets are paired with a label that describes their purpose — properly implemented labels are able to clearly instruct both sighted and blind users on what to enter into a form input</a:t>
            </a:r>
            <a:r>
              <a:rPr lang="en-US" dirty="0" smtClean="0"/>
              <a: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462554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Bare minimum for a form</a:t>
            </a:r>
            <a:endParaRPr lang="en-US" dirty="0"/>
          </a:p>
        </p:txBody>
      </p:sp>
      <p:sp>
        <p:nvSpPr>
          <p:cNvPr id="3" name="Content Placeholder 2"/>
          <p:cNvSpPr>
            <a:spLocks noGrp="1"/>
          </p:cNvSpPr>
          <p:nvPr>
            <p:ph idx="1"/>
          </p:nvPr>
        </p:nvSpPr>
        <p:spPr/>
        <p:txBody>
          <a:bodyPr>
            <a:normAutofit/>
          </a:bodyPr>
          <a:lstStyle/>
          <a:p>
            <a:pPr marL="0" indent="0">
              <a:buNone/>
              <a:defRPr/>
            </a:pPr>
            <a:r>
              <a:rPr lang="en-US" sz="2800" dirty="0"/>
              <a:t>&lt;form </a:t>
            </a:r>
            <a:r>
              <a:rPr lang="en-US" sz="2800" dirty="0" smtClean="0"/>
              <a:t>	action</a:t>
            </a:r>
            <a:r>
              <a:rPr lang="en-US" sz="2800" dirty="0"/>
              <a:t>="http://</a:t>
            </a:r>
            <a:r>
              <a:rPr lang="en-US" sz="2800" dirty="0" err="1"/>
              <a:t>web.engr.oregonstate.edu</a:t>
            </a:r>
            <a:r>
              <a:rPr lang="en-US" sz="2800" dirty="0"/>
              <a:t>/~</a:t>
            </a:r>
            <a:r>
              <a:rPr lang="en-US" sz="2800" dirty="0" err="1"/>
              <a:t>scaffidc</a:t>
            </a:r>
            <a:r>
              <a:rPr lang="en-US" sz="2800" dirty="0"/>
              <a:t>/</a:t>
            </a:r>
            <a:r>
              <a:rPr lang="en-US" sz="2800" dirty="0" err="1"/>
              <a:t>formrepeater.php</a:t>
            </a:r>
            <a:r>
              <a:rPr lang="en-US" sz="2800" dirty="0"/>
              <a:t>" method="GET"&gt;</a:t>
            </a:r>
          </a:p>
          <a:p>
            <a:pPr marL="0" indent="0">
              <a:buNone/>
              <a:defRPr/>
            </a:pPr>
            <a:r>
              <a:rPr lang="en-US" sz="2800" dirty="0" smtClean="0"/>
              <a:t>	&lt;</a:t>
            </a:r>
            <a:r>
              <a:rPr lang="en-US" sz="2800" dirty="0"/>
              <a:t>input type="submit"&gt;</a:t>
            </a:r>
          </a:p>
          <a:p>
            <a:pPr marL="0" indent="0">
              <a:buNone/>
              <a:defRPr/>
            </a:pPr>
            <a:r>
              <a:rPr lang="en-US" sz="2800" dirty="0"/>
              <a:t>&lt;/form</a:t>
            </a:r>
            <a:r>
              <a:rPr lang="en-US" sz="2800" dirty="0" smtClean="0"/>
              <a:t>&gt;</a:t>
            </a:r>
          </a:p>
          <a:p>
            <a:pPr marL="0" indent="0">
              <a:buNone/>
              <a:defRPr/>
            </a:pPr>
            <a:r>
              <a:rPr lang="en-US" sz="2800" dirty="0" smtClean="0"/>
              <a:t>Very minimal, Has no input fields</a:t>
            </a:r>
            <a:endParaRPr lang="en-US" dirty="0" smtClean="0"/>
          </a:p>
        </p:txBody>
      </p:sp>
      <p:pic>
        <p:nvPicPr>
          <p:cNvPr id="4" name="Picture 3"/>
          <p:cNvPicPr>
            <a:picLocks noChangeAspect="1"/>
          </p:cNvPicPr>
          <p:nvPr/>
        </p:nvPicPr>
        <p:blipFill>
          <a:blip r:embed="rId3"/>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706068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&lt;form&gt;</a:t>
            </a:r>
            <a:endParaRPr lang="en-US" dirty="0"/>
          </a:p>
        </p:txBody>
      </p:sp>
      <p:sp>
        <p:nvSpPr>
          <p:cNvPr id="3" name="Content Placeholder 2"/>
          <p:cNvSpPr>
            <a:spLocks noGrp="1"/>
          </p:cNvSpPr>
          <p:nvPr>
            <p:ph idx="1"/>
          </p:nvPr>
        </p:nvSpPr>
        <p:spPr/>
        <p:txBody>
          <a:bodyPr>
            <a:normAutofit/>
          </a:bodyPr>
          <a:lstStyle/>
          <a:p>
            <a:pPr fontAlgn="base"/>
            <a:r>
              <a:rPr lang="en-US" dirty="0"/>
              <a:t>This element formally defines a form</a:t>
            </a:r>
            <a:r>
              <a:rPr lang="en-US" dirty="0" smtClean="0"/>
              <a:t>.</a:t>
            </a:r>
          </a:p>
          <a:p>
            <a:pPr fontAlgn="base"/>
            <a:r>
              <a:rPr lang="en-US" dirty="0"/>
              <a:t>It's a container element like </a:t>
            </a:r>
            <a:r>
              <a:rPr lang="en-US" dirty="0" smtClean="0"/>
              <a:t>a</a:t>
            </a:r>
            <a:r>
              <a:rPr lang="en-US" dirty="0"/>
              <a:t> </a:t>
            </a:r>
            <a:r>
              <a:rPr lang="en-US" dirty="0" smtClean="0"/>
              <a:t>&lt;div&gt; or</a:t>
            </a:r>
            <a:r>
              <a:rPr lang="en-US" dirty="0"/>
              <a:t> </a:t>
            </a:r>
            <a:r>
              <a:rPr lang="en-US" dirty="0" smtClean="0"/>
              <a:t>&lt;p&gt; element</a:t>
            </a:r>
            <a:r>
              <a:rPr lang="en-US" dirty="0"/>
              <a:t>, but it also supports some specific attributes to configure the way the form behaves</a:t>
            </a:r>
            <a:r>
              <a:rPr lang="en-US" dirty="0" smtClean="0"/>
              <a:t>.</a:t>
            </a:r>
          </a:p>
          <a:p>
            <a:pPr fontAlgn="base"/>
            <a:r>
              <a:rPr lang="en-US" dirty="0"/>
              <a:t>All of its attributes are optional but it's considered best practice to always set at least the </a:t>
            </a:r>
            <a:r>
              <a:rPr lang="en-US" dirty="0"/>
              <a:t>action</a:t>
            </a:r>
            <a:r>
              <a:rPr lang="en-US" dirty="0"/>
              <a:t> attribute and the </a:t>
            </a:r>
            <a:r>
              <a:rPr lang="en-US" dirty="0"/>
              <a:t>method</a:t>
            </a:r>
            <a:r>
              <a:rPr lang="en-US" dirty="0"/>
              <a:t> attribute.</a:t>
            </a:r>
            <a:endParaRPr lang="en-US" dirty="0" smtClean="0"/>
          </a:p>
          <a:p>
            <a:pPr fontAlgn="base"/>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13911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&lt;form&gt;</a:t>
            </a:r>
            <a:endParaRPr lang="en-US" dirty="0"/>
          </a:p>
        </p:txBody>
      </p:sp>
      <p:sp>
        <p:nvSpPr>
          <p:cNvPr id="3" name="Content Placeholder 2"/>
          <p:cNvSpPr>
            <a:spLocks noGrp="1"/>
          </p:cNvSpPr>
          <p:nvPr>
            <p:ph idx="1"/>
          </p:nvPr>
        </p:nvSpPr>
        <p:spPr>
          <a:xfrm>
            <a:off x="680321" y="2336872"/>
            <a:ext cx="10935946" cy="4267127"/>
          </a:xfrm>
        </p:spPr>
        <p:txBody>
          <a:bodyPr>
            <a:normAutofit/>
          </a:bodyPr>
          <a:lstStyle/>
          <a:p>
            <a:r>
              <a:rPr lang="en-US" dirty="0"/>
              <a:t>The action attribute defines the location (URL) where the form's collected data should be sent when it is submitted.</a:t>
            </a:r>
          </a:p>
          <a:p>
            <a:r>
              <a:rPr lang="en-US" dirty="0"/>
              <a:t>The method attribute defines which HTTP method to send the data with (it can be "get" or "post</a:t>
            </a:r>
            <a:r>
              <a:rPr lang="en-US" dirty="0" smtClean="0"/>
              <a:t>").</a:t>
            </a:r>
            <a:endParaRPr lang="en-US" dirty="0"/>
          </a:p>
          <a:p>
            <a:pPr fontAlgn="base"/>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066591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Textbox fields</a:t>
            </a:r>
            <a:endParaRPr lang="en-US" dirty="0"/>
          </a:p>
        </p:txBody>
      </p:sp>
      <p:sp>
        <p:nvSpPr>
          <p:cNvPr id="3" name="Content Placeholder 2"/>
          <p:cNvSpPr>
            <a:spLocks noGrp="1"/>
          </p:cNvSpPr>
          <p:nvPr>
            <p:ph idx="1"/>
          </p:nvPr>
        </p:nvSpPr>
        <p:spPr/>
        <p:txBody>
          <a:bodyPr>
            <a:normAutofit/>
          </a:bodyPr>
          <a:lstStyle/>
          <a:p>
            <a:pPr marL="0" indent="0">
              <a:buNone/>
              <a:defRPr/>
            </a:pPr>
            <a:r>
              <a:rPr lang="en-US" dirty="0"/>
              <a:t>&lt;form </a:t>
            </a:r>
            <a:r>
              <a:rPr lang="en-US" dirty="0" smtClean="0"/>
              <a:t>	</a:t>
            </a:r>
            <a:r>
              <a:rPr lang="en-US" smtClean="0"/>
              <a:t>action=” " </a:t>
            </a:r>
            <a:r>
              <a:rPr lang="en-US" dirty="0"/>
              <a:t>method="GET"&gt;</a:t>
            </a:r>
          </a:p>
          <a:p>
            <a:pPr marL="0" indent="0">
              <a:buNone/>
              <a:defRPr/>
            </a:pPr>
            <a:r>
              <a:rPr lang="en-US" dirty="0" smtClean="0"/>
              <a:t>	&lt;</a:t>
            </a:r>
            <a:r>
              <a:rPr lang="en-US" dirty="0"/>
              <a:t>input type="text" name="</a:t>
            </a:r>
            <a:r>
              <a:rPr lang="en-US" dirty="0" err="1"/>
              <a:t>myfield</a:t>
            </a:r>
            <a:r>
              <a:rPr lang="en-US" dirty="0"/>
              <a:t>"&gt;</a:t>
            </a:r>
          </a:p>
          <a:p>
            <a:pPr marL="0" indent="0">
              <a:buNone/>
              <a:defRPr/>
            </a:pPr>
            <a:r>
              <a:rPr lang="en-US" dirty="0" smtClean="0"/>
              <a:t>	&lt;</a:t>
            </a:r>
            <a:r>
              <a:rPr lang="en-US" dirty="0"/>
              <a:t>input type="submit"&gt;</a:t>
            </a:r>
          </a:p>
          <a:p>
            <a:pPr marL="0" indent="0">
              <a:buNone/>
              <a:defRPr/>
            </a:pPr>
            <a:r>
              <a:rPr lang="en-US" dirty="0"/>
              <a:t>&lt;/form&gt;</a:t>
            </a:r>
          </a:p>
          <a:p>
            <a:pPr marL="0" indent="0">
              <a:buNone/>
              <a:defRPr/>
            </a:pPr>
            <a:endParaRPr lang="en-US" dirty="0"/>
          </a:p>
          <a:p>
            <a:pPr marL="0" indent="0">
              <a:buNone/>
              <a:defRPr/>
            </a:pPr>
            <a:r>
              <a:rPr lang="en-US" sz="1800" dirty="0"/>
              <a:t>When your user types a value and hits submit, the form sends the value of </a:t>
            </a:r>
            <a:r>
              <a:rPr lang="en-US" sz="1800" dirty="0" err="1"/>
              <a:t>myfield</a:t>
            </a:r>
            <a:r>
              <a:rPr lang="en-US" sz="1800" dirty="0"/>
              <a:t> to the server. Notice the value appears on the URL.</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143873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Objects – target property</a:t>
            </a:r>
            <a:endParaRPr lang="en-US" dirty="0"/>
          </a:p>
        </p:txBody>
      </p:sp>
      <p:sp>
        <p:nvSpPr>
          <p:cNvPr id="3" name="Content Placeholder 2"/>
          <p:cNvSpPr>
            <a:spLocks noGrp="1"/>
          </p:cNvSpPr>
          <p:nvPr>
            <p:ph idx="1"/>
          </p:nvPr>
        </p:nvSpPr>
        <p:spPr>
          <a:xfrm>
            <a:off x="680322" y="2336873"/>
            <a:ext cx="10552122" cy="3599316"/>
          </a:xfrm>
        </p:spPr>
        <p:txBody>
          <a:bodyPr>
            <a:normAutofit/>
          </a:bodyPr>
          <a:lstStyle/>
          <a:p>
            <a:pPr fontAlgn="base"/>
            <a:r>
              <a:rPr lang="en-US" dirty="0"/>
              <a:t>Every Event object also has a type property specifying what kind of event was triggered, as a string (e.g. 'click' or '</a:t>
            </a:r>
            <a:r>
              <a:rPr lang="en-US" dirty="0" err="1"/>
              <a:t>mousedown</a:t>
            </a:r>
            <a:r>
              <a:rPr lang="en-US" dirty="0" smtClean="0"/>
              <a:t>').</a:t>
            </a:r>
          </a:p>
          <a:p>
            <a:pPr fontAlgn="base"/>
            <a:r>
              <a:rPr lang="en-US" dirty="0"/>
              <a:t>Most Event objects also have a target property, which represents the specific DOM element on which the event was triggered:</a:t>
            </a:r>
            <a:br>
              <a:rPr lang="en-US" dirty="0"/>
            </a:br>
            <a:r>
              <a:rPr lang="en-US" dirty="0"/>
              <a:t/>
            </a:r>
            <a:br>
              <a:rPr lang="en-US" dirty="0"/>
            </a:br>
            <a:r>
              <a:rPr lang="en-US" dirty="0" err="1"/>
              <a:t>var</a:t>
            </a:r>
            <a:r>
              <a:rPr lang="en-US" dirty="0"/>
              <a:t> button = </a:t>
            </a:r>
            <a:r>
              <a:rPr lang="en-US" dirty="0" err="1"/>
              <a:t>document.querySelector</a:t>
            </a:r>
            <a:r>
              <a:rPr lang="en-US" dirty="0"/>
              <a:t>('.button');</a:t>
            </a:r>
            <a:br>
              <a:rPr lang="en-US" dirty="0"/>
            </a:br>
            <a:r>
              <a:rPr lang="en-US" dirty="0" smtClean="0"/>
              <a:t>	</a:t>
            </a:r>
            <a:r>
              <a:rPr lang="en-US" dirty="0" err="1" smtClean="0"/>
              <a:t>button.addEventListener</a:t>
            </a:r>
            <a:r>
              <a:rPr lang="en-US" dirty="0"/>
              <a:t>('click', function (event) {</a:t>
            </a:r>
            <a:br>
              <a:rPr lang="en-US" dirty="0"/>
            </a:br>
            <a:r>
              <a:rPr lang="en-US" dirty="0" smtClean="0"/>
              <a:t>	</a:t>
            </a:r>
            <a:r>
              <a:rPr lang="en-US" dirty="0" err="1" smtClean="0"/>
              <a:t>event.target.style</a:t>
            </a:r>
            <a:r>
              <a:rPr lang="en-US" dirty="0"/>
              <a:t>['background-color'] = 'red';</a:t>
            </a:r>
            <a:br>
              <a:rPr lang="en-US" dirty="0"/>
            </a:br>
            <a:r>
              <a:rPr lang="en-US" dirty="0"/>
              <a: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5" name="Content Placeholder 2"/>
          <p:cNvSpPr txBox="1">
            <a:spLocks/>
          </p:cNvSpPr>
          <p:nvPr/>
        </p:nvSpPr>
        <p:spPr>
          <a:xfrm>
            <a:off x="5331149" y="2205493"/>
            <a:ext cx="5420934" cy="3848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878461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property</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7" name="Content Placeholder 6"/>
          <p:cNvSpPr>
            <a:spLocks noGrp="1"/>
          </p:cNvSpPr>
          <p:nvPr>
            <p:ph idx="1"/>
          </p:nvPr>
        </p:nvSpPr>
        <p:spPr/>
        <p:txBody>
          <a:bodyPr>
            <a:normAutofit/>
          </a:bodyPr>
          <a:lstStyle/>
          <a:p>
            <a:pPr fontAlgn="base"/>
            <a:r>
              <a:rPr lang="en-US" dirty="0"/>
              <a:t>If an event handler is registered to an element with children, target will point to the specific child that triggered the event.</a:t>
            </a:r>
          </a:p>
          <a:p>
            <a:r>
              <a:rPr lang="en-US" dirty="0"/>
              <a:t>To access the element to which the handler was registered, you may use the </a:t>
            </a:r>
            <a:r>
              <a:rPr lang="en-US" dirty="0" err="1"/>
              <a:t>currentTarget</a:t>
            </a:r>
            <a:r>
              <a:rPr lang="en-US" dirty="0"/>
              <a:t> property.</a:t>
            </a:r>
            <a:endParaRPr lang="en-US" dirty="0" smtClean="0"/>
          </a:p>
        </p:txBody>
      </p:sp>
    </p:spTree>
    <p:extLst>
      <p:ext uri="{BB962C8B-B14F-4D97-AF65-F5344CB8AC3E}">
        <p14:creationId xmlns:p14="http://schemas.microsoft.com/office/powerpoint/2010/main" val="812407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propagation</a:t>
            </a:r>
          </a:p>
        </p:txBody>
      </p:sp>
      <p:sp>
        <p:nvSpPr>
          <p:cNvPr id="3" name="Content Placeholder 2"/>
          <p:cNvSpPr>
            <a:spLocks noGrp="1"/>
          </p:cNvSpPr>
          <p:nvPr>
            <p:ph idx="1"/>
          </p:nvPr>
        </p:nvSpPr>
        <p:spPr/>
        <p:txBody>
          <a:bodyPr>
            <a:normAutofit/>
          </a:bodyPr>
          <a:lstStyle/>
          <a:p>
            <a:pPr fontAlgn="base"/>
            <a:r>
              <a:rPr lang="en-US" dirty="0"/>
              <a:t>Events bubble up from children to parents and then to ancestors.</a:t>
            </a:r>
          </a:p>
          <a:p>
            <a:pPr lvl="1" fontAlgn="base"/>
            <a:r>
              <a:rPr lang="en-US" dirty="0"/>
              <a:t>e.g. a click on a button will bubble up and trigger an event on the button’s container, then on the button’s container’s container, and so forth, up through the window.</a:t>
            </a:r>
          </a:p>
          <a:p>
            <a:pPr lvl="1" fontAlgn="base"/>
            <a:r>
              <a:rPr lang="en-US" dirty="0"/>
              <a:t>If ancestor elements have a handler registered for an event that occurs on a descendant element, the ancestor’s handler will be triggered after the handler(s) of its descendants.</a:t>
            </a:r>
          </a:p>
          <a:p>
            <a:pPr lvl="1" fontAlgn="base"/>
            <a:r>
              <a:rPr lang="en-US" dirty="0"/>
              <a:t>In all of these handlers, </a:t>
            </a:r>
            <a:r>
              <a:rPr lang="en-US" dirty="0" err="1"/>
              <a:t>event.target</a:t>
            </a:r>
            <a:r>
              <a:rPr lang="en-US" dirty="0"/>
              <a:t> will always point to the same element, the lowest element in the DOM that triggered the event.</a:t>
            </a:r>
          </a:p>
          <a:p>
            <a:pPr lvl="1"/>
            <a:r>
              <a:rPr lang="en-US" dirty="0"/>
              <a:t>In each handler, </a:t>
            </a:r>
            <a:r>
              <a:rPr lang="en-US" dirty="0" err="1"/>
              <a:t>event.currentTarget</a:t>
            </a:r>
            <a:r>
              <a:rPr lang="en-US" dirty="0"/>
              <a:t> will always point to the element on which the handler was registered.</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431219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4057</TotalTime>
  <Words>643</Words>
  <Application>Microsoft Macintosh PowerPoint</Application>
  <PresentationFormat>Widescreen</PresentationFormat>
  <Paragraphs>52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Trebuchet MS</vt:lpstr>
      <vt:lpstr>Arial</vt:lpstr>
      <vt:lpstr>Calibri</vt:lpstr>
      <vt:lpstr>Berlin</vt:lpstr>
      <vt:lpstr>HTML Forms</vt:lpstr>
      <vt:lpstr>HTML Forms</vt:lpstr>
      <vt:lpstr>Bare minimum for a form</vt:lpstr>
      <vt:lpstr>&lt;form&gt;</vt:lpstr>
      <vt:lpstr>&lt;form&gt;</vt:lpstr>
      <vt:lpstr>Textbox fields</vt:lpstr>
      <vt:lpstr>Event Objects – target property</vt:lpstr>
      <vt:lpstr>Target property</vt:lpstr>
      <vt:lpstr>Event propagation</vt:lpstr>
      <vt:lpstr>Event propagation</vt:lpstr>
      <vt:lpstr>Default actions</vt:lpstr>
      <vt:lpstr>Default actions</vt:lpstr>
      <vt:lpstr>Default actions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layouts</dc:title>
  <dc:creator>Virajitha Karnatapu</dc:creator>
  <cp:lastModifiedBy>Virajitha Karnatapu</cp:lastModifiedBy>
  <cp:revision>61</cp:revision>
  <dcterms:created xsi:type="dcterms:W3CDTF">2018-06-29T05:51:30Z</dcterms:created>
  <dcterms:modified xsi:type="dcterms:W3CDTF">2018-07-21T17:28:15Z</dcterms:modified>
</cp:coreProperties>
</file>