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66" r:id="rId2"/>
    <p:sldId id="271" r:id="rId3"/>
    <p:sldId id="272" r:id="rId4"/>
    <p:sldId id="257" r:id="rId5"/>
    <p:sldId id="258" r:id="rId6"/>
    <p:sldId id="261" r:id="rId7"/>
    <p:sldId id="260" r:id="rId8"/>
    <p:sldId id="262" r:id="rId9"/>
    <p:sldId id="263" r:id="rId10"/>
    <p:sldId id="264" r:id="rId11"/>
    <p:sldId id="265" r:id="rId12"/>
    <p:sldId id="269"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p:restoredTop sz="94624"/>
  </p:normalViewPr>
  <p:slideViewPr>
    <p:cSldViewPr snapToGrid="0" snapToObjects="1">
      <p:cViewPr varScale="1">
        <p:scale>
          <a:sx n="113" d="100"/>
          <a:sy n="113" d="100"/>
        </p:scale>
        <p:origin x="4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B5582-C8D6-F140-A54C-E810F5B3E79D}" type="datetimeFigureOut">
              <a:rPr lang="en-US" smtClean="0"/>
              <a:t>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B757E-30A3-CB4F-A62D-FB20EE16B9DC}" type="slidenum">
              <a:rPr lang="en-US" smtClean="0"/>
              <a:t>‹#›</a:t>
            </a:fld>
            <a:endParaRPr lang="en-US"/>
          </a:p>
        </p:txBody>
      </p:sp>
    </p:spTree>
    <p:extLst>
      <p:ext uri="{BB962C8B-B14F-4D97-AF65-F5344CB8AC3E}">
        <p14:creationId xmlns:p14="http://schemas.microsoft.com/office/powerpoint/2010/main" val="1164553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54618A1-5D8D-9447-BA6B-DDD76E9DB4A6}" type="datetimeFigureOut">
              <a:rPr lang="en-US" smtClean="0"/>
              <a:t>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44D6884-DBF3-5C40-A5FA-FA135FD4DE2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44D6884-DBF3-5C40-A5FA-FA135FD4DE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44D6884-DBF3-5C40-A5FA-FA135FD4DE2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4D6884-DBF3-5C40-A5FA-FA135FD4DE2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4D6884-DBF3-5C40-A5FA-FA135FD4DE2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54618A1-5D8D-9447-BA6B-DDD76E9DB4A6}" type="datetimeFigureOut">
              <a:rPr lang="en-US" smtClean="0"/>
              <a:t>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54618A1-5D8D-9447-BA6B-DDD76E9DB4A6}" type="datetimeFigureOut">
              <a:rPr lang="en-US" smtClean="0"/>
              <a:t>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4618A1-5D8D-9447-BA6B-DDD76E9DB4A6}" type="datetimeFigureOut">
              <a:rPr lang="en-US" smtClean="0"/>
              <a:t>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54618A1-5D8D-9447-BA6B-DDD76E9DB4A6}" type="datetimeFigureOut">
              <a:rPr lang="en-US" smtClean="0"/>
              <a:t>7/20/18</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44D6884-DBF3-5C40-A5FA-FA135FD4DE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4618A1-5D8D-9447-BA6B-DDD76E9DB4A6}" type="datetimeFigureOut">
              <a:rPr lang="en-US" smtClean="0"/>
              <a:t>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4618A1-5D8D-9447-BA6B-DDD76E9DB4A6}" type="datetimeFigureOut">
              <a:rPr lang="en-US" smtClean="0"/>
              <a:t>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44D6884-DBF3-5C40-A5FA-FA135FD4DE2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54618A1-5D8D-9447-BA6B-DDD76E9DB4A6}" type="datetimeFigureOut">
              <a:rPr lang="en-US" smtClean="0"/>
              <a:t>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54618A1-5D8D-9447-BA6B-DDD76E9DB4A6}" type="datetimeFigureOut">
              <a:rPr lang="en-US" smtClean="0"/>
              <a:t>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54618A1-5D8D-9447-BA6B-DDD76E9DB4A6}" type="datetimeFigureOut">
              <a:rPr lang="en-US" smtClean="0"/>
              <a:t>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54618A1-5D8D-9447-BA6B-DDD76E9DB4A6}" type="datetimeFigureOut">
              <a:rPr lang="en-US" smtClean="0"/>
              <a:t>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4618A1-5D8D-9447-BA6B-DDD76E9DB4A6}" type="datetimeFigureOut">
              <a:rPr lang="en-US" smtClean="0"/>
              <a:t>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D6884-DBF3-5C40-A5FA-FA135FD4DE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4618A1-5D8D-9447-BA6B-DDD76E9DB4A6}" type="datetimeFigureOut">
              <a:rPr lang="en-US" smtClean="0"/>
              <a:t>7/20/18</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44D6884-DBF3-5C40-A5FA-FA135FD4DE2C}" type="slidenum">
              <a:rPr lang="en-US" smtClean="0"/>
              <a:t>‹#›</a:t>
            </a:fld>
            <a:endParaRPr lang="en-US"/>
          </a:p>
        </p:txBody>
      </p:sp>
    </p:spTree>
    <p:extLst>
      <p:ext uri="{BB962C8B-B14F-4D97-AF65-F5344CB8AC3E}">
        <p14:creationId xmlns:p14="http://schemas.microsoft.com/office/powerpoint/2010/main" val="20126174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Events</a:t>
            </a:r>
            <a:endParaRPr lang="en-US" dirty="0"/>
          </a:p>
        </p:txBody>
      </p:sp>
      <p:sp>
        <p:nvSpPr>
          <p:cNvPr id="3" name="Content Placeholder 2"/>
          <p:cNvSpPr>
            <a:spLocks noGrp="1"/>
          </p:cNvSpPr>
          <p:nvPr>
            <p:ph idx="1"/>
          </p:nvPr>
        </p:nvSpPr>
        <p:spPr>
          <a:xfrm>
            <a:off x="680321" y="2336873"/>
            <a:ext cx="11173011" cy="3747838"/>
          </a:xfrm>
        </p:spPr>
        <p:txBody>
          <a:bodyPr/>
          <a:lstStyle/>
          <a:p>
            <a:r>
              <a:rPr lang="en-US" dirty="0"/>
              <a:t>Performing an action in response to some user interaction (a key press, a mouse click, a scroll, a window resize, etc.) is an extremely important task in a modern web app</a:t>
            </a:r>
            <a:r>
              <a:rPr lang="en-US" dirty="0" smtClean="0"/>
              <a:t>.</a:t>
            </a:r>
          </a:p>
          <a:p>
            <a:r>
              <a:rPr lang="en-US" dirty="0"/>
              <a:t>JS allows us to respond to user interactions via </a:t>
            </a:r>
            <a:r>
              <a:rPr lang="en-US" b="1" i="1" dirty="0"/>
              <a:t>events</a:t>
            </a:r>
            <a:r>
              <a:rPr lang="en-US" dirty="0" smtClean="0"/>
              <a:t>.</a:t>
            </a:r>
          </a:p>
          <a:p>
            <a:pPr fontAlgn="base"/>
            <a:r>
              <a:rPr lang="en-US" dirty="0"/>
              <a:t>Specifically, JS allows us to register functions as handlers for specific events.</a:t>
            </a:r>
          </a:p>
          <a:p>
            <a:pPr lvl="1" fontAlgn="base"/>
            <a:r>
              <a:rPr lang="en-US" dirty="0"/>
              <a:t>The handler function is called each time the associated event occurs.</a:t>
            </a:r>
          </a:p>
          <a:p>
            <a:pPr lvl="2" fontAlgn="base"/>
            <a:r>
              <a:rPr lang="en-US" dirty="0"/>
              <a:t>Details about the event are provided via an argument to the function</a:t>
            </a:r>
            <a:r>
              <a:rPr lang="en-US" dirty="0" smtClean="0"/>
              <a:t>.</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667250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propagation</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
        <p:nvSpPr>
          <p:cNvPr id="6" name="Content Placeholder 5"/>
          <p:cNvSpPr>
            <a:spLocks noGrp="1"/>
          </p:cNvSpPr>
          <p:nvPr>
            <p:ph idx="1"/>
          </p:nvPr>
        </p:nvSpPr>
        <p:spPr/>
        <p:txBody>
          <a:bodyPr>
            <a:normAutofit/>
          </a:bodyPr>
          <a:lstStyle/>
          <a:p>
            <a:r>
              <a:rPr lang="en-US" dirty="0"/>
              <a:t>An event handler may call the </a:t>
            </a:r>
            <a:r>
              <a:rPr lang="en-US" dirty="0" err="1"/>
              <a:t>stopPropagation</a:t>
            </a:r>
            <a:r>
              <a:rPr lang="en-US" dirty="0"/>
              <a:t>() method on the event object to stop the event from continuing to bubble up:</a:t>
            </a:r>
            <a:br>
              <a:rPr lang="en-US" dirty="0"/>
            </a:br>
            <a:r>
              <a:rPr lang="en-US" dirty="0"/>
              <a:t/>
            </a:r>
            <a:br>
              <a:rPr lang="en-US" dirty="0"/>
            </a:br>
            <a:r>
              <a:rPr lang="en-US" dirty="0" err="1"/>
              <a:t>event.stopPropagation</a:t>
            </a:r>
            <a:r>
              <a:rPr lang="en-US" dirty="0"/>
              <a:t>();</a:t>
            </a:r>
            <a:endParaRPr lang="en-US" dirty="0"/>
          </a:p>
        </p:txBody>
      </p:sp>
    </p:spTree>
    <p:extLst>
      <p:ext uri="{BB962C8B-B14F-4D97-AF65-F5344CB8AC3E}">
        <p14:creationId xmlns:p14="http://schemas.microsoft.com/office/powerpoint/2010/main" val="1901723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actions</a:t>
            </a:r>
            <a:endParaRPr lang="en-US" dirty="0"/>
          </a:p>
        </p:txBody>
      </p:sp>
      <p:sp>
        <p:nvSpPr>
          <p:cNvPr id="3" name="Content Placeholder 2"/>
          <p:cNvSpPr>
            <a:spLocks noGrp="1"/>
          </p:cNvSpPr>
          <p:nvPr>
            <p:ph idx="1"/>
          </p:nvPr>
        </p:nvSpPr>
        <p:spPr/>
        <p:txBody>
          <a:bodyPr/>
          <a:lstStyle/>
          <a:p>
            <a:pPr fontAlgn="base"/>
            <a:r>
              <a:rPr lang="en-US" dirty="0"/>
              <a:t>Many DOM elements have default actions associated with them.  For example, an &lt;a&gt; element’s default click action is to open the associated link</a:t>
            </a:r>
            <a:r>
              <a:rPr lang="en-US" dirty="0" smtClean="0"/>
              <a:t>.</a:t>
            </a:r>
          </a:p>
          <a:p>
            <a:pPr fontAlgn="base"/>
            <a:r>
              <a:rPr lang="en-US" dirty="0" smtClean="0"/>
              <a:t>In </a:t>
            </a:r>
            <a:r>
              <a:rPr lang="en-US" dirty="0"/>
              <a:t>some situations, we will not want the default action to occur because we are assigning our own special action in an event listener.  In these situations we can prevent the default action from occurring by calling </a:t>
            </a:r>
            <a:r>
              <a:rPr lang="en-US" dirty="0" err="1"/>
              <a:t>event.preventDefault</a:t>
            </a:r>
            <a:r>
              <a:rPr lang="en-US" dirty="0"/>
              <a:t>().</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265662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actions</a:t>
            </a:r>
            <a:endParaRPr lang="en-US" dirty="0"/>
          </a:p>
        </p:txBody>
      </p:sp>
      <p:sp>
        <p:nvSpPr>
          <p:cNvPr id="3" name="Content Placeholder 2"/>
          <p:cNvSpPr>
            <a:spLocks noGrp="1"/>
          </p:cNvSpPr>
          <p:nvPr>
            <p:ph idx="1"/>
          </p:nvPr>
        </p:nvSpPr>
        <p:spPr/>
        <p:txBody>
          <a:bodyPr>
            <a:normAutofit/>
          </a:bodyPr>
          <a:lstStyle/>
          <a:p>
            <a:r>
              <a:rPr lang="en-US" dirty="0"/>
              <a:t>For example, to prevent the default action from occurring when some link is clicked, we could do this:</a:t>
            </a:r>
            <a:br>
              <a:rPr lang="en-US" dirty="0"/>
            </a:br>
            <a:r>
              <a:rPr lang="en-US" dirty="0"/>
              <a:t/>
            </a:r>
            <a:br>
              <a:rPr lang="en-US" dirty="0"/>
            </a:br>
            <a:r>
              <a:rPr lang="en-US" dirty="0" err="1"/>
              <a:t>var</a:t>
            </a:r>
            <a:r>
              <a:rPr lang="en-US" dirty="0"/>
              <a:t> </a:t>
            </a:r>
            <a:r>
              <a:rPr lang="en-US" dirty="0" err="1"/>
              <a:t>someLink</a:t>
            </a:r>
            <a:r>
              <a:rPr lang="en-US" dirty="0"/>
              <a:t> = </a:t>
            </a:r>
            <a:r>
              <a:rPr lang="en-US" dirty="0" err="1"/>
              <a:t>document.querySelector</a:t>
            </a:r>
            <a:r>
              <a:rPr lang="en-US" dirty="0"/>
              <a:t>('</a:t>
            </a:r>
            <a:r>
              <a:rPr lang="en-US" dirty="0" err="1"/>
              <a:t>a.no</a:t>
            </a:r>
            <a:r>
              <a:rPr lang="en-US" dirty="0"/>
              <a:t>-default');</a:t>
            </a:r>
            <a:br>
              <a:rPr lang="en-US" dirty="0"/>
            </a:br>
            <a:r>
              <a:rPr lang="en-US" dirty="0" err="1"/>
              <a:t>someLink.addEventListener</a:t>
            </a:r>
            <a:r>
              <a:rPr lang="en-US" dirty="0"/>
              <a:t>(function (event) {</a:t>
            </a:r>
            <a:br>
              <a:rPr lang="en-US" dirty="0"/>
            </a:br>
            <a:r>
              <a:rPr lang="en-US" dirty="0"/>
              <a:t>   </a:t>
            </a:r>
            <a:r>
              <a:rPr lang="en-US" dirty="0" err="1"/>
              <a:t>event.preventDefault</a:t>
            </a:r>
            <a:r>
              <a:rPr lang="en-US" dirty="0"/>
              <a:t>();</a:t>
            </a:r>
            <a:br>
              <a:rPr lang="en-US" dirty="0"/>
            </a:br>
            <a:r>
              <a:rPr lang="en-US" dirty="0"/>
              <a:t>   // Do some special event handling for this link.</a:t>
            </a:r>
            <a:br>
              <a:rPr lang="en-US" dirty="0"/>
            </a:br>
            <a:r>
              <a:rPr lang="en-US" dirty="0"/>
              <a:t>});</a:t>
            </a:r>
            <a:endParaRPr lang="en-US" dirty="0" smtClean="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756844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actions</a:t>
            </a:r>
            <a:endParaRPr lang="en-US" dirty="0"/>
          </a:p>
        </p:txBody>
      </p:sp>
      <p:sp>
        <p:nvSpPr>
          <p:cNvPr id="3" name="Content Placeholder 2"/>
          <p:cNvSpPr>
            <a:spLocks noGrp="1"/>
          </p:cNvSpPr>
          <p:nvPr>
            <p:ph idx="1"/>
          </p:nvPr>
        </p:nvSpPr>
        <p:spPr/>
        <p:txBody>
          <a:bodyPr>
            <a:normAutofit/>
          </a:bodyPr>
          <a:lstStyle/>
          <a:p>
            <a:r>
              <a:rPr lang="en-US" dirty="0" err="1" smtClean="0"/>
              <a:t>Eg</a:t>
            </a:r>
            <a:r>
              <a:rPr lang="en-US" dirty="0" smtClean="0"/>
              <a:t>:</a:t>
            </a:r>
          </a:p>
          <a:p>
            <a:pPr lvl="1"/>
            <a:r>
              <a:rPr lang="en-US" dirty="0"/>
              <a:t>&lt;a class="no-default</a:t>
            </a:r>
            <a:r>
              <a:rPr lang="en-US" dirty="0" smtClean="0"/>
              <a:t>"&gt;Go to Google</a:t>
            </a:r>
            <a:r>
              <a:rPr lang="en-US" dirty="0"/>
              <a:t>&lt;/a&gt;</a:t>
            </a:r>
          </a:p>
          <a:p>
            <a:pPr lvl="1"/>
            <a:r>
              <a:rPr lang="en-US" dirty="0" smtClean="0"/>
              <a:t>JS: </a:t>
            </a:r>
            <a:r>
              <a:rPr lang="en-US" dirty="0" err="1"/>
              <a:t>someLink.addEventListener</a:t>
            </a:r>
            <a:r>
              <a:rPr lang="en-US" dirty="0"/>
              <a:t>('</a:t>
            </a:r>
            <a:r>
              <a:rPr lang="en-US" dirty="0" err="1"/>
              <a:t>click',</a:t>
            </a:r>
            <a:r>
              <a:rPr lang="en-US" b="1" dirty="0" err="1"/>
              <a:t>function</a:t>
            </a:r>
            <a:r>
              <a:rPr lang="en-US" dirty="0"/>
              <a:t> (event) {</a:t>
            </a:r>
          </a:p>
          <a:p>
            <a:pPr marL="1371600" lvl="3" indent="0">
              <a:buNone/>
            </a:pPr>
            <a:r>
              <a:rPr lang="en-US" dirty="0" err="1"/>
              <a:t>event.preventDefault</a:t>
            </a:r>
            <a:r>
              <a:rPr lang="en-US" dirty="0"/>
              <a:t>();</a:t>
            </a:r>
          </a:p>
          <a:p>
            <a:pPr marL="1371600" lvl="3" indent="0">
              <a:buNone/>
            </a:pPr>
            <a:r>
              <a:rPr lang="en-US" dirty="0"/>
              <a:t>alert('Do you want to leave the site?');</a:t>
            </a:r>
          </a:p>
          <a:p>
            <a:pPr marL="914400" lvl="2" indent="0">
              <a:buNone/>
            </a:pPr>
            <a:r>
              <a:rPr lang="en-US" dirty="0"/>
              <a:t>});</a:t>
            </a:r>
          </a:p>
          <a:p>
            <a:pPr lvl="1"/>
            <a:endParaRPr lang="en-US" dirty="0" smtClean="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21547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Events</a:t>
            </a:r>
            <a:endParaRPr lang="en-US" dirty="0"/>
          </a:p>
        </p:txBody>
      </p:sp>
      <p:sp>
        <p:nvSpPr>
          <p:cNvPr id="3" name="Content Placeholder 2"/>
          <p:cNvSpPr>
            <a:spLocks noGrp="1"/>
          </p:cNvSpPr>
          <p:nvPr>
            <p:ph idx="1"/>
          </p:nvPr>
        </p:nvSpPr>
        <p:spPr>
          <a:xfrm>
            <a:off x="680321" y="2336873"/>
            <a:ext cx="11173011" cy="3747838"/>
          </a:xfrm>
        </p:spPr>
        <p:txBody>
          <a:bodyPr/>
          <a:lstStyle/>
          <a:p>
            <a:r>
              <a:rPr lang="en-US" dirty="0" smtClean="0"/>
              <a:t>We can </a:t>
            </a:r>
            <a:r>
              <a:rPr lang="en-US" dirty="0"/>
              <a:t>assign event handlers to DOM elements by setting properties like </a:t>
            </a:r>
            <a:r>
              <a:rPr lang="en-US" dirty="0" err="1"/>
              <a:t>onclick</a:t>
            </a:r>
            <a:r>
              <a:rPr lang="en-US" dirty="0"/>
              <a:t>, </a:t>
            </a:r>
            <a:r>
              <a:rPr lang="en-US" dirty="0" err="1"/>
              <a:t>onsubmit</a:t>
            </a:r>
            <a:r>
              <a:rPr lang="en-US" dirty="0"/>
              <a:t>, etc., e.g</a:t>
            </a:r>
            <a:r>
              <a:rPr lang="en-US" dirty="0" smtClean="0"/>
              <a:t>.:</a:t>
            </a:r>
          </a:p>
          <a:p>
            <a:pPr lvl="1"/>
            <a:r>
              <a:rPr lang="en-US" dirty="0"/>
              <a:t>&lt;p </a:t>
            </a:r>
            <a:r>
              <a:rPr lang="en-US" dirty="0" err="1"/>
              <a:t>onclick</a:t>
            </a:r>
            <a:r>
              <a:rPr lang="en-US" dirty="0"/>
              <a:t>="alert('You clicked the P tag')"&gt;This is a paragraph.&lt;/p</a:t>
            </a:r>
            <a:r>
              <a:rPr lang="en-US" dirty="0" smtClean="0"/>
              <a:t>&gt;</a:t>
            </a:r>
            <a:r>
              <a:rPr lang="en-US" dirty="0"/>
              <a:t/>
            </a:r>
            <a:br>
              <a:rPr lang="en-US" dirty="0"/>
            </a:br>
            <a:r>
              <a:rPr lang="en-US" dirty="0" smtClean="0"/>
              <a:t>	or</a:t>
            </a:r>
            <a:r>
              <a:rPr lang="en-US" dirty="0"/>
              <a:t/>
            </a:r>
            <a:br>
              <a:rPr lang="en-US" dirty="0"/>
            </a:br>
            <a:r>
              <a:rPr lang="en-US" dirty="0" err="1"/>
              <a:t>someElement.onclick</a:t>
            </a:r>
            <a:r>
              <a:rPr lang="en-US" dirty="0"/>
              <a:t> = function (event) </a:t>
            </a:r>
            <a:r>
              <a:rPr lang="en-US" dirty="0" smtClean="0"/>
              <a:t>{...};</a:t>
            </a:r>
          </a:p>
          <a:p>
            <a:r>
              <a:rPr lang="en-US" dirty="0" smtClean="0"/>
              <a:t>You have lots of events that a user can do for each HTML element.</a:t>
            </a:r>
          </a:p>
          <a:p>
            <a:pPr lvl="1"/>
            <a:r>
              <a:rPr lang="en-US" dirty="0" err="1" smtClean="0"/>
              <a:t>Eg</a:t>
            </a:r>
            <a:r>
              <a:rPr lang="en-US" dirty="0" smtClean="0"/>
              <a:t>: </a:t>
            </a:r>
            <a:r>
              <a:rPr lang="en-US" dirty="0"/>
              <a:t>&lt;p </a:t>
            </a:r>
            <a:r>
              <a:rPr lang="en-US" dirty="0" err="1"/>
              <a:t>onmouseover</a:t>
            </a:r>
            <a:r>
              <a:rPr lang="en-US" dirty="0"/>
              <a:t>="alert('Mouse hovered to second P tag')"&gt;This is a paragraph.&lt;/p</a:t>
            </a:r>
            <a:r>
              <a:rPr lang="en-US" dirty="0" smtClean="0"/>
              <a:t>&gt;</a:t>
            </a:r>
            <a:endParaRPr lang="en-US" dirty="0"/>
          </a:p>
          <a:p>
            <a:pPr lvl="2"/>
            <a:r>
              <a:rPr lang="en-US" dirty="0" smtClean="0"/>
              <a:t>This code will alert the user if they drag the mouse over this P element</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462554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addEventListener</a:t>
            </a:r>
            <a:r>
              <a:rPr lang="en-US" dirty="0" smtClean="0"/>
              <a:t>()</a:t>
            </a:r>
            <a:endParaRPr lang="en-US" dirty="0"/>
          </a:p>
        </p:txBody>
      </p:sp>
      <p:sp>
        <p:nvSpPr>
          <p:cNvPr id="3" name="Content Placeholder 2"/>
          <p:cNvSpPr>
            <a:spLocks noGrp="1"/>
          </p:cNvSpPr>
          <p:nvPr>
            <p:ph idx="1"/>
          </p:nvPr>
        </p:nvSpPr>
        <p:spPr/>
        <p:txBody>
          <a:bodyPr>
            <a:normAutofit/>
          </a:bodyPr>
          <a:lstStyle/>
          <a:p>
            <a:pPr fontAlgn="base"/>
            <a:r>
              <a:rPr lang="en-US" dirty="0" smtClean="0"/>
              <a:t>The above way is a </a:t>
            </a:r>
            <a:r>
              <a:rPr lang="en-US" dirty="0"/>
              <a:t>less desirable way to assign event handlers than using </a:t>
            </a:r>
            <a:r>
              <a:rPr lang="en-US" dirty="0" err="1"/>
              <a:t>addEventListener</a:t>
            </a:r>
            <a:r>
              <a:rPr lang="en-US" dirty="0"/>
              <a:t>().</a:t>
            </a:r>
          </a:p>
          <a:p>
            <a:pPr lvl="1" fontAlgn="base"/>
            <a:r>
              <a:rPr lang="en-US" dirty="0"/>
              <a:t>For example, only one handler can be assigned using a property like </a:t>
            </a:r>
            <a:r>
              <a:rPr lang="en-US" dirty="0" err="1"/>
              <a:t>onclick</a:t>
            </a:r>
            <a:r>
              <a:rPr lang="en-US" dirty="0"/>
              <a:t>, whereas with </a:t>
            </a:r>
            <a:r>
              <a:rPr lang="en-US" dirty="0" err="1"/>
              <a:t>addEventListener</a:t>
            </a:r>
            <a:r>
              <a:rPr lang="en-US" dirty="0"/>
              <a:t>(), we can assign many handlers for the same event to the same object.</a:t>
            </a:r>
          </a:p>
          <a:p>
            <a:r>
              <a:rPr lang="en-US" dirty="0"/>
              <a:t>In general, it is best to </a:t>
            </a:r>
            <a:r>
              <a:rPr lang="en-US" dirty="0" smtClean="0"/>
              <a:t>go with </a:t>
            </a:r>
            <a:r>
              <a:rPr lang="en-US" dirty="0" err="1"/>
              <a:t>addEventListener</a:t>
            </a:r>
            <a:r>
              <a:rPr lang="en-US" dirty="0"/>
              <a:t>().</a:t>
            </a:r>
          </a:p>
          <a:p>
            <a:pPr marL="342900" lvl="1" indent="-342900" fontAlgn="base">
              <a:lnSpc>
                <a:spcPct val="100000"/>
              </a:lnSpc>
              <a:spcBef>
                <a:spcPts val="0"/>
              </a:spcBef>
            </a:pPr>
            <a:endParaRPr lang="en-US" dirty="0" smtClean="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706068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Events</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The </a:t>
            </a:r>
            <a:r>
              <a:rPr lang="en-US" dirty="0" err="1"/>
              <a:t>addEventListener</a:t>
            </a:r>
            <a:r>
              <a:rPr lang="en-US" dirty="0"/>
              <a:t>() function registers a function (the second argument) to be called whenever a specific event (the first argument) occurs.</a:t>
            </a:r>
          </a:p>
          <a:p>
            <a:pPr marL="457200" lvl="1" indent="0" fontAlgn="base">
              <a:buNone/>
            </a:pPr>
            <a:r>
              <a:rPr lang="en-US" dirty="0"/>
              <a:t>You can call </a:t>
            </a:r>
            <a:r>
              <a:rPr lang="en-US" dirty="0" err="1"/>
              <a:t>addEventListener</a:t>
            </a:r>
            <a:r>
              <a:rPr lang="en-US" dirty="0"/>
              <a:t>() on the window itself to listen for all events:</a:t>
            </a:r>
            <a:br>
              <a:rPr lang="en-US" dirty="0"/>
            </a:br>
            <a:r>
              <a:rPr lang="en-US" dirty="0"/>
              <a:t/>
            </a:r>
            <a:br>
              <a:rPr lang="en-US" dirty="0"/>
            </a:br>
            <a:r>
              <a:rPr lang="en-US" dirty="0" err="1"/>
              <a:t>window.addEventListener</a:t>
            </a:r>
            <a:r>
              <a:rPr lang="en-US" dirty="0"/>
              <a:t>('click', function() {</a:t>
            </a:r>
            <a:br>
              <a:rPr lang="en-US" dirty="0"/>
            </a:br>
            <a:r>
              <a:rPr lang="en-US" dirty="0" smtClean="0"/>
              <a:t>	...</a:t>
            </a:r>
            <a:r>
              <a:rPr lang="en-US" dirty="0"/>
              <a:t/>
            </a:r>
            <a:br>
              <a:rPr lang="en-US" dirty="0"/>
            </a:br>
            <a:r>
              <a:rPr lang="en-US" dirty="0" smtClean="0"/>
              <a:t>	</a:t>
            </a:r>
          </a:p>
          <a:p>
            <a:pPr marL="457200" lvl="1" indent="0" fontAlgn="base">
              <a:buNone/>
            </a:pPr>
            <a:r>
              <a:rPr lang="en-US" dirty="0" smtClean="0"/>
              <a:t>});</a:t>
            </a:r>
            <a:r>
              <a:rPr lang="en-US" dirty="0"/>
              <a:t/>
            </a:r>
            <a:br>
              <a:rPr lang="en-US" dirty="0"/>
            </a:br>
            <a:r>
              <a:rPr lang="en-US" dirty="0"/>
              <a:t/>
            </a:r>
            <a:br>
              <a:rPr lang="en-US" dirty="0"/>
            </a:br>
            <a:endParaRPr lang="en-US" dirty="0"/>
          </a:p>
          <a:p>
            <a:r>
              <a:rPr lang="en-US" dirty="0"/>
              <a:t>You can also call </a:t>
            </a:r>
            <a:r>
              <a:rPr lang="en-US" dirty="0" err="1"/>
              <a:t>addEventListener</a:t>
            </a:r>
            <a:r>
              <a:rPr lang="en-US" dirty="0"/>
              <a:t>() on a specific DOM element to listen only for events related to that element:</a:t>
            </a:r>
            <a:br>
              <a:rPr lang="en-US" dirty="0"/>
            </a:br>
            <a:r>
              <a:rPr lang="en-US" dirty="0"/>
              <a:t/>
            </a:r>
            <a:br>
              <a:rPr lang="en-US" dirty="0"/>
            </a:br>
            <a:r>
              <a:rPr lang="en-US" dirty="0" err="1"/>
              <a:t>var</a:t>
            </a:r>
            <a:r>
              <a:rPr lang="en-US" dirty="0"/>
              <a:t> button = </a:t>
            </a:r>
            <a:r>
              <a:rPr lang="en-US" dirty="0" err="1"/>
              <a:t>document.querySelector</a:t>
            </a:r>
            <a:r>
              <a:rPr lang="en-US" dirty="0"/>
              <a:t>('.button');</a:t>
            </a:r>
            <a:br>
              <a:rPr lang="en-US" dirty="0"/>
            </a:br>
            <a:r>
              <a:rPr lang="en-US" dirty="0" err="1"/>
              <a:t>button.addEventListener</a:t>
            </a:r>
            <a:r>
              <a:rPr lang="en-US" dirty="0"/>
              <a:t>('click', function() {</a:t>
            </a:r>
            <a:br>
              <a:rPr lang="en-US" dirty="0"/>
            </a:br>
            <a:r>
              <a:rPr lang="en-US" dirty="0" smtClean="0"/>
              <a:t>		...</a:t>
            </a:r>
            <a:r>
              <a:rPr lang="en-US" dirty="0"/>
              <a:t/>
            </a:r>
            <a:br>
              <a:rPr lang="en-US" dirty="0"/>
            </a:br>
            <a:r>
              <a:rPr lang="en-US" dirty="0" smtClean="0"/>
              <a:t>	});</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2139114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Events</a:t>
            </a:r>
            <a:endParaRPr lang="en-US" dirty="0"/>
          </a:p>
        </p:txBody>
      </p:sp>
      <p:sp>
        <p:nvSpPr>
          <p:cNvPr id="3" name="Content Placeholder 2"/>
          <p:cNvSpPr>
            <a:spLocks noGrp="1"/>
          </p:cNvSpPr>
          <p:nvPr>
            <p:ph idx="1"/>
          </p:nvPr>
        </p:nvSpPr>
        <p:spPr>
          <a:xfrm>
            <a:off x="680321" y="2336872"/>
            <a:ext cx="10935946" cy="4267127"/>
          </a:xfrm>
        </p:spPr>
        <p:txBody>
          <a:bodyPr>
            <a:normAutofit fontScale="92500" lnSpcReduction="20000"/>
          </a:bodyPr>
          <a:lstStyle/>
          <a:p>
            <a:pPr fontAlgn="base"/>
            <a:r>
              <a:rPr lang="en-US" dirty="0"/>
              <a:t>The </a:t>
            </a:r>
            <a:r>
              <a:rPr lang="en-US" dirty="0" err="1"/>
              <a:t>removeEventListener</a:t>
            </a:r>
            <a:r>
              <a:rPr lang="en-US" dirty="0"/>
              <a:t>() function removes a specific event handler.  The arguments are similar to those of </a:t>
            </a:r>
            <a:r>
              <a:rPr lang="en-US" dirty="0" err="1"/>
              <a:t>addEventListener</a:t>
            </a:r>
            <a:r>
              <a:rPr lang="en-US" dirty="0"/>
              <a:t>():</a:t>
            </a:r>
            <a:br>
              <a:rPr lang="en-US" dirty="0"/>
            </a:br>
            <a:r>
              <a:rPr lang="en-US" dirty="0"/>
              <a:t/>
            </a:r>
            <a:br>
              <a:rPr lang="en-US" dirty="0"/>
            </a:br>
            <a:r>
              <a:rPr lang="en-US" dirty="0" err="1"/>
              <a:t>var</a:t>
            </a:r>
            <a:r>
              <a:rPr lang="en-US" dirty="0"/>
              <a:t> button = </a:t>
            </a:r>
            <a:r>
              <a:rPr lang="en-US" dirty="0" err="1"/>
              <a:t>document.querySelector</a:t>
            </a:r>
            <a:r>
              <a:rPr lang="en-US" dirty="0"/>
              <a:t>('.button');</a:t>
            </a:r>
            <a:br>
              <a:rPr lang="en-US" dirty="0"/>
            </a:br>
            <a:r>
              <a:rPr lang="en-US" dirty="0"/>
              <a:t>function </a:t>
            </a:r>
            <a:r>
              <a:rPr lang="en-US" dirty="0" err="1"/>
              <a:t>callOnce</a:t>
            </a:r>
            <a:r>
              <a:rPr lang="en-US" dirty="0"/>
              <a:t>() {</a:t>
            </a:r>
            <a:br>
              <a:rPr lang="en-US" dirty="0"/>
            </a:br>
            <a:r>
              <a:rPr lang="en-US" dirty="0" smtClean="0"/>
              <a:t>	</a:t>
            </a:r>
            <a:r>
              <a:rPr lang="en-US" dirty="0" err="1" smtClean="0"/>
              <a:t>console.log</a:t>
            </a:r>
            <a:r>
              <a:rPr lang="en-US" dirty="0"/>
              <a:t>('Button clicked!');</a:t>
            </a:r>
            <a:br>
              <a:rPr lang="en-US" dirty="0"/>
            </a:br>
            <a:r>
              <a:rPr lang="en-US" dirty="0" smtClean="0"/>
              <a:t>	</a:t>
            </a:r>
            <a:r>
              <a:rPr lang="en-US" dirty="0" err="1" smtClean="0"/>
              <a:t>button.removeEventListener</a:t>
            </a:r>
            <a:r>
              <a:rPr lang="en-US" dirty="0"/>
              <a:t>('click', </a:t>
            </a:r>
            <a:r>
              <a:rPr lang="en-US" dirty="0" err="1"/>
              <a:t>callOnce</a:t>
            </a:r>
            <a:r>
              <a:rPr lang="en-US" dirty="0"/>
              <a:t>);</a:t>
            </a:r>
            <a:br>
              <a:rPr lang="en-US" dirty="0"/>
            </a:br>
            <a:r>
              <a:rPr lang="en-US" dirty="0"/>
              <a:t>}</a:t>
            </a:r>
            <a:br>
              <a:rPr lang="en-US" dirty="0"/>
            </a:br>
            <a:r>
              <a:rPr lang="en-US" dirty="0" err="1"/>
              <a:t>button.addEventListener</a:t>
            </a:r>
            <a:r>
              <a:rPr lang="en-US" dirty="0"/>
              <a:t>('click', </a:t>
            </a:r>
            <a:r>
              <a:rPr lang="en-US" dirty="0" err="1"/>
              <a:t>callOnce</a:t>
            </a:r>
            <a:r>
              <a:rPr lang="en-US" dirty="0"/>
              <a:t>);</a:t>
            </a:r>
            <a:br>
              <a:rPr lang="en-US" dirty="0"/>
            </a:br>
            <a:r>
              <a:rPr lang="en-US" dirty="0"/>
              <a:t/>
            </a:r>
            <a:br>
              <a:rPr lang="en-US" dirty="0"/>
            </a:br>
            <a:endParaRPr lang="en-US" dirty="0" smtClean="0"/>
          </a:p>
          <a:p>
            <a:pPr fontAlgn="base"/>
            <a:r>
              <a:rPr lang="en-US" dirty="0" smtClean="0"/>
              <a:t>The </a:t>
            </a:r>
            <a:r>
              <a:rPr lang="en-US" dirty="0"/>
              <a:t>above event handler will only be called once.</a:t>
            </a:r>
          </a:p>
          <a:p>
            <a:r>
              <a:rPr lang="en-US" dirty="0"/>
              <a:t>The function being removed needs to be referred to by name, so we can’t use an anonymous function as an event handler if we want to use </a:t>
            </a:r>
            <a:r>
              <a:rPr lang="en-US" dirty="0" err="1"/>
              <a:t>removeEventListener</a:t>
            </a:r>
            <a:r>
              <a:rPr lang="en-US" dirty="0"/>
              <a:t>() on that handler.</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066591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Objects</a:t>
            </a:r>
            <a:endParaRPr lang="en-US" dirty="0"/>
          </a:p>
        </p:txBody>
      </p:sp>
      <p:sp>
        <p:nvSpPr>
          <p:cNvPr id="3" name="Content Placeholder 2"/>
          <p:cNvSpPr>
            <a:spLocks noGrp="1"/>
          </p:cNvSpPr>
          <p:nvPr>
            <p:ph idx="1"/>
          </p:nvPr>
        </p:nvSpPr>
        <p:spPr/>
        <p:txBody>
          <a:bodyPr>
            <a:normAutofit/>
          </a:bodyPr>
          <a:lstStyle/>
          <a:p>
            <a:pPr fontAlgn="base"/>
            <a:r>
              <a:rPr lang="en-US" dirty="0"/>
              <a:t>Every event handler function is passed an </a:t>
            </a:r>
            <a:r>
              <a:rPr lang="en-US" b="1" i="1" dirty="0"/>
              <a:t>Event</a:t>
            </a:r>
            <a:r>
              <a:rPr lang="en-US" dirty="0"/>
              <a:t> object as an argument.  This object contains information about the specific event that triggered the handler.</a:t>
            </a:r>
            <a:br>
              <a:rPr lang="en-US" dirty="0"/>
            </a:br>
            <a:endParaRPr lang="en-US" dirty="0"/>
          </a:p>
          <a:p>
            <a:pPr fontAlgn="base"/>
            <a:r>
              <a:rPr lang="en-US" dirty="0"/>
              <a:t>The Event objects associated with specific types of events have special properties specific to that event type.</a:t>
            </a:r>
          </a:p>
          <a:p>
            <a:pPr lvl="1" fontAlgn="base"/>
            <a:r>
              <a:rPr lang="en-US" dirty="0"/>
              <a:t>e.g. the Event object for click events has a button property designating which mouse button was clicked.</a:t>
            </a:r>
          </a:p>
          <a:p>
            <a:pPr fontAlgn="base"/>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1143873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Objects – target property</a:t>
            </a:r>
            <a:endParaRPr lang="en-US" dirty="0"/>
          </a:p>
        </p:txBody>
      </p:sp>
      <p:sp>
        <p:nvSpPr>
          <p:cNvPr id="3" name="Content Placeholder 2"/>
          <p:cNvSpPr>
            <a:spLocks noGrp="1"/>
          </p:cNvSpPr>
          <p:nvPr>
            <p:ph idx="1"/>
          </p:nvPr>
        </p:nvSpPr>
        <p:spPr>
          <a:xfrm>
            <a:off x="680322" y="2336873"/>
            <a:ext cx="10552122" cy="3599316"/>
          </a:xfrm>
        </p:spPr>
        <p:txBody>
          <a:bodyPr>
            <a:normAutofit/>
          </a:bodyPr>
          <a:lstStyle/>
          <a:p>
            <a:pPr fontAlgn="base"/>
            <a:r>
              <a:rPr lang="en-US" dirty="0"/>
              <a:t>Every Event object also has a type property specifying what kind of event was triggered, as a string (e.g. 'click' or '</a:t>
            </a:r>
            <a:r>
              <a:rPr lang="en-US" dirty="0" err="1"/>
              <a:t>mousedown</a:t>
            </a:r>
            <a:r>
              <a:rPr lang="en-US" dirty="0" smtClean="0"/>
              <a:t>').</a:t>
            </a:r>
          </a:p>
          <a:p>
            <a:pPr fontAlgn="base"/>
            <a:r>
              <a:rPr lang="en-US" dirty="0"/>
              <a:t>Most Event objects also have a target property, which represents the specific DOM element on which the event was triggered:</a:t>
            </a:r>
            <a:br>
              <a:rPr lang="en-US" dirty="0"/>
            </a:br>
            <a:r>
              <a:rPr lang="en-US" dirty="0"/>
              <a:t/>
            </a:r>
            <a:br>
              <a:rPr lang="en-US" dirty="0"/>
            </a:br>
            <a:r>
              <a:rPr lang="en-US" dirty="0" err="1"/>
              <a:t>var</a:t>
            </a:r>
            <a:r>
              <a:rPr lang="en-US" dirty="0"/>
              <a:t> button = </a:t>
            </a:r>
            <a:r>
              <a:rPr lang="en-US" dirty="0" err="1"/>
              <a:t>document.querySelector</a:t>
            </a:r>
            <a:r>
              <a:rPr lang="en-US" dirty="0"/>
              <a:t>('.button');</a:t>
            </a:r>
            <a:br>
              <a:rPr lang="en-US" dirty="0"/>
            </a:br>
            <a:r>
              <a:rPr lang="en-US" dirty="0" smtClean="0"/>
              <a:t>	</a:t>
            </a:r>
            <a:r>
              <a:rPr lang="en-US" dirty="0" err="1" smtClean="0"/>
              <a:t>button.addEventListener</a:t>
            </a:r>
            <a:r>
              <a:rPr lang="en-US" dirty="0"/>
              <a:t>('click', function (event) {</a:t>
            </a:r>
            <a:br>
              <a:rPr lang="en-US" dirty="0"/>
            </a:br>
            <a:r>
              <a:rPr lang="en-US" dirty="0" smtClean="0"/>
              <a:t>	</a:t>
            </a:r>
            <a:r>
              <a:rPr lang="en-US" dirty="0" err="1" smtClean="0"/>
              <a:t>event.target.style</a:t>
            </a:r>
            <a:r>
              <a:rPr lang="en-US" dirty="0"/>
              <a:t>['background-color'] = 'red';</a:t>
            </a:r>
            <a:br>
              <a:rPr lang="en-US" dirty="0"/>
            </a:br>
            <a:r>
              <a:rPr lang="en-US" dirty="0"/>
              <a:t>});</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
        <p:nvSpPr>
          <p:cNvPr id="5" name="Content Placeholder 2"/>
          <p:cNvSpPr txBox="1">
            <a:spLocks/>
          </p:cNvSpPr>
          <p:nvPr/>
        </p:nvSpPr>
        <p:spPr>
          <a:xfrm>
            <a:off x="5331149" y="2205493"/>
            <a:ext cx="5420934" cy="38484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878461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property</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
        <p:nvSpPr>
          <p:cNvPr id="7" name="Content Placeholder 6"/>
          <p:cNvSpPr>
            <a:spLocks noGrp="1"/>
          </p:cNvSpPr>
          <p:nvPr>
            <p:ph idx="1"/>
          </p:nvPr>
        </p:nvSpPr>
        <p:spPr/>
        <p:txBody>
          <a:bodyPr>
            <a:normAutofit/>
          </a:bodyPr>
          <a:lstStyle/>
          <a:p>
            <a:pPr fontAlgn="base"/>
            <a:r>
              <a:rPr lang="en-US" dirty="0"/>
              <a:t>If an event handler is registered to an element with children, target will point to the specific child that triggered the event.</a:t>
            </a:r>
          </a:p>
          <a:p>
            <a:r>
              <a:rPr lang="en-US" dirty="0"/>
              <a:t>To access the element to which the handler was registered, you may use the </a:t>
            </a:r>
            <a:r>
              <a:rPr lang="en-US" dirty="0" err="1"/>
              <a:t>currentTarget</a:t>
            </a:r>
            <a:r>
              <a:rPr lang="en-US" dirty="0"/>
              <a:t> property.</a:t>
            </a:r>
            <a:endParaRPr lang="en-US" dirty="0" smtClean="0"/>
          </a:p>
        </p:txBody>
      </p:sp>
    </p:spTree>
    <p:extLst>
      <p:ext uri="{BB962C8B-B14F-4D97-AF65-F5344CB8AC3E}">
        <p14:creationId xmlns:p14="http://schemas.microsoft.com/office/powerpoint/2010/main" val="8124074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propagation</a:t>
            </a:r>
            <a:endParaRPr lang="en-US" dirty="0"/>
          </a:p>
        </p:txBody>
      </p:sp>
      <p:sp>
        <p:nvSpPr>
          <p:cNvPr id="3" name="Content Placeholder 2"/>
          <p:cNvSpPr>
            <a:spLocks noGrp="1"/>
          </p:cNvSpPr>
          <p:nvPr>
            <p:ph idx="1"/>
          </p:nvPr>
        </p:nvSpPr>
        <p:spPr/>
        <p:txBody>
          <a:bodyPr>
            <a:normAutofit/>
          </a:bodyPr>
          <a:lstStyle/>
          <a:p>
            <a:pPr fontAlgn="base"/>
            <a:r>
              <a:rPr lang="en-US" dirty="0"/>
              <a:t>Events bubble up from children to parents and then to ancestors.</a:t>
            </a:r>
          </a:p>
          <a:p>
            <a:pPr lvl="1" fontAlgn="base"/>
            <a:r>
              <a:rPr lang="en-US" dirty="0"/>
              <a:t>e.g. a click on a button will bubble up and trigger an event on the button’s container, then on the button’s container’s container, and so forth, up through the window.</a:t>
            </a:r>
          </a:p>
          <a:p>
            <a:pPr lvl="1" fontAlgn="base"/>
            <a:r>
              <a:rPr lang="en-US" dirty="0"/>
              <a:t>If ancestor elements have a handler registered for an event that occurs on a descendant element, the ancestor’s handler will be triggered after the handler(s) of its descendants.</a:t>
            </a:r>
          </a:p>
          <a:p>
            <a:pPr lvl="1" fontAlgn="base"/>
            <a:r>
              <a:rPr lang="en-US" dirty="0"/>
              <a:t>In all of these handlers, </a:t>
            </a:r>
            <a:r>
              <a:rPr lang="en-US" dirty="0" err="1"/>
              <a:t>event.target</a:t>
            </a:r>
            <a:r>
              <a:rPr lang="en-US" dirty="0"/>
              <a:t> will always point to the same element, the lowest element in the DOM that triggered the event.</a:t>
            </a:r>
          </a:p>
          <a:p>
            <a:pPr lvl="1"/>
            <a:r>
              <a:rPr lang="en-US" dirty="0"/>
              <a:t>In each handler, </a:t>
            </a:r>
            <a:r>
              <a:rPr lang="en-US" dirty="0" err="1"/>
              <a:t>event.currentTarget</a:t>
            </a:r>
            <a:r>
              <a:rPr lang="en-US" dirty="0"/>
              <a:t> will always point to the element on which the handler was registered.</a:t>
            </a:r>
            <a:endParaRPr lang="en-US" dirty="0"/>
          </a:p>
        </p:txBody>
      </p:sp>
      <p:pic>
        <p:nvPicPr>
          <p:cNvPr id="4" name="Picture 3"/>
          <p:cNvPicPr>
            <a:picLocks noChangeAspect="1"/>
          </p:cNvPicPr>
          <p:nvPr/>
        </p:nvPicPr>
        <p:blipFill>
          <a:blip r:embed="rId2"/>
          <a:stretch>
            <a:fillRect/>
          </a:stretch>
        </p:blipFill>
        <p:spPr>
          <a:xfrm>
            <a:off x="10543822" y="593993"/>
            <a:ext cx="1648178" cy="1383532"/>
          </a:xfrm>
          <a:prstGeom prst="rect">
            <a:avLst/>
          </a:prstGeom>
        </p:spPr>
      </p:pic>
    </p:spTree>
    <p:extLst>
      <p:ext uri="{BB962C8B-B14F-4D97-AF65-F5344CB8AC3E}">
        <p14:creationId xmlns:p14="http://schemas.microsoft.com/office/powerpoint/2010/main" val="431219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3139</TotalTime>
  <Words>585</Words>
  <Application>Microsoft Macintosh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Trebuchet MS</vt:lpstr>
      <vt:lpstr>Arial</vt:lpstr>
      <vt:lpstr>Berlin</vt:lpstr>
      <vt:lpstr>JavaScript Events</vt:lpstr>
      <vt:lpstr>JavaScript Events</vt:lpstr>
      <vt:lpstr>addEventListener()</vt:lpstr>
      <vt:lpstr>JavaScript Events</vt:lpstr>
      <vt:lpstr>JavaScript Events</vt:lpstr>
      <vt:lpstr>Event Objects</vt:lpstr>
      <vt:lpstr>Event Objects – target property</vt:lpstr>
      <vt:lpstr>Target property</vt:lpstr>
      <vt:lpstr>Event propagation</vt:lpstr>
      <vt:lpstr>Event propagation</vt:lpstr>
      <vt:lpstr>Default actions</vt:lpstr>
      <vt:lpstr>Default actions</vt:lpstr>
      <vt:lpstr>Default actions</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Responsive layouts</dc:title>
  <dc:creator>Virajitha Karnatapu</dc:creator>
  <cp:lastModifiedBy>Virajitha Karnatapu</cp:lastModifiedBy>
  <cp:revision>54</cp:revision>
  <dcterms:created xsi:type="dcterms:W3CDTF">2018-06-29T05:51:30Z</dcterms:created>
  <dcterms:modified xsi:type="dcterms:W3CDTF">2018-07-20T18:49:44Z</dcterms:modified>
</cp:coreProperties>
</file>