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66" r:id="rId2"/>
    <p:sldId id="257" r:id="rId3"/>
    <p:sldId id="258" r:id="rId4"/>
    <p:sldId id="259" r:id="rId5"/>
    <p:sldId id="260" r:id="rId6"/>
    <p:sldId id="277" r:id="rId7"/>
    <p:sldId id="261" r:id="rId8"/>
    <p:sldId id="262" r:id="rId9"/>
    <p:sldId id="263" r:id="rId10"/>
    <p:sldId id="264" r:id="rId11"/>
    <p:sldId id="265" r:id="rId12"/>
    <p:sldId id="269" r:id="rId13"/>
    <p:sldId id="270" r:id="rId14"/>
    <p:sldId id="271" r:id="rId15"/>
    <p:sldId id="267" r:id="rId16"/>
    <p:sldId id="27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p:restoredTop sz="94624"/>
  </p:normalViewPr>
  <p:slideViewPr>
    <p:cSldViewPr snapToGrid="0" snapToObjects="1">
      <p:cViewPr varScale="1">
        <p:scale>
          <a:sx n="119" d="100"/>
          <a:sy n="119" d="100"/>
        </p:scale>
        <p:origin x="20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4261E-2A89-DE4E-B344-AD2D3D965489}" type="datetimeFigureOut">
              <a:rPr lang="en-US" smtClean="0"/>
              <a:t>7/10/18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9D547-E10F-FA45-9B25-682E4FBD8D86}" type="slidenum">
              <a:rPr lang="en-US" smtClean="0"/>
              <a:t>‹#›</a:t>
            </a:fld>
            <a:endParaRPr lang="en-US"/>
          </a:p>
        </p:txBody>
      </p:sp>
    </p:spTree>
    <p:extLst>
      <p:ext uri="{BB962C8B-B14F-4D97-AF65-F5344CB8AC3E}">
        <p14:creationId xmlns:p14="http://schemas.microsoft.com/office/powerpoint/2010/main" val="14595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4D6884-DBF3-5C40-A5FA-FA135FD4D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54618A1-5D8D-9447-BA6B-DDD76E9DB4A6}" type="datetimeFigureOut">
              <a:rPr lang="en-US" smtClean="0"/>
              <a:t>7/10/18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4D6884-DBF3-5C40-A5FA-FA135FD4D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8A1-5D8D-9447-BA6B-DDD76E9DB4A6}"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4618A1-5D8D-9447-BA6B-DDD76E9DB4A6}" type="datetimeFigureOut">
              <a:rPr lang="en-US" smtClean="0"/>
              <a:t>7/10/18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4618A1-5D8D-9447-BA6B-DDD76E9DB4A6}" type="datetimeFigureOut">
              <a:rPr lang="en-US" smtClean="0"/>
              <a:t>7/10/18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54618A1-5D8D-9447-BA6B-DDD76E9DB4A6}" type="datetimeFigureOut">
              <a:rPr lang="en-US" smtClean="0"/>
              <a:t>7/10/18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618A1-5D8D-9447-BA6B-DDD76E9DB4A6}" type="datetimeFigureOut">
              <a:rPr lang="en-US" smtClean="0"/>
              <a:t>7/10/18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4D6884-DBF3-5C40-A5FA-FA135FD4DE2C}" type="slidenum">
              <a:rPr lang="en-US" smtClean="0"/>
              <a:t>‹#›</a:t>
            </a:fld>
            <a:endParaRPr lang="en-US"/>
          </a:p>
        </p:txBody>
      </p:sp>
    </p:spTree>
    <p:extLst>
      <p:ext uri="{BB962C8B-B14F-4D97-AF65-F5344CB8AC3E}">
        <p14:creationId xmlns:p14="http://schemas.microsoft.com/office/powerpoint/2010/main" val="2012617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Glossary/null" TargetMode="External"/><Relationship Id="rId4" Type="http://schemas.openxmlformats.org/officeDocument/2006/relationships/hyperlink" Target="https://developer.mozilla.org/en-US/docs/Glossary/undefined" TargetMode="External"/><Relationship Id="rId5" Type="http://schemas.openxmlformats.org/officeDocument/2006/relationships/hyperlink" Target="https://developer.mozilla.org/en-US/docs/Glossary/Number" TargetMode="External"/><Relationship Id="rId6" Type="http://schemas.openxmlformats.org/officeDocument/2006/relationships/hyperlink" Target="https://developer.mozilla.org/en-US/docs/Glossary/String" TargetMode="External"/><Relationship Id="rId7"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hyperlink" Target="https://developer.mozilla.org/en-US/docs/Glossary/Boole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variables</a:t>
            </a:r>
            <a:endParaRPr lang="en-US" dirty="0"/>
          </a:p>
        </p:txBody>
      </p:sp>
      <p:sp>
        <p:nvSpPr>
          <p:cNvPr id="3" name="Content Placeholder 2"/>
          <p:cNvSpPr>
            <a:spLocks noGrp="1"/>
          </p:cNvSpPr>
          <p:nvPr>
            <p:ph idx="1"/>
          </p:nvPr>
        </p:nvSpPr>
        <p:spPr/>
        <p:txBody>
          <a:bodyPr/>
          <a:lstStyle/>
          <a:p>
            <a:r>
              <a:rPr lang="en-US" dirty="0"/>
              <a:t>There are three kinds of declarations in JavaScript.</a:t>
            </a:r>
          </a:p>
          <a:p>
            <a:r>
              <a:rPr lang="en-US" b="1" dirty="0" err="1"/>
              <a:t>v</a:t>
            </a:r>
            <a:r>
              <a:rPr lang="en-US" b="1" dirty="0" err="1" smtClean="0"/>
              <a:t>ar</a:t>
            </a:r>
            <a:r>
              <a:rPr lang="en-US" dirty="0" smtClean="0"/>
              <a:t> - Declares </a:t>
            </a:r>
            <a:r>
              <a:rPr lang="en-US" dirty="0"/>
              <a:t>a variable, optionally initializing it to a value</a:t>
            </a:r>
            <a:r>
              <a:rPr lang="en-US" dirty="0" smtClean="0"/>
              <a:t>.</a:t>
            </a:r>
          </a:p>
          <a:p>
            <a:r>
              <a:rPr lang="en-US" b="1" dirty="0" smtClean="0"/>
              <a:t>let</a:t>
            </a:r>
            <a:r>
              <a:rPr lang="en-US" dirty="0" smtClean="0"/>
              <a:t> - Declares </a:t>
            </a:r>
            <a:r>
              <a:rPr lang="en-US" dirty="0"/>
              <a:t>a block-scoped, local variable, optionally initializing it to a value</a:t>
            </a:r>
            <a:r>
              <a:rPr lang="en-US" dirty="0" smtClean="0"/>
              <a:t>.</a:t>
            </a:r>
          </a:p>
          <a:p>
            <a:r>
              <a:rPr lang="en-US" b="1" dirty="0" err="1" smtClean="0"/>
              <a:t>const</a:t>
            </a:r>
            <a:r>
              <a:rPr lang="en-US" dirty="0" smtClean="0"/>
              <a:t> - Declares </a:t>
            </a:r>
            <a:r>
              <a:rPr lang="en-US" dirty="0"/>
              <a:t>a block-scoped, read-only named constant.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67250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endParaRPr lang="en-US" dirty="0"/>
          </a:p>
        </p:txBody>
      </p:sp>
      <p:sp>
        <p:nvSpPr>
          <p:cNvPr id="3" name="Content Placeholder 2"/>
          <p:cNvSpPr>
            <a:spLocks noGrp="1"/>
          </p:cNvSpPr>
          <p:nvPr>
            <p:ph idx="1"/>
          </p:nvPr>
        </p:nvSpPr>
        <p:spPr>
          <a:xfrm>
            <a:off x="680321" y="2336873"/>
            <a:ext cx="9705457" cy="4131660"/>
          </a:xfrm>
        </p:spPr>
        <p:txBody>
          <a:bodyPr>
            <a:normAutofit lnSpcReduction="10000"/>
          </a:bodyPr>
          <a:lstStyle/>
          <a:p>
            <a:pPr fontAlgn="base"/>
            <a:r>
              <a:rPr lang="en-US" dirty="0"/>
              <a:t>Comparisons are slightly different in JS</a:t>
            </a:r>
            <a:r>
              <a:rPr lang="en-US" dirty="0" smtClean="0"/>
              <a:t>.</a:t>
            </a:r>
            <a:endParaRPr lang="en-US" dirty="0"/>
          </a:p>
          <a:p>
            <a:pPr fontAlgn="base"/>
            <a:r>
              <a:rPr lang="en-US" dirty="0"/>
              <a:t>We typically use the strict equality (===) and strict inequality (!==) operators.</a:t>
            </a:r>
            <a:br>
              <a:rPr lang="en-US" dirty="0"/>
            </a:br>
            <a:endParaRPr lang="en-US" dirty="0"/>
          </a:p>
          <a:p>
            <a:r>
              <a:rPr lang="en-US" dirty="0"/>
              <a:t>Simple equality (==) and inequality (!=) disregard data type and can give unexpected results, e.g.:</a:t>
            </a:r>
            <a:br>
              <a:rPr lang="en-US" dirty="0"/>
            </a:br>
            <a:r>
              <a:rPr lang="en-US" dirty="0"/>
              <a:t/>
            </a:r>
            <a:br>
              <a:rPr lang="en-US" dirty="0"/>
            </a:br>
            <a:r>
              <a:rPr lang="en-US" dirty="0"/>
              <a:t>2 === '2'  // This will be false.</a:t>
            </a:r>
            <a:br>
              <a:rPr lang="en-US" dirty="0"/>
            </a:br>
            <a:r>
              <a:rPr lang="en-US" dirty="0"/>
              <a:t/>
            </a:r>
            <a:br>
              <a:rPr lang="en-US" dirty="0"/>
            </a:br>
            <a:r>
              <a:rPr lang="en-US" dirty="0"/>
              <a:t>Is different than</a:t>
            </a:r>
            <a:br>
              <a:rPr lang="en-US" dirty="0"/>
            </a:br>
            <a:r>
              <a:rPr lang="en-US" dirty="0"/>
              <a:t/>
            </a:r>
            <a:br>
              <a:rPr lang="en-US" dirty="0"/>
            </a:br>
            <a:r>
              <a:rPr lang="en-US" dirty="0"/>
              <a:t>2 == '2'  // This will be true.</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0172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endParaRPr lang="en-US" dirty="0"/>
          </a:p>
        </p:txBody>
      </p:sp>
      <p:sp>
        <p:nvSpPr>
          <p:cNvPr id="3" name="Content Placeholder 2"/>
          <p:cNvSpPr>
            <a:spLocks noGrp="1"/>
          </p:cNvSpPr>
          <p:nvPr>
            <p:ph idx="1"/>
          </p:nvPr>
        </p:nvSpPr>
        <p:spPr/>
        <p:txBody>
          <a:bodyPr>
            <a:normAutofit/>
          </a:bodyPr>
          <a:lstStyle/>
          <a:p>
            <a:pPr fontAlgn="base"/>
            <a:r>
              <a:rPr lang="en-US" dirty="0"/>
              <a:t>Strings can be written in 'single quotes' or in "double quotes".</a:t>
            </a:r>
          </a:p>
          <a:p>
            <a:pPr lvl="1" fontAlgn="base"/>
            <a:r>
              <a:rPr lang="en-US" dirty="0"/>
              <a:t>The beginning quote must match the ending quote</a:t>
            </a:r>
            <a:r>
              <a:rPr lang="en-US" dirty="0" smtClean="0"/>
              <a:t>.</a:t>
            </a:r>
          </a:p>
          <a:p>
            <a:pPr lvl="1" fontAlgn="base"/>
            <a:endParaRPr lang="en-US" dirty="0"/>
          </a:p>
          <a:p>
            <a:pPr fontAlgn="base"/>
            <a:r>
              <a:rPr lang="en-US" dirty="0"/>
              <a:t>Strings can be concatenated using the + operator</a:t>
            </a:r>
            <a:r>
              <a:rPr lang="en-US" dirty="0" smtClean="0"/>
              <a:t>:</a:t>
            </a:r>
            <a:r>
              <a:rPr lang="en-US" dirty="0"/>
              <a:t/>
            </a:r>
            <a:br>
              <a:rPr lang="en-US" dirty="0"/>
            </a:br>
            <a:r>
              <a:rPr lang="en-US" dirty="0" err="1"/>
              <a:t>var</a:t>
            </a:r>
            <a:r>
              <a:rPr lang="en-US" dirty="0"/>
              <a:t> </a:t>
            </a:r>
            <a:r>
              <a:rPr lang="en-US" dirty="0" err="1"/>
              <a:t>str</a:t>
            </a:r>
            <a:r>
              <a:rPr lang="en-US" dirty="0"/>
              <a:t> = "hello, my name is " + "Rob</a:t>
            </a:r>
            <a:r>
              <a:rPr lang="en-US" dirty="0" smtClean="0"/>
              <a:t>";</a:t>
            </a:r>
            <a:endParaRPr lang="en-US" dirty="0"/>
          </a:p>
          <a:p>
            <a:pPr lvl="1" fontAlgn="base"/>
            <a:r>
              <a:rPr lang="en-US" dirty="0"/>
              <a:t>You can coerce different data types to strings using +:</a:t>
            </a:r>
            <a:br>
              <a:rPr lang="en-US" dirty="0"/>
            </a:br>
            <a:r>
              <a:rPr lang="en-US" dirty="0"/>
              <a:t/>
            </a:r>
            <a:br>
              <a:rPr lang="en-US" dirty="0"/>
            </a:br>
            <a:r>
              <a:rPr lang="en-US" dirty="0" err="1"/>
              <a:t>var</a:t>
            </a:r>
            <a:r>
              <a:rPr lang="en-US" dirty="0"/>
              <a:t> </a:t>
            </a:r>
            <a:r>
              <a:rPr lang="en-US" dirty="0" err="1"/>
              <a:t>str</a:t>
            </a:r>
            <a:r>
              <a:rPr lang="en-US" dirty="0"/>
              <a:t> = "the number is " + 8</a:t>
            </a:r>
            <a:r>
              <a:rPr lang="en-US" dirty="0" smtClean="0"/>
              <a:t>;</a:t>
            </a:r>
            <a:endParaRPr lang="en-US" dirty="0"/>
          </a:p>
          <a:p>
            <a:r>
              <a:rPr lang="en-US" dirty="0"/>
              <a:t>To determine the number of characters in a string, use </a:t>
            </a:r>
            <a:r>
              <a:rPr lang="en-US" dirty="0" err="1"/>
              <a:t>str.length</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6566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pPr fontAlgn="base"/>
            <a:r>
              <a:rPr lang="en-US" dirty="0"/>
              <a:t>You can access the characters of a string using array notation, e.g. </a:t>
            </a:r>
            <a:r>
              <a:rPr lang="en-US" dirty="0" err="1"/>
              <a:t>str</a:t>
            </a:r>
            <a:r>
              <a:rPr lang="en-US" dirty="0"/>
              <a:t>[3</a:t>
            </a:r>
            <a:r>
              <a:rPr lang="en-US" dirty="0" smtClean="0"/>
              <a:t>]</a:t>
            </a:r>
            <a:endParaRPr lang="en-US" dirty="0"/>
          </a:p>
          <a:p>
            <a:r>
              <a:rPr lang="en-US" dirty="0"/>
              <a:t>To determine if a substring exists within a string (and where it starts if it does exist), you can use </a:t>
            </a:r>
            <a:r>
              <a:rPr lang="en-US" dirty="0" err="1"/>
              <a:t>str.indexOf</a:t>
            </a:r>
            <a:r>
              <a:rPr lang="en-US" dirty="0"/>
              <a:t>():</a:t>
            </a:r>
            <a:br>
              <a:rPr lang="en-US" dirty="0"/>
            </a:br>
            <a:r>
              <a:rPr lang="en-US" dirty="0"/>
              <a:t/>
            </a:r>
            <a:br>
              <a:rPr lang="en-US" dirty="0"/>
            </a:br>
            <a:r>
              <a:rPr lang="en-US" dirty="0" smtClean="0"/>
              <a:t>	"</a:t>
            </a:r>
            <a:r>
              <a:rPr lang="en-US" dirty="0"/>
              <a:t>decathlon".</a:t>
            </a:r>
            <a:r>
              <a:rPr lang="en-US" dirty="0" err="1"/>
              <a:t>indexOf</a:t>
            </a:r>
            <a:r>
              <a:rPr lang="en-US" dirty="0"/>
              <a:t>("cat")  // Returns 2.</a:t>
            </a:r>
            <a:br>
              <a:rPr lang="en-US" dirty="0"/>
            </a:br>
            <a:r>
              <a:rPr lang="en-US" dirty="0" smtClean="0"/>
              <a:t>	"</a:t>
            </a:r>
            <a:r>
              <a:rPr lang="en-US" dirty="0"/>
              <a:t>team".</a:t>
            </a:r>
            <a:r>
              <a:rPr lang="en-US" dirty="0" err="1"/>
              <a:t>indexOf</a:t>
            </a:r>
            <a:r>
              <a:rPr lang="en-US" dirty="0"/>
              <a:t>("</a:t>
            </a:r>
            <a:r>
              <a:rPr lang="en-US" dirty="0" err="1"/>
              <a:t>i</a:t>
            </a:r>
            <a:r>
              <a:rPr lang="en-US" dirty="0"/>
              <a:t>")  // Returns -1. There is no</a:t>
            </a:r>
            <a:br>
              <a:rPr lang="en-US" dirty="0"/>
            </a:br>
            <a:r>
              <a:rPr lang="en-US" dirty="0"/>
              <a:t>   </a:t>
            </a:r>
            <a:r>
              <a:rPr lang="en-US" dirty="0" smtClean="0"/>
              <a:t>				// </a:t>
            </a:r>
            <a:r>
              <a:rPr lang="en-US" dirty="0"/>
              <a:t>"</a:t>
            </a:r>
            <a:r>
              <a:rPr lang="en-US" dirty="0" err="1"/>
              <a:t>i</a:t>
            </a:r>
            <a:r>
              <a:rPr lang="en-US" dirty="0"/>
              <a:t>" in "team".</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56844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trings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To access a particular substring, you can use </a:t>
            </a:r>
            <a:r>
              <a:rPr lang="en-US" dirty="0" err="1"/>
              <a:t>str.slice</a:t>
            </a:r>
            <a:r>
              <a:rPr lang="en-US" dirty="0"/>
              <a:t>().  There are two ways you can use this:</a:t>
            </a:r>
          </a:p>
          <a:p>
            <a:pPr lvl="1" fontAlgn="base"/>
            <a:r>
              <a:rPr lang="en-US" dirty="0" err="1"/>
              <a:t>str.slice</a:t>
            </a:r>
            <a:r>
              <a:rPr lang="en-US" dirty="0"/>
              <a:t>(begin, end)– extracts the characters starting with index begin and ending before index end.</a:t>
            </a:r>
          </a:p>
          <a:p>
            <a:pPr lvl="1" fontAlgn="base"/>
            <a:r>
              <a:rPr lang="en-US" dirty="0" err="1"/>
              <a:t>str.slice</a:t>
            </a:r>
            <a:r>
              <a:rPr lang="en-US" dirty="0"/>
              <a:t>(begin)– extracts the characters starting with index begin through the end of the string.</a:t>
            </a:r>
            <a:br>
              <a:rPr lang="en-US" dirty="0"/>
            </a:br>
            <a:r>
              <a:rPr lang="en-US" dirty="0"/>
              <a:t/>
            </a:r>
            <a:br>
              <a:rPr lang="en-US" dirty="0"/>
            </a:br>
            <a:endParaRPr lang="en-US" dirty="0"/>
          </a:p>
          <a:p>
            <a:pPr fontAlgn="base"/>
            <a:r>
              <a:rPr lang="en-US" dirty="0"/>
              <a:t>To transform a string to all lower case, use </a:t>
            </a:r>
            <a:r>
              <a:rPr lang="en-US" dirty="0" err="1"/>
              <a:t>str.toLowerCase</a:t>
            </a:r>
            <a:r>
              <a:rPr lang="en-US" dirty="0"/>
              <a:t>().</a:t>
            </a:r>
            <a:br>
              <a:rPr lang="en-US" dirty="0"/>
            </a:br>
            <a:r>
              <a:rPr lang="en-US" dirty="0"/>
              <a:t/>
            </a:r>
            <a:br>
              <a:rPr lang="en-US" dirty="0"/>
            </a:br>
            <a:endParaRPr lang="en-US" dirty="0"/>
          </a:p>
          <a:p>
            <a:pPr fontAlgn="base"/>
            <a:r>
              <a:rPr lang="en-US" dirty="0"/>
              <a:t>To transform a string to all upper case, use </a:t>
            </a:r>
            <a:r>
              <a:rPr lang="en-US" dirty="0" err="1"/>
              <a:t>str.toUpperCase</a:t>
            </a:r>
            <a:r>
              <a:rPr lang="en-US" dirty="0"/>
              <a:t>().</a:t>
            </a:r>
            <a:br>
              <a:rPr lang="en-US" dirty="0"/>
            </a:br>
            <a:r>
              <a:rPr lang="en-US" dirty="0"/>
              <a:t/>
            </a:r>
            <a:br>
              <a:rPr lang="en-US" dirty="0"/>
            </a:br>
            <a:endParaRPr lang="en-US" dirty="0"/>
          </a:p>
          <a:p>
            <a:r>
              <a:rPr lang="en-US" dirty="0"/>
              <a:t>To replace all instances of a substring with another string, use </a:t>
            </a:r>
            <a:r>
              <a:rPr lang="en-US" dirty="0" err="1"/>
              <a:t>str.replace</a:t>
            </a:r>
            <a:r>
              <a:rPr lang="en-US" dirty="0"/>
              <a:t>(), e.g.:</a:t>
            </a:r>
            <a:br>
              <a:rPr lang="en-US" dirty="0"/>
            </a:br>
            <a:r>
              <a:rPr lang="en-US" dirty="0"/>
              <a:t/>
            </a:r>
            <a:br>
              <a:rPr lang="en-US" dirty="0"/>
            </a:br>
            <a:r>
              <a:rPr lang="en-US" dirty="0"/>
              <a:t>"I love </a:t>
            </a:r>
            <a:r>
              <a:rPr lang="en-US" dirty="0" err="1"/>
              <a:t>dogs".replace</a:t>
            </a:r>
            <a:r>
              <a:rPr lang="en-US" dirty="0"/>
              <a:t>('dog', 'cat')</a:t>
            </a:r>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41814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680321" y="2336873"/>
            <a:ext cx="9613861" cy="3973616"/>
          </a:xfrm>
        </p:spPr>
        <p:txBody>
          <a:bodyPr>
            <a:normAutofit fontScale="92500" lnSpcReduction="10000"/>
          </a:bodyPr>
          <a:lstStyle/>
          <a:p>
            <a:pPr fontAlgn="base"/>
            <a:r>
              <a:rPr lang="en-US" dirty="0"/>
              <a:t>JS has an Array type for representing collections of items.  You can declare an array like this:</a:t>
            </a:r>
            <a:br>
              <a:rPr lang="en-US" dirty="0"/>
            </a:br>
            <a:r>
              <a:rPr lang="en-US" dirty="0"/>
              <a:t/>
            </a:r>
            <a:br>
              <a:rPr lang="en-US" dirty="0"/>
            </a:br>
            <a:r>
              <a:rPr lang="en-US" dirty="0" err="1"/>
              <a:t>var</a:t>
            </a:r>
            <a:r>
              <a:rPr lang="en-US" dirty="0"/>
              <a:t> </a:t>
            </a:r>
            <a:r>
              <a:rPr lang="en-US" dirty="0" err="1"/>
              <a:t>arr</a:t>
            </a:r>
            <a:r>
              <a:rPr lang="en-US" dirty="0"/>
              <a:t> = [ 1, 2, 3 ];</a:t>
            </a:r>
            <a:br>
              <a:rPr lang="en-US" dirty="0"/>
            </a:br>
            <a:r>
              <a:rPr lang="en-US" dirty="0"/>
              <a:t/>
            </a:r>
            <a:br>
              <a:rPr lang="en-US" dirty="0"/>
            </a:br>
            <a:endParaRPr lang="en-US" dirty="0"/>
          </a:p>
          <a:p>
            <a:r>
              <a:rPr lang="en-US" dirty="0"/>
              <a:t>Just like with strings, you can access the length of an array with the length property.  Using length, a loop over the elements of an array would look like this:</a:t>
            </a:r>
            <a:br>
              <a:rPr lang="en-US" dirty="0"/>
            </a:br>
            <a:r>
              <a:rPr lang="en-US" dirty="0"/>
              <a:t/>
            </a:r>
            <a:br>
              <a:rPr lang="en-US" dirty="0"/>
            </a:br>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arr.length</a:t>
            </a:r>
            <a:r>
              <a:rPr lang="en-US" dirty="0"/>
              <a:t>; </a:t>
            </a:r>
            <a:r>
              <a:rPr lang="en-US" dirty="0" err="1"/>
              <a:t>i</a:t>
            </a:r>
            <a:r>
              <a:rPr lang="en-US" dirty="0"/>
              <a:t>++) {</a:t>
            </a:r>
            <a:br>
              <a:rPr lang="en-US" dirty="0"/>
            </a:br>
            <a:r>
              <a:rPr lang="en-US" dirty="0" err="1"/>
              <a:t>console.log</a:t>
            </a:r>
            <a:r>
              <a:rPr lang="en-US" dirty="0"/>
              <a:t>(</a:t>
            </a:r>
            <a:r>
              <a:rPr lang="en-US" dirty="0" err="1"/>
              <a:t>arr</a:t>
            </a:r>
            <a:r>
              <a:rPr lang="en-US" dirty="0"/>
              <a:t>[</a:t>
            </a:r>
            <a:r>
              <a:rPr lang="en-US" dirty="0" err="1"/>
              <a:t>i</a:t>
            </a:r>
            <a:r>
              <a:rPr lang="en-US" dirty="0"/>
              <a:t>]);</a:t>
            </a:r>
            <a:br>
              <a:rPr lang="en-US" dirty="0"/>
            </a:br>
            <a:r>
              <a:rPr lang="en-US" dirty="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25057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92500"/>
          </a:bodyPr>
          <a:lstStyle/>
          <a:p>
            <a:r>
              <a:rPr lang="en-US" dirty="0"/>
              <a:t>You can also iterate through an array using the </a:t>
            </a:r>
            <a:r>
              <a:rPr lang="en-US" dirty="0" err="1"/>
              <a:t>forEach</a:t>
            </a:r>
            <a:r>
              <a:rPr lang="en-US" dirty="0"/>
              <a:t> method, which takes a function as its argument and calls that function once for every element in the array, passing the array element and the index of that element as arguments.  We’ll talk more about defining functions later, but here’s what it might look like to use </a:t>
            </a:r>
            <a:r>
              <a:rPr lang="en-US" dirty="0" err="1"/>
              <a:t>forEach</a:t>
            </a:r>
            <a:r>
              <a:rPr lang="en-US" dirty="0"/>
              <a:t>:</a:t>
            </a:r>
            <a:br>
              <a:rPr lang="en-US" dirty="0"/>
            </a:br>
            <a:r>
              <a:rPr lang="en-US" dirty="0"/>
              <a:t/>
            </a:r>
            <a:br>
              <a:rPr lang="en-US" dirty="0"/>
            </a:br>
            <a:r>
              <a:rPr lang="en-US" dirty="0"/>
              <a:t>function </a:t>
            </a:r>
            <a:r>
              <a:rPr lang="en-US" dirty="0" err="1"/>
              <a:t>printArrayElem</a:t>
            </a:r>
            <a:r>
              <a:rPr lang="en-US" dirty="0"/>
              <a:t>(</a:t>
            </a:r>
            <a:r>
              <a:rPr lang="en-US" dirty="0" err="1"/>
              <a:t>elem</a:t>
            </a:r>
            <a:r>
              <a:rPr lang="en-US" dirty="0"/>
              <a:t>, </a:t>
            </a:r>
            <a:r>
              <a:rPr lang="en-US" dirty="0" err="1"/>
              <a:t>idx</a:t>
            </a:r>
            <a:r>
              <a:rPr lang="en-US" dirty="0"/>
              <a:t>) {</a:t>
            </a:r>
            <a:br>
              <a:rPr lang="en-US" dirty="0"/>
            </a:br>
            <a:r>
              <a:rPr lang="en-US" dirty="0" err="1"/>
              <a:t>console.log</a:t>
            </a:r>
            <a:r>
              <a:rPr lang="en-US" dirty="0"/>
              <a:t>("The element at index", </a:t>
            </a:r>
            <a:r>
              <a:rPr lang="en-US" dirty="0" err="1"/>
              <a:t>idx</a:t>
            </a:r>
            <a:r>
              <a:rPr lang="en-US" dirty="0"/>
              <a:t>, "is:", </a:t>
            </a:r>
            <a:r>
              <a:rPr lang="en-US" dirty="0" err="1"/>
              <a:t>elem</a:t>
            </a:r>
            <a:r>
              <a:rPr lang="en-US" dirty="0"/>
              <a:t>);</a:t>
            </a:r>
            <a:br>
              <a:rPr lang="en-US" dirty="0"/>
            </a:br>
            <a:r>
              <a:rPr lang="en-US" dirty="0"/>
              <a:t>}</a:t>
            </a:r>
            <a:br>
              <a:rPr lang="en-US" dirty="0"/>
            </a:br>
            <a:r>
              <a:rPr lang="en-US" dirty="0"/>
              <a:t/>
            </a:r>
            <a:br>
              <a:rPr lang="en-US" dirty="0"/>
            </a:br>
            <a:r>
              <a:rPr lang="en-US" dirty="0" err="1"/>
              <a:t>arr.forEach</a:t>
            </a:r>
            <a:r>
              <a:rPr lang="en-US" dirty="0"/>
              <a:t>(</a:t>
            </a:r>
            <a:r>
              <a:rPr lang="en-US" dirty="0" err="1"/>
              <a:t>printArrayElem</a:t>
            </a:r>
            <a:r>
              <a:rPr lang="en-US" dirty="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71666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There are several useful functions for converting between arrays and strings:</a:t>
            </a:r>
          </a:p>
          <a:p>
            <a:pPr lvl="1" fontAlgn="base"/>
            <a:r>
              <a:rPr lang="en-US" dirty="0" err="1"/>
              <a:t>str.split</a:t>
            </a:r>
            <a:r>
              <a:rPr lang="en-US" dirty="0"/>
              <a:t>() – this function takes a given string and splits it at every occurrence of a specified substring.  The split tokens are returned in an Array:</a:t>
            </a:r>
            <a:br>
              <a:rPr lang="en-US" dirty="0"/>
            </a:br>
            <a:r>
              <a:rPr lang="en-US" dirty="0"/>
              <a:t/>
            </a:r>
            <a:br>
              <a:rPr lang="en-US" dirty="0"/>
            </a:br>
            <a:r>
              <a:rPr lang="en-US" dirty="0"/>
              <a:t>"1,2,3,4".split(",")  // Returns [ 1, 2, 3, 4 ]</a:t>
            </a:r>
            <a:br>
              <a:rPr lang="en-US" dirty="0"/>
            </a:br>
            <a:r>
              <a:rPr lang="en-US" dirty="0"/>
              <a:t/>
            </a:r>
            <a:br>
              <a:rPr lang="en-US" dirty="0"/>
            </a:br>
            <a:endParaRPr lang="en-US" dirty="0"/>
          </a:p>
          <a:p>
            <a:r>
              <a:rPr lang="en-US" dirty="0" err="1" smtClean="0"/>
              <a:t>arr.join</a:t>
            </a:r>
            <a:r>
              <a:rPr lang="en-US" dirty="0" smtClean="0"/>
              <a:t>() – this function takes a given array and joins the elements (as strings) with a specified delimiter string into a single string.  You can think of it as the reverse of </a:t>
            </a:r>
            <a:r>
              <a:rPr lang="en-US" dirty="0" err="1" smtClean="0"/>
              <a:t>str.split</a:t>
            </a:r>
            <a:r>
              <a:rPr lang="en-US" dirty="0" smtClean="0"/>
              <a:t>():</a:t>
            </a:r>
            <a:br>
              <a:rPr lang="en-US" dirty="0" smtClean="0"/>
            </a:br>
            <a:r>
              <a:rPr lang="en-US" dirty="0" smtClean="0"/>
              <a:t/>
            </a:r>
            <a:br>
              <a:rPr lang="en-US" dirty="0" smtClean="0"/>
            </a:br>
            <a:r>
              <a:rPr lang="en-US" dirty="0" smtClean="0"/>
              <a:t>	[ 1, 2, 3, 4 ].join(",")  // Returns "1,2,3,4"</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37178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add things to and remove things from the back of an Array using </a:t>
            </a:r>
            <a:r>
              <a:rPr lang="en-US" dirty="0" err="1"/>
              <a:t>arr.push</a:t>
            </a:r>
            <a:r>
              <a:rPr lang="en-US" dirty="0"/>
              <a:t>() and </a:t>
            </a:r>
            <a:r>
              <a:rPr lang="en-US" dirty="0" err="1"/>
              <a:t>arr.pop</a:t>
            </a:r>
            <a:r>
              <a:rPr lang="en-US" dirty="0"/>
              <a:t>():</a:t>
            </a:r>
            <a:br>
              <a:rPr lang="en-US" dirty="0"/>
            </a:br>
            <a:r>
              <a:rPr lang="en-US" dirty="0"/>
              <a:t/>
            </a:r>
            <a:br>
              <a:rPr lang="en-US" dirty="0"/>
            </a:br>
            <a:r>
              <a:rPr lang="en-US" dirty="0" err="1"/>
              <a:t>var</a:t>
            </a:r>
            <a:r>
              <a:rPr lang="en-US" dirty="0"/>
              <a:t> </a:t>
            </a:r>
            <a:r>
              <a:rPr lang="en-US" dirty="0" err="1"/>
              <a:t>arr</a:t>
            </a:r>
            <a:r>
              <a:rPr lang="en-US" dirty="0"/>
              <a:t> = [];</a:t>
            </a:r>
            <a:br>
              <a:rPr lang="en-US" dirty="0"/>
            </a:br>
            <a:r>
              <a:rPr lang="en-US" dirty="0" err="1"/>
              <a:t>arr.push</a:t>
            </a:r>
            <a:r>
              <a:rPr lang="en-US" dirty="0"/>
              <a:t>(1)  // </a:t>
            </a:r>
            <a:r>
              <a:rPr lang="en-US" dirty="0" err="1"/>
              <a:t>arr</a:t>
            </a:r>
            <a:r>
              <a:rPr lang="en-US" dirty="0"/>
              <a:t> = [ 1 ]</a:t>
            </a:r>
            <a:br>
              <a:rPr lang="en-US" dirty="0"/>
            </a:br>
            <a:r>
              <a:rPr lang="en-US" dirty="0" err="1"/>
              <a:t>arr.push</a:t>
            </a:r>
            <a:r>
              <a:rPr lang="en-US" dirty="0"/>
              <a:t>(2)  // </a:t>
            </a:r>
            <a:r>
              <a:rPr lang="en-US" dirty="0" err="1"/>
              <a:t>arr</a:t>
            </a:r>
            <a:r>
              <a:rPr lang="en-US" dirty="0"/>
              <a:t> = [ 1, 2 ]</a:t>
            </a:r>
            <a:br>
              <a:rPr lang="en-US" dirty="0"/>
            </a:br>
            <a:r>
              <a:rPr lang="en-US" dirty="0" err="1"/>
              <a:t>arr.push</a:t>
            </a:r>
            <a:r>
              <a:rPr lang="en-US" dirty="0"/>
              <a:t>(3)  // </a:t>
            </a:r>
            <a:r>
              <a:rPr lang="en-US" dirty="0" err="1"/>
              <a:t>arr</a:t>
            </a:r>
            <a:r>
              <a:rPr lang="en-US" dirty="0"/>
              <a:t> = [ 1, 2, 3 ]</a:t>
            </a:r>
            <a:br>
              <a:rPr lang="en-US" dirty="0"/>
            </a:br>
            <a:r>
              <a:rPr lang="en-US" dirty="0" err="1"/>
              <a:t>arr.pop</a:t>
            </a:r>
            <a:r>
              <a:rPr lang="en-US" dirty="0"/>
              <a:t>()    // Returns 3, </a:t>
            </a:r>
            <a:r>
              <a:rPr lang="en-US" dirty="0" err="1"/>
              <a:t>arr</a:t>
            </a:r>
            <a:r>
              <a:rPr lang="en-US" dirty="0"/>
              <a:t> = [ 1, 2 ]</a:t>
            </a:r>
            <a:br>
              <a:rPr lang="en-US" dirty="0"/>
            </a:br>
            <a:r>
              <a:rPr lang="en-US" dirty="0" err="1"/>
              <a:t>arr.pop</a:t>
            </a:r>
            <a:r>
              <a:rPr lang="en-US" dirty="0"/>
              <a:t>()    // Returns 2, </a:t>
            </a:r>
            <a:r>
              <a:rPr lang="en-US" dirty="0" err="1"/>
              <a:t>arr</a:t>
            </a:r>
            <a:r>
              <a:rPr lang="en-US" dirty="0"/>
              <a:t> = [ 1 ]</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3625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r>
              <a:rPr lang="en-US" dirty="0"/>
              <a:t>You can add things to and remove things from the front of an array using </a:t>
            </a:r>
            <a:r>
              <a:rPr lang="en-US" dirty="0" err="1"/>
              <a:t>arr.unshift</a:t>
            </a:r>
            <a:r>
              <a:rPr lang="en-US" dirty="0"/>
              <a:t>() and </a:t>
            </a:r>
            <a:r>
              <a:rPr lang="en-US" dirty="0" err="1"/>
              <a:t>arr.shift</a:t>
            </a:r>
            <a:r>
              <a:rPr lang="en-US" dirty="0"/>
              <a:t>():</a:t>
            </a:r>
            <a:br>
              <a:rPr lang="en-US" dirty="0"/>
            </a:br>
            <a:r>
              <a:rPr lang="en-US" dirty="0"/>
              <a:t/>
            </a:r>
            <a:br>
              <a:rPr lang="en-US" dirty="0"/>
            </a:br>
            <a:r>
              <a:rPr lang="en-US" dirty="0" err="1"/>
              <a:t>var</a:t>
            </a:r>
            <a:r>
              <a:rPr lang="en-US" dirty="0"/>
              <a:t> </a:t>
            </a:r>
            <a:r>
              <a:rPr lang="en-US" dirty="0" err="1"/>
              <a:t>arr</a:t>
            </a:r>
            <a:r>
              <a:rPr lang="en-US" dirty="0"/>
              <a:t> = [];</a:t>
            </a:r>
            <a:br>
              <a:rPr lang="en-US" dirty="0"/>
            </a:br>
            <a:r>
              <a:rPr lang="en-US" dirty="0" err="1"/>
              <a:t>arr.unshift</a:t>
            </a:r>
            <a:r>
              <a:rPr lang="en-US" dirty="0"/>
              <a:t>(1)  // </a:t>
            </a:r>
            <a:r>
              <a:rPr lang="en-US" dirty="0" err="1"/>
              <a:t>arr</a:t>
            </a:r>
            <a:r>
              <a:rPr lang="en-US" dirty="0"/>
              <a:t> = [ 1 ]</a:t>
            </a:r>
            <a:br>
              <a:rPr lang="en-US" dirty="0"/>
            </a:br>
            <a:r>
              <a:rPr lang="en-US" dirty="0" err="1"/>
              <a:t>arr.unshift</a:t>
            </a:r>
            <a:r>
              <a:rPr lang="en-US" dirty="0"/>
              <a:t>(2)  // </a:t>
            </a:r>
            <a:r>
              <a:rPr lang="en-US" dirty="0" err="1"/>
              <a:t>arr</a:t>
            </a:r>
            <a:r>
              <a:rPr lang="en-US" dirty="0"/>
              <a:t> = [ 2, 1 ]</a:t>
            </a:r>
            <a:br>
              <a:rPr lang="en-US" dirty="0"/>
            </a:br>
            <a:r>
              <a:rPr lang="en-US" dirty="0" err="1"/>
              <a:t>arr.unshift</a:t>
            </a:r>
            <a:r>
              <a:rPr lang="en-US" dirty="0"/>
              <a:t>(3)  // </a:t>
            </a:r>
            <a:r>
              <a:rPr lang="en-US" dirty="0" err="1"/>
              <a:t>arr</a:t>
            </a:r>
            <a:r>
              <a:rPr lang="en-US" dirty="0"/>
              <a:t> = [ 3, 2, 1 ]</a:t>
            </a:r>
            <a:br>
              <a:rPr lang="en-US" dirty="0"/>
            </a:br>
            <a:r>
              <a:rPr lang="en-US" dirty="0" err="1"/>
              <a:t>arr.shift</a:t>
            </a:r>
            <a:r>
              <a:rPr lang="en-US" dirty="0"/>
              <a:t>()     // Returns 3, </a:t>
            </a:r>
            <a:r>
              <a:rPr lang="en-US" dirty="0" err="1"/>
              <a:t>arr</a:t>
            </a:r>
            <a:r>
              <a:rPr lang="en-US" dirty="0"/>
              <a:t> = [ 2, 1 ]</a:t>
            </a:r>
            <a:br>
              <a:rPr lang="en-US" dirty="0"/>
            </a:br>
            <a:r>
              <a:rPr lang="en-US" dirty="0" err="1"/>
              <a:t>arr.shift</a:t>
            </a:r>
            <a:r>
              <a:rPr lang="en-US" dirty="0"/>
              <a:t>()     // Returns 2, </a:t>
            </a:r>
            <a:r>
              <a:rPr lang="en-US" dirty="0" err="1"/>
              <a:t>arr</a:t>
            </a:r>
            <a:r>
              <a:rPr lang="en-US" dirty="0"/>
              <a:t> = [ 1 ]</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79492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a:t>
            </a:r>
            <a:endParaRPr lang="en-US" dirty="0"/>
          </a:p>
        </p:txBody>
      </p:sp>
      <p:sp>
        <p:nvSpPr>
          <p:cNvPr id="3" name="Content Placeholder 2"/>
          <p:cNvSpPr>
            <a:spLocks noGrp="1"/>
          </p:cNvSpPr>
          <p:nvPr>
            <p:ph idx="1"/>
          </p:nvPr>
        </p:nvSpPr>
        <p:spPr/>
        <p:txBody>
          <a:bodyPr>
            <a:normAutofit/>
          </a:bodyPr>
          <a:lstStyle/>
          <a:p>
            <a:pPr fontAlgn="base"/>
            <a:r>
              <a:rPr lang="en-US" dirty="0" smtClean="0"/>
              <a:t>The names of the variables called identifiers.</a:t>
            </a:r>
          </a:p>
          <a:p>
            <a:pPr fontAlgn="base"/>
            <a:r>
              <a:rPr lang="en-US" dirty="0" smtClean="0"/>
              <a:t>Rules for identifiers:</a:t>
            </a:r>
          </a:p>
          <a:p>
            <a:pPr lvl="1" fontAlgn="base"/>
            <a:r>
              <a:rPr lang="en-US" dirty="0"/>
              <a:t>A JavaScript identifier must start with a letter, underscore (_), or dollar sign </a:t>
            </a:r>
            <a:r>
              <a:rPr lang="en-US" dirty="0" smtClean="0"/>
              <a:t>($);</a:t>
            </a:r>
          </a:p>
          <a:p>
            <a:pPr lvl="1" fontAlgn="base"/>
            <a:r>
              <a:rPr lang="en-US" dirty="0"/>
              <a:t>subsequent characters can also be digits (0-9</a:t>
            </a:r>
            <a:r>
              <a:rPr lang="en-US" dirty="0" smtClean="0"/>
              <a:t>).</a:t>
            </a:r>
          </a:p>
          <a:p>
            <a:pPr lvl="1" fontAlgn="base"/>
            <a:r>
              <a:rPr lang="en-US" dirty="0" err="1" smtClean="0"/>
              <a:t>Eg</a:t>
            </a:r>
            <a:r>
              <a:rPr lang="en-US" dirty="0"/>
              <a:t>: </a:t>
            </a:r>
            <a:r>
              <a:rPr lang="en-US" dirty="0" err="1"/>
              <a:t>Number_hits</a:t>
            </a:r>
            <a:r>
              <a:rPr lang="en-US" dirty="0"/>
              <a:t>, </a:t>
            </a:r>
            <a:r>
              <a:rPr lang="en-US" dirty="0"/>
              <a:t>temp99</a:t>
            </a:r>
            <a:r>
              <a:rPr lang="en-US" dirty="0"/>
              <a:t>, </a:t>
            </a:r>
            <a:r>
              <a:rPr lang="en-US" dirty="0"/>
              <a:t>$credit</a:t>
            </a:r>
            <a:r>
              <a:rPr lang="en-US" dirty="0"/>
              <a:t>, and </a:t>
            </a:r>
            <a:r>
              <a:rPr lang="en-US" dirty="0"/>
              <a:t>_name</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39114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variables</a:t>
            </a:r>
            <a:endParaRPr lang="en-US" dirty="0"/>
          </a:p>
        </p:txBody>
      </p:sp>
      <p:sp>
        <p:nvSpPr>
          <p:cNvPr id="3" name="Content Placeholder 2"/>
          <p:cNvSpPr>
            <a:spLocks noGrp="1"/>
          </p:cNvSpPr>
          <p:nvPr>
            <p:ph idx="1"/>
          </p:nvPr>
        </p:nvSpPr>
        <p:spPr/>
        <p:txBody>
          <a:bodyPr>
            <a:normAutofit/>
          </a:bodyPr>
          <a:lstStyle/>
          <a:p>
            <a:r>
              <a:rPr lang="en-US" dirty="0"/>
              <a:t>D</a:t>
            </a:r>
            <a:r>
              <a:rPr lang="en-US" dirty="0" smtClean="0"/>
              <a:t>ifferent declarations allows us to define different scope levels.</a:t>
            </a:r>
          </a:p>
          <a:p>
            <a:r>
              <a:rPr lang="en-US" dirty="0" err="1"/>
              <a:t>v</a:t>
            </a:r>
            <a:r>
              <a:rPr lang="en-US" dirty="0" err="1" smtClean="0"/>
              <a:t>ar</a:t>
            </a:r>
            <a:r>
              <a:rPr lang="en-US" dirty="0" smtClean="0"/>
              <a:t> – Variables declared with </a:t>
            </a:r>
            <a:r>
              <a:rPr lang="en-US" dirty="0" err="1" smtClean="0"/>
              <a:t>var</a:t>
            </a:r>
            <a:r>
              <a:rPr lang="en-US" dirty="0" smtClean="0"/>
              <a:t> are global </a:t>
            </a:r>
            <a:r>
              <a:rPr lang="en-US" dirty="0" err="1" smtClean="0"/>
              <a:t>I;e</a:t>
            </a:r>
            <a:r>
              <a:rPr lang="en-US" dirty="0" smtClean="0"/>
              <a:t> accessible outside a block</a:t>
            </a:r>
          </a:p>
          <a:p>
            <a:r>
              <a:rPr lang="en-US" dirty="0"/>
              <a:t>l</a:t>
            </a:r>
            <a:r>
              <a:rPr lang="en-US" dirty="0" smtClean="0"/>
              <a:t>et – let is used to define variables with block scope</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66591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variables</a:t>
            </a:r>
            <a:endParaRPr lang="en-US" dirty="0"/>
          </a:p>
        </p:txBody>
      </p:sp>
      <p:sp>
        <p:nvSpPr>
          <p:cNvPr id="3" name="Content Placeholder 2"/>
          <p:cNvSpPr>
            <a:spLocks noGrp="1"/>
          </p:cNvSpPr>
          <p:nvPr>
            <p:ph idx="1"/>
          </p:nvPr>
        </p:nvSpPr>
        <p:spPr/>
        <p:txBody>
          <a:bodyPr>
            <a:normAutofit/>
          </a:bodyPr>
          <a:lstStyle/>
          <a:p>
            <a:pPr fontAlgn="base"/>
            <a:r>
              <a:rPr lang="en-US" dirty="0" smtClean="0"/>
              <a:t>Examples:</a:t>
            </a:r>
          </a:p>
          <a:p>
            <a:pPr marL="457200" lvl="1" indent="0" fontAlgn="base">
              <a:buNone/>
            </a:pPr>
            <a:r>
              <a:rPr lang="it-IT" dirty="0" smtClean="0"/>
              <a:t>- </a:t>
            </a:r>
            <a:r>
              <a:rPr lang="it-IT" dirty="0" err="1" smtClean="0"/>
              <a:t>if</a:t>
            </a:r>
            <a:r>
              <a:rPr lang="it-IT" dirty="0" smtClean="0"/>
              <a:t> </a:t>
            </a:r>
            <a:r>
              <a:rPr lang="it-IT" dirty="0"/>
              <a:t>(</a:t>
            </a:r>
            <a:r>
              <a:rPr lang="it-IT" dirty="0" err="1"/>
              <a:t>true</a:t>
            </a:r>
            <a:r>
              <a:rPr lang="it-IT" dirty="0"/>
              <a:t>)</a:t>
            </a:r>
            <a:r>
              <a:rPr lang="it-IT" dirty="0"/>
              <a:t> </a:t>
            </a:r>
            <a:r>
              <a:rPr lang="it-IT" dirty="0"/>
              <a:t>{</a:t>
            </a:r>
            <a:r>
              <a:rPr lang="it-IT" dirty="0"/>
              <a:t> </a:t>
            </a:r>
            <a:r>
              <a:rPr lang="it-IT" dirty="0" err="1"/>
              <a:t>var</a:t>
            </a:r>
            <a:r>
              <a:rPr lang="it-IT" dirty="0"/>
              <a:t> x </a:t>
            </a:r>
            <a:r>
              <a:rPr lang="it-IT" dirty="0"/>
              <a:t>=</a:t>
            </a:r>
            <a:r>
              <a:rPr lang="it-IT" dirty="0"/>
              <a:t> </a:t>
            </a:r>
            <a:r>
              <a:rPr lang="it-IT" dirty="0"/>
              <a:t>5;</a:t>
            </a:r>
            <a:r>
              <a:rPr lang="it-IT" dirty="0"/>
              <a:t> </a:t>
            </a:r>
            <a:r>
              <a:rPr lang="it-IT" dirty="0"/>
              <a:t>}</a:t>
            </a:r>
            <a:r>
              <a:rPr lang="it-IT" dirty="0"/>
              <a:t> </a:t>
            </a:r>
            <a:endParaRPr lang="it-IT" dirty="0" smtClean="0"/>
          </a:p>
          <a:p>
            <a:pPr marL="457200" lvl="1" indent="0" fontAlgn="base">
              <a:buNone/>
            </a:pPr>
            <a:r>
              <a:rPr lang="it-IT" dirty="0" smtClean="0"/>
              <a:t>  </a:t>
            </a:r>
            <a:r>
              <a:rPr lang="it-IT" dirty="0" err="1" smtClean="0"/>
              <a:t>console.log</a:t>
            </a:r>
            <a:r>
              <a:rPr lang="it-IT" dirty="0" smtClean="0"/>
              <a:t>(x</a:t>
            </a:r>
            <a:r>
              <a:rPr lang="it-IT" dirty="0"/>
              <a:t>);</a:t>
            </a:r>
            <a:r>
              <a:rPr lang="it-IT" dirty="0"/>
              <a:t> </a:t>
            </a:r>
            <a:r>
              <a:rPr lang="it-IT" dirty="0"/>
              <a:t>// x </a:t>
            </a:r>
            <a:r>
              <a:rPr lang="it-IT" dirty="0" err="1"/>
              <a:t>is</a:t>
            </a:r>
            <a:r>
              <a:rPr lang="it-IT" dirty="0"/>
              <a:t> </a:t>
            </a:r>
            <a:r>
              <a:rPr lang="it-IT" dirty="0" smtClean="0"/>
              <a:t>5</a:t>
            </a:r>
          </a:p>
          <a:p>
            <a:pPr lvl="1" fontAlgn="base">
              <a:buFontTx/>
              <a:buChar char="-"/>
            </a:pPr>
            <a:r>
              <a:rPr lang="it-IT" dirty="0" err="1" smtClean="0"/>
              <a:t>if</a:t>
            </a:r>
            <a:r>
              <a:rPr lang="it-IT" dirty="0" smtClean="0"/>
              <a:t> </a:t>
            </a:r>
            <a:r>
              <a:rPr lang="it-IT" dirty="0"/>
              <a:t>(</a:t>
            </a:r>
            <a:r>
              <a:rPr lang="it-IT" dirty="0" err="1"/>
              <a:t>true</a:t>
            </a:r>
            <a:r>
              <a:rPr lang="it-IT" dirty="0"/>
              <a:t>)</a:t>
            </a:r>
            <a:r>
              <a:rPr lang="it-IT" dirty="0"/>
              <a:t> </a:t>
            </a:r>
            <a:r>
              <a:rPr lang="it-IT" dirty="0"/>
              <a:t>{</a:t>
            </a:r>
            <a:r>
              <a:rPr lang="it-IT" dirty="0"/>
              <a:t> </a:t>
            </a:r>
            <a:r>
              <a:rPr lang="it-IT" dirty="0" err="1"/>
              <a:t>let</a:t>
            </a:r>
            <a:r>
              <a:rPr lang="it-IT" dirty="0"/>
              <a:t> y </a:t>
            </a:r>
            <a:r>
              <a:rPr lang="it-IT" dirty="0"/>
              <a:t>=</a:t>
            </a:r>
            <a:r>
              <a:rPr lang="it-IT" dirty="0"/>
              <a:t> </a:t>
            </a:r>
            <a:r>
              <a:rPr lang="it-IT" dirty="0"/>
              <a:t>5;</a:t>
            </a:r>
            <a:r>
              <a:rPr lang="it-IT" dirty="0"/>
              <a:t> </a:t>
            </a:r>
            <a:r>
              <a:rPr lang="it-IT" dirty="0"/>
              <a:t>}</a:t>
            </a:r>
            <a:r>
              <a:rPr lang="it-IT" dirty="0"/>
              <a:t> </a:t>
            </a:r>
          </a:p>
          <a:p>
            <a:pPr marL="457200" lvl="1" indent="0" fontAlgn="base">
              <a:buNone/>
            </a:pPr>
            <a:r>
              <a:rPr lang="it-IT" dirty="0" smtClean="0"/>
              <a:t>   </a:t>
            </a:r>
            <a:r>
              <a:rPr lang="it-IT" dirty="0" err="1" smtClean="0"/>
              <a:t>console.log</a:t>
            </a:r>
            <a:r>
              <a:rPr lang="it-IT" dirty="0" smtClean="0"/>
              <a:t>(y</a:t>
            </a:r>
            <a:r>
              <a:rPr lang="it-IT" dirty="0"/>
              <a:t>);</a:t>
            </a:r>
            <a:r>
              <a:rPr lang="it-IT" dirty="0"/>
              <a:t> </a:t>
            </a:r>
            <a:r>
              <a:rPr lang="it-IT" dirty="0"/>
              <a:t>// </a:t>
            </a:r>
            <a:r>
              <a:rPr lang="it-IT" dirty="0" err="1"/>
              <a:t>ReferenceError</a:t>
            </a:r>
            <a:r>
              <a:rPr lang="it-IT" dirty="0"/>
              <a:t>: y </a:t>
            </a:r>
            <a:r>
              <a:rPr lang="it-IT" dirty="0" err="1"/>
              <a:t>is</a:t>
            </a:r>
            <a:r>
              <a:rPr lang="it-IT" dirty="0"/>
              <a:t> </a:t>
            </a:r>
            <a:r>
              <a:rPr lang="it-IT" dirty="0" err="1"/>
              <a:t>not</a:t>
            </a:r>
            <a:r>
              <a:rPr lang="it-IT" dirty="0"/>
              <a:t> </a:t>
            </a:r>
            <a:r>
              <a:rPr lang="it-IT" dirty="0" err="1" smtClean="0"/>
              <a:t>defined</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54414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smtClean="0"/>
              <a:t>variables</a:t>
            </a:r>
            <a:endParaRPr lang="en-US" dirty="0"/>
          </a:p>
        </p:txBody>
      </p:sp>
      <p:sp>
        <p:nvSpPr>
          <p:cNvPr id="3" name="Content Placeholder 2"/>
          <p:cNvSpPr>
            <a:spLocks noGrp="1"/>
          </p:cNvSpPr>
          <p:nvPr>
            <p:ph idx="1"/>
          </p:nvPr>
        </p:nvSpPr>
        <p:spPr>
          <a:xfrm>
            <a:off x="680322" y="2336873"/>
            <a:ext cx="10552122" cy="3599316"/>
          </a:xfrm>
        </p:spPr>
        <p:txBody>
          <a:bodyPr>
            <a:normAutofit/>
          </a:bodyPr>
          <a:lstStyle/>
          <a:p>
            <a:pPr fontAlgn="base"/>
            <a:r>
              <a:rPr lang="en-US" b="1" dirty="0" smtClean="0"/>
              <a:t>Constants:</a:t>
            </a:r>
          </a:p>
          <a:p>
            <a:pPr lvl="1" fontAlgn="base"/>
            <a:r>
              <a:rPr lang="en-US" dirty="0" smtClean="0"/>
              <a:t>We can create a </a:t>
            </a:r>
            <a:r>
              <a:rPr lang="en-US" dirty="0"/>
              <a:t>read-only, named constant with the </a:t>
            </a:r>
            <a:r>
              <a:rPr lang="en-US" dirty="0" smtClean="0"/>
              <a:t>’</a:t>
            </a:r>
            <a:r>
              <a:rPr lang="en-US" dirty="0" err="1" smtClean="0"/>
              <a:t>const</a:t>
            </a:r>
            <a:r>
              <a:rPr lang="en-US" dirty="0" smtClean="0"/>
              <a:t>’ keyword</a:t>
            </a:r>
            <a:r>
              <a:rPr lang="en-US" dirty="0"/>
              <a:t>. </a:t>
            </a:r>
            <a:endParaRPr lang="en-US" dirty="0" smtClean="0"/>
          </a:p>
          <a:p>
            <a:pPr lvl="1" fontAlgn="base"/>
            <a:r>
              <a:rPr lang="en-US" dirty="0"/>
              <a:t>The syntax of a constant identifier is the same as for a variable </a:t>
            </a:r>
            <a:r>
              <a:rPr lang="en-US" dirty="0" smtClean="0"/>
              <a:t>identifier</a:t>
            </a:r>
          </a:p>
          <a:p>
            <a:pPr lvl="1" fontAlgn="base"/>
            <a:r>
              <a:rPr lang="en-US" dirty="0" err="1" smtClean="0"/>
              <a:t>Eg</a:t>
            </a:r>
            <a:r>
              <a:rPr lang="en-US" dirty="0" smtClean="0"/>
              <a:t>: </a:t>
            </a:r>
            <a:r>
              <a:rPr lang="de-DE" dirty="0" err="1"/>
              <a:t>const</a:t>
            </a:r>
            <a:r>
              <a:rPr lang="de-DE" dirty="0"/>
              <a:t> PI </a:t>
            </a:r>
            <a:r>
              <a:rPr lang="de-DE" dirty="0"/>
              <a:t>=</a:t>
            </a:r>
            <a:r>
              <a:rPr lang="de-DE" dirty="0"/>
              <a:t> </a:t>
            </a:r>
            <a:r>
              <a:rPr lang="de-DE" dirty="0"/>
              <a:t>3.14</a:t>
            </a:r>
            <a:r>
              <a:rPr lang="de-DE" dirty="0" smtClean="0"/>
              <a: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5331149" y="2205493"/>
            <a:ext cx="5420934" cy="3848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78461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Comments</a:t>
            </a:r>
            <a:endParaRPr lang="en-US" dirty="0"/>
          </a:p>
        </p:txBody>
      </p:sp>
      <p:sp>
        <p:nvSpPr>
          <p:cNvPr id="3" name="Content Placeholder 2"/>
          <p:cNvSpPr>
            <a:spLocks noGrp="1"/>
          </p:cNvSpPr>
          <p:nvPr>
            <p:ph idx="1"/>
          </p:nvPr>
        </p:nvSpPr>
        <p:spPr/>
        <p:txBody>
          <a:bodyPr/>
          <a:lstStyle/>
          <a:p>
            <a:r>
              <a:rPr lang="en-US" dirty="0"/>
              <a:t>The syntax of </a:t>
            </a:r>
            <a:r>
              <a:rPr lang="en-US" b="1" dirty="0"/>
              <a:t>comments</a:t>
            </a:r>
            <a:r>
              <a:rPr lang="en-US" dirty="0"/>
              <a:t> is the same as in C++ and in many other </a:t>
            </a:r>
            <a:r>
              <a:rPr lang="en-US" dirty="0" smtClean="0"/>
              <a:t>languages</a:t>
            </a:r>
          </a:p>
          <a:p>
            <a:r>
              <a:rPr lang="en-US" dirty="0" smtClean="0"/>
              <a:t>// - For single line comments</a:t>
            </a:r>
          </a:p>
          <a:p>
            <a:r>
              <a:rPr lang="en-US" dirty="0" smtClean="0"/>
              <a:t>/*&lt;your JS code&gt;*/ - multi-line comment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242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 Data types</a:t>
            </a:r>
            <a:endParaRPr lang="en-US" dirty="0"/>
          </a:p>
        </p:txBody>
      </p:sp>
      <p:sp>
        <p:nvSpPr>
          <p:cNvPr id="3" name="Content Placeholder 2"/>
          <p:cNvSpPr>
            <a:spLocks noGrp="1"/>
          </p:cNvSpPr>
          <p:nvPr>
            <p:ph idx="1"/>
          </p:nvPr>
        </p:nvSpPr>
        <p:spPr/>
        <p:txBody>
          <a:bodyPr>
            <a:normAutofit/>
          </a:bodyPr>
          <a:lstStyle/>
          <a:p>
            <a:r>
              <a:rPr lang="en-US" dirty="0" smtClean="0"/>
              <a:t>Following are the data types that we come across mostly</a:t>
            </a:r>
          </a:p>
          <a:p>
            <a:pPr lvl="1"/>
            <a:r>
              <a:rPr lang="en-US" dirty="0" smtClean="0">
                <a:hlinkClick r:id="rId2" tooltip="Boolean: In computer science, a boolean is a logical data type that can have only the values true or false."/>
              </a:rPr>
              <a:t>Boolean</a:t>
            </a:r>
            <a:r>
              <a:rPr lang="en-US" dirty="0"/>
              <a:t>. true and false.</a:t>
            </a:r>
          </a:p>
          <a:p>
            <a:pPr lvl="1"/>
            <a:r>
              <a:rPr lang="en-US" dirty="0">
                <a:hlinkClick r:id="rId3" tooltip="null: In computer science, a null value represents a reference that points, generally intentionally, to a nonexistent or invalid object or address. The meaning of a null reference varies among language implementations."/>
              </a:rPr>
              <a:t>null</a:t>
            </a:r>
            <a:r>
              <a:rPr lang="en-US" dirty="0"/>
              <a:t>. A special keyword denoting a null value. Because JavaScript is case-sensitive, null is not the same as Null, NULL, or any other variant.</a:t>
            </a:r>
          </a:p>
          <a:p>
            <a:pPr lvl="1"/>
            <a:r>
              <a:rPr lang="en-US" dirty="0">
                <a:hlinkClick r:id="rId4" tooltip="undefined: A primitive value automatically assigned to variables that have just been declared or to formal arguments for which there are no actual arguments."/>
              </a:rPr>
              <a:t>undefined</a:t>
            </a:r>
            <a:r>
              <a:rPr lang="en-US" dirty="0"/>
              <a:t>. A top-level property whose value is not defined.</a:t>
            </a:r>
          </a:p>
          <a:p>
            <a:pPr lvl="1"/>
            <a:r>
              <a:rPr lang="en-US" dirty="0">
                <a:hlinkClick r:id="rId5" tooltip="Number: In JavaScript, Number is a numeric data type in the double-precision 64-bit floating point format (IEEE 754). In other programming languages different numeric types can exist, for examples: Integers, Floats, Doubles, or Bignums."/>
              </a:rPr>
              <a:t>Number</a:t>
            </a:r>
            <a:r>
              <a:rPr lang="en-US" dirty="0"/>
              <a:t>. An integer or floating point number. For example: 42 or 3.14159.</a:t>
            </a:r>
          </a:p>
          <a:p>
            <a:pPr lvl="1"/>
            <a:r>
              <a:rPr lang="en-US" dirty="0">
                <a:hlinkClick r:id="rId6" tooltip="String: In any computer programming language, a string is a sequence of characters used to represent text."/>
              </a:rPr>
              <a:t>String</a:t>
            </a:r>
            <a:r>
              <a:rPr lang="en-US" dirty="0"/>
              <a:t>. A sequence of characters that represent a text value. For example:  "Howdy"</a:t>
            </a:r>
          </a:p>
          <a:p>
            <a:endParaRPr lang="en-US" dirty="0"/>
          </a:p>
        </p:txBody>
      </p:sp>
      <p:pic>
        <p:nvPicPr>
          <p:cNvPr id="4" name="Picture 3"/>
          <p:cNvPicPr>
            <a:picLocks noChangeAspect="1"/>
          </p:cNvPicPr>
          <p:nvPr/>
        </p:nvPicPr>
        <p:blipFill>
          <a:blip r:embed="rId7"/>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43873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types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7" name="Content Placeholder 6"/>
          <p:cNvSpPr>
            <a:spLocks noGrp="1"/>
          </p:cNvSpPr>
          <p:nvPr>
            <p:ph idx="1"/>
          </p:nvPr>
        </p:nvSpPr>
        <p:spPr/>
        <p:txBody>
          <a:bodyPr>
            <a:normAutofit/>
          </a:bodyPr>
          <a:lstStyle/>
          <a:p>
            <a:pPr fontAlgn="base"/>
            <a:r>
              <a:rPr lang="en-US" dirty="0" smtClean="0"/>
              <a:t>Object:</a:t>
            </a:r>
          </a:p>
          <a:p>
            <a:pPr lvl="1" fontAlgn="base"/>
            <a:r>
              <a:rPr lang="en-US" dirty="0" smtClean="0"/>
              <a:t>We have the object type in JavaScript. This will be used a lot in your applications or when you receive data from external APIs.</a:t>
            </a:r>
          </a:p>
          <a:p>
            <a:pPr lvl="1" fontAlgn="base"/>
            <a:r>
              <a:rPr lang="en-US" dirty="0" smtClean="0"/>
              <a:t>This notation is called JSON.</a:t>
            </a:r>
          </a:p>
          <a:p>
            <a:pPr lvl="1" fontAlgn="base"/>
            <a:r>
              <a:rPr lang="en-US" dirty="0" err="1" smtClean="0"/>
              <a:t>Eg</a:t>
            </a:r>
            <a:r>
              <a:rPr lang="en-US" dirty="0" smtClean="0"/>
              <a:t>: </a:t>
            </a:r>
            <a:r>
              <a:rPr lang="en-US" dirty="0"/>
              <a:t>{ name: 'Francis', species: 'cat' </a:t>
            </a:r>
            <a:r>
              <a:rPr lang="en-US" dirty="0" smtClean="0"/>
              <a:t>};</a:t>
            </a:r>
            <a:endParaRPr lang="en-US" dirty="0" smtClean="0"/>
          </a:p>
          <a:p>
            <a:pPr fontAlgn="base"/>
            <a:endParaRPr lang="en-US" dirty="0" smtClean="0"/>
          </a:p>
        </p:txBody>
      </p:sp>
    </p:spTree>
    <p:extLst>
      <p:ext uri="{BB962C8B-B14F-4D97-AF65-F5344CB8AC3E}">
        <p14:creationId xmlns:p14="http://schemas.microsoft.com/office/powerpoint/2010/main" val="81240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in JS</a:t>
            </a:r>
            <a:endParaRPr lang="en-US" dirty="0"/>
          </a:p>
        </p:txBody>
      </p:sp>
      <p:sp>
        <p:nvSpPr>
          <p:cNvPr id="3" name="Content Placeholder 2"/>
          <p:cNvSpPr>
            <a:spLocks noGrp="1"/>
          </p:cNvSpPr>
          <p:nvPr>
            <p:ph idx="1"/>
          </p:nvPr>
        </p:nvSpPr>
        <p:spPr/>
        <p:txBody>
          <a:bodyPr>
            <a:normAutofit/>
          </a:bodyPr>
          <a:lstStyle/>
          <a:p>
            <a:pPr fontAlgn="base"/>
            <a:r>
              <a:rPr lang="en-US" dirty="0"/>
              <a:t>All numbers in JS, both integers and floating-point numbers, have the same type: Number.</a:t>
            </a:r>
            <a:br>
              <a:rPr lang="en-US" dirty="0"/>
            </a:br>
            <a:endParaRPr lang="en-US" dirty="0"/>
          </a:p>
          <a:p>
            <a:pPr fontAlgn="base"/>
            <a:r>
              <a:rPr lang="en-US" dirty="0"/>
              <a:t>Arithmetic operators (+, -, *, /, %) are, for the most part, the same as in C++ or C.</a:t>
            </a:r>
          </a:p>
          <a:p>
            <a:r>
              <a:rPr lang="en-US" dirty="0"/>
              <a:t>One caveat is that division is always floating-point division:</a:t>
            </a:r>
            <a:br>
              <a:rPr lang="en-US" dirty="0"/>
            </a:br>
            <a:r>
              <a:rPr lang="en-US" dirty="0"/>
              <a:t/>
            </a:r>
            <a:br>
              <a:rPr lang="en-US" dirty="0"/>
            </a:br>
            <a:r>
              <a:rPr lang="en-US" dirty="0" err="1"/>
              <a:t>var</a:t>
            </a:r>
            <a:r>
              <a:rPr lang="en-US" dirty="0"/>
              <a:t> n = 9 / 5;  // This will be 1.8.</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31219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1438</TotalTime>
  <Words>515</Words>
  <Application>Microsoft Macintosh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Trebuchet MS</vt:lpstr>
      <vt:lpstr>Arial</vt:lpstr>
      <vt:lpstr>Berlin</vt:lpstr>
      <vt:lpstr>JS variables</vt:lpstr>
      <vt:lpstr>JS variables</vt:lpstr>
      <vt:lpstr>JS variables</vt:lpstr>
      <vt:lpstr>JS variables</vt:lpstr>
      <vt:lpstr>JS variables</vt:lpstr>
      <vt:lpstr>JS Comments</vt:lpstr>
      <vt:lpstr>JS - Data types</vt:lpstr>
      <vt:lpstr>JS types</vt:lpstr>
      <vt:lpstr>Numbers in JS</vt:lpstr>
      <vt:lpstr>Comparisons</vt:lpstr>
      <vt:lpstr>Strings</vt:lpstr>
      <vt:lpstr>Strings</vt:lpstr>
      <vt:lpstr>Strings</vt:lpstr>
      <vt:lpstr>Arrays</vt:lpstr>
      <vt:lpstr>Arrays</vt:lpstr>
      <vt:lpstr>Arrays</vt:lpstr>
      <vt:lpstr>Arrays</vt:lpstr>
      <vt:lpstr>Arrays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layouts</dc:title>
  <dc:creator>Virajitha Karnatapu</dc:creator>
  <cp:lastModifiedBy>Virajitha Karnatapu</cp:lastModifiedBy>
  <cp:revision>37</cp:revision>
  <dcterms:created xsi:type="dcterms:W3CDTF">2018-06-29T05:51:30Z</dcterms:created>
  <dcterms:modified xsi:type="dcterms:W3CDTF">2018-07-10T19:39:25Z</dcterms:modified>
</cp:coreProperties>
</file>