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1"/>
    <p:restoredTop sz="94624"/>
  </p:normalViewPr>
  <p:slideViewPr>
    <p:cSldViewPr snapToGrid="0" snapToObjects="1">
      <p:cViewPr varScale="1">
        <p:scale>
          <a:sx n="119" d="100"/>
          <a:sy n="119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5582-C8D6-F140-A54C-E810F5B3E79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B757E-30A3-CB4F-A62D-FB20EE16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53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17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properties of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173011" cy="3747838"/>
          </a:xfrm>
        </p:spPr>
        <p:txBody>
          <a:bodyPr/>
          <a:lstStyle/>
          <a:p>
            <a:r>
              <a:rPr lang="en-US" dirty="0"/>
              <a:t>Often, we’ll want to read or </a:t>
            </a:r>
            <a:r>
              <a:rPr lang="en-US" dirty="0" smtClean="0"/>
              <a:t>modify </a:t>
            </a:r>
            <a:r>
              <a:rPr lang="en-US" dirty="0"/>
              <a:t>the properties of </a:t>
            </a:r>
            <a:r>
              <a:rPr lang="en-US" dirty="0" smtClean="0"/>
              <a:t>the retrieved </a:t>
            </a:r>
            <a:r>
              <a:rPr lang="en-US" dirty="0"/>
              <a:t>elements</a:t>
            </a:r>
            <a:r>
              <a:rPr lang="en-US" dirty="0" smtClean="0"/>
              <a:t>.</a:t>
            </a:r>
          </a:p>
          <a:p>
            <a:r>
              <a:rPr lang="en-US" dirty="0"/>
              <a:t>There are many  element properties we can access, some of which we can </a:t>
            </a:r>
            <a:r>
              <a:rPr lang="en-US" dirty="0" smtClean="0"/>
              <a:t>modify.</a:t>
            </a:r>
          </a:p>
          <a:p>
            <a:r>
              <a:rPr lang="en-US" dirty="0" smtClean="0"/>
              <a:t>Let’s examine two of such properties</a:t>
            </a:r>
          </a:p>
          <a:p>
            <a:pPr lvl="1"/>
            <a:r>
              <a:rPr lang="en-US" dirty="0" err="1" smtClean="0"/>
              <a:t>innerHTML</a:t>
            </a:r>
            <a:endParaRPr lang="en-US" dirty="0" smtClean="0"/>
          </a:p>
          <a:p>
            <a:pPr lvl="1"/>
            <a:r>
              <a:rPr lang="en-US" dirty="0" err="1" smtClean="0"/>
              <a:t>textContent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For assignment-2, You have to create some extra rows and extra </a:t>
            </a:r>
            <a:r>
              <a:rPr lang="en-US" dirty="0" err="1" smtClean="0"/>
              <a:t>coloumns</a:t>
            </a:r>
            <a:r>
              <a:rPr lang="en-US" dirty="0" smtClean="0"/>
              <a:t> in them.</a:t>
            </a:r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some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also apply inline styles using the style property: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table.style.color</a:t>
            </a:r>
            <a:r>
              <a:rPr lang="en-US" dirty="0" smtClean="0"/>
              <a:t> </a:t>
            </a:r>
            <a:r>
              <a:rPr lang="en-US" dirty="0"/>
              <a:t>= 'orange';</a:t>
            </a:r>
            <a:br>
              <a:rPr lang="en-US" dirty="0"/>
            </a:br>
            <a:r>
              <a:rPr lang="en-US" dirty="0" err="1" smtClean="0"/>
              <a:t>table.style.border</a:t>
            </a:r>
            <a:r>
              <a:rPr lang="en-US" dirty="0" smtClean="0"/>
              <a:t> </a:t>
            </a:r>
            <a:r>
              <a:rPr lang="en-US" dirty="0"/>
              <a:t>= '2px solid purple</a:t>
            </a:r>
            <a:r>
              <a:rPr lang="en-US" dirty="0" smtClean="0"/>
              <a:t>';</a:t>
            </a:r>
          </a:p>
          <a:p>
            <a:r>
              <a:rPr lang="en-US" dirty="0"/>
              <a:t>Note that using the style property to apply styles is best avoided when possible.  A better practice, if you know in advance what styles you’ll want to apply programmatically in the JS, is to encode those styles into a class-based rule in your CSS and then to add that class to the element using its </a:t>
            </a:r>
            <a:r>
              <a:rPr lang="en-US" dirty="0" err="1"/>
              <a:t>classList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4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some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example, instead of applying the styles above directly, we could put this in our CSS: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.ugly {</a:t>
            </a:r>
            <a:br>
              <a:rPr lang="en-US" dirty="0"/>
            </a:br>
            <a:r>
              <a:rPr lang="en-US" dirty="0"/>
              <a:t>   color: orange;</a:t>
            </a:r>
            <a:br>
              <a:rPr lang="en-US" dirty="0"/>
            </a:br>
            <a:r>
              <a:rPr lang="en-US" dirty="0"/>
              <a:t>   border: 2px solid purple;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/>
              <a:t>And then we could programmatically add that class to our element: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table.classList.add</a:t>
            </a:r>
            <a:r>
              <a:rPr lang="en-US" dirty="0"/>
              <a:t>('ugly');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1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innerHTML</a:t>
            </a:r>
            <a:r>
              <a:rPr lang="en-US" dirty="0" smtClean="0"/>
              <a:t> vs </a:t>
            </a:r>
            <a:r>
              <a:rPr lang="en-US" dirty="0" err="1" smtClean="0"/>
              <a:t>textContent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L</a:t>
            </a:r>
            <a:r>
              <a:rPr lang="en-US" dirty="0" smtClean="0"/>
              <a:t>et’s </a:t>
            </a:r>
            <a:r>
              <a:rPr lang="en-US" dirty="0"/>
              <a:t>say we have a little &lt;div&gt; element in our HTML that contains an paragraph: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&lt;</a:t>
            </a:r>
            <a:r>
              <a:rPr lang="en-US" dirty="0"/>
              <a:t>div id="content"&gt;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smtClean="0"/>
              <a:t>		&lt;</a:t>
            </a:r>
            <a:r>
              <a:rPr lang="en-US" dirty="0"/>
              <a:t>p&gt;This is a paragraph.&lt;/p&gt;</a:t>
            </a:r>
            <a:br>
              <a:rPr lang="en-US" dirty="0"/>
            </a:br>
            <a:r>
              <a:rPr lang="en-US" dirty="0" smtClean="0"/>
              <a:t>	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pPr fontAlgn="base"/>
            <a:r>
              <a:rPr lang="en-US" dirty="0"/>
              <a:t>In JS, we could access that element and read its HTML content like </a:t>
            </a:r>
            <a:r>
              <a:rPr lang="en-US" dirty="0" smtClean="0"/>
              <a:t>so using </a:t>
            </a:r>
            <a:r>
              <a:rPr lang="en-US" dirty="0" err="1" smtClean="0"/>
              <a:t>innerHTML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content = </a:t>
            </a:r>
            <a:r>
              <a:rPr lang="en-US" dirty="0" err="1"/>
              <a:t>document.getElementById</a:t>
            </a:r>
            <a:r>
              <a:rPr lang="en-US" dirty="0"/>
              <a:t>('content');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content.innerHTML</a:t>
            </a:r>
            <a:r>
              <a:rPr lang="en-US" dirty="0" smtClean="0"/>
              <a:t>);</a:t>
            </a:r>
          </a:p>
          <a:p>
            <a:pPr lvl="1" fontAlgn="base"/>
            <a:r>
              <a:rPr lang="en-US" dirty="0" smtClean="0"/>
              <a:t>Output: </a:t>
            </a:r>
            <a:r>
              <a:rPr lang="en-US" dirty="0" smtClean="0"/>
              <a:t>&lt;</a:t>
            </a:r>
            <a:r>
              <a:rPr lang="en-US" dirty="0"/>
              <a:t>p&gt;This is a paragraph.&lt;/p&gt;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innerHTML</a:t>
            </a:r>
            <a:r>
              <a:rPr lang="en-US" dirty="0" smtClean="0"/>
              <a:t> vs </a:t>
            </a:r>
            <a:r>
              <a:rPr lang="en-US" dirty="0" err="1" smtClean="0"/>
              <a:t>textContent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35946" cy="4267127"/>
          </a:xfrm>
        </p:spPr>
        <p:txBody>
          <a:bodyPr>
            <a:normAutofit/>
          </a:bodyPr>
          <a:lstStyle/>
          <a:p>
            <a:r>
              <a:rPr lang="en-US" dirty="0"/>
              <a:t>Another node property available for accessing and setting content is </a:t>
            </a:r>
            <a:r>
              <a:rPr lang="en-US" dirty="0" err="1"/>
              <a:t>textContent</a:t>
            </a:r>
            <a:r>
              <a:rPr lang="en-US" dirty="0"/>
              <a:t>, which provides only the text contained within a node and any of its descendants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For example, we could read the text content of our &lt;div&gt; from above like so: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content.textContent</a:t>
            </a:r>
            <a:r>
              <a:rPr lang="en-US" dirty="0" smtClean="0"/>
              <a:t>);</a:t>
            </a:r>
            <a:endParaRPr lang="en-US" dirty="0"/>
          </a:p>
          <a:p>
            <a:pPr lvl="2"/>
            <a:r>
              <a:rPr lang="en-US" dirty="0" smtClean="0"/>
              <a:t>This would </a:t>
            </a:r>
            <a:r>
              <a:rPr lang="en-US" dirty="0"/>
              <a:t>print “This is a paragraph.”.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innerHTML</a:t>
            </a:r>
            <a:r>
              <a:rPr lang="en-US" dirty="0" smtClean="0"/>
              <a:t> vs </a:t>
            </a:r>
            <a:r>
              <a:rPr lang="en-US" dirty="0" err="1" smtClean="0"/>
              <a:t>textContent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We can modify existing HTML in the following ways.</a:t>
            </a:r>
          </a:p>
          <a:p>
            <a:pPr lvl="1" fontAlgn="base"/>
            <a:r>
              <a:rPr lang="en-US" i="1" dirty="0" err="1" smtClean="0"/>
              <a:t>Eg</a:t>
            </a:r>
            <a:r>
              <a:rPr lang="en-US" i="1" dirty="0" smtClean="0"/>
              <a:t>: Let’s say you have following HTML</a:t>
            </a:r>
          </a:p>
          <a:p>
            <a:pPr marL="914400" lvl="2" indent="0">
              <a:buNone/>
            </a:pPr>
            <a:r>
              <a:rPr lang="en-US" dirty="0" smtClean="0"/>
              <a:t>&lt;</a:t>
            </a:r>
            <a:r>
              <a:rPr lang="en-US" dirty="0"/>
              <a:t>div id="content"&gt;</a:t>
            </a:r>
          </a:p>
          <a:p>
            <a:pPr marL="1371600" lvl="3" indent="0">
              <a:buNone/>
            </a:pPr>
            <a:r>
              <a:rPr lang="en-US" dirty="0"/>
              <a:t>&lt;p&gt;This is a paragraph.&lt;/p</a:t>
            </a:r>
            <a:r>
              <a:rPr lang="en-US" dirty="0" smtClean="0"/>
              <a:t>&gt;</a:t>
            </a:r>
          </a:p>
          <a:p>
            <a:pPr marL="1371600" lvl="3" indent="0">
              <a:buNone/>
            </a:pPr>
            <a:r>
              <a:rPr lang="en-US" dirty="0" smtClean="0"/>
              <a:t>&lt;</a:t>
            </a:r>
            <a:r>
              <a:rPr lang="en-US" dirty="0"/>
              <a:t>p&gt;This is a paragraph.&lt;/p&gt;</a:t>
            </a:r>
          </a:p>
          <a:p>
            <a:pPr marL="914400" lvl="2" indent="0">
              <a:buNone/>
            </a:pPr>
            <a:r>
              <a:rPr lang="en-US" dirty="0"/>
              <a:t>&lt;/div</a:t>
            </a:r>
            <a:r>
              <a:rPr lang="en-US" dirty="0" smtClean="0"/>
              <a:t>&gt;</a:t>
            </a:r>
            <a:endParaRPr lang="en-US" i="1" dirty="0" smtClean="0"/>
          </a:p>
          <a:p>
            <a:pPr lvl="1" fontAlgn="base"/>
            <a:r>
              <a:rPr lang="en-US" i="1" dirty="0" smtClean="0"/>
              <a:t>Using the following JS you can change the content of &lt;div&gt;</a:t>
            </a:r>
          </a:p>
          <a:p>
            <a:pPr lvl="2" fontAlgn="base"/>
            <a:r>
              <a:rPr lang="en-US" i="1" dirty="0" err="1" smtClean="0"/>
              <a:t>var</a:t>
            </a:r>
            <a:r>
              <a:rPr lang="en-US" i="1" dirty="0" smtClean="0"/>
              <a:t> </a:t>
            </a:r>
            <a:r>
              <a:rPr lang="en-US" i="1" dirty="0"/>
              <a:t>content = </a:t>
            </a:r>
            <a:r>
              <a:rPr lang="en-US" i="1" dirty="0" err="1"/>
              <a:t>document.getElementById</a:t>
            </a:r>
            <a:r>
              <a:rPr lang="en-US" i="1" dirty="0"/>
              <a:t>('content</a:t>
            </a:r>
            <a:r>
              <a:rPr lang="en-US" i="1" dirty="0" smtClean="0"/>
              <a:t>')</a:t>
            </a:r>
          </a:p>
          <a:p>
            <a:pPr lvl="2" fontAlgn="base"/>
            <a:r>
              <a:rPr lang="en-US" i="1" dirty="0" err="1"/>
              <a:t>content.innerHTML</a:t>
            </a:r>
            <a:r>
              <a:rPr lang="en-US" i="1" dirty="0"/>
              <a:t> = "&lt;h1&gt;New HTML&lt;/h1</a:t>
            </a:r>
            <a:r>
              <a:rPr lang="en-US" i="1" dirty="0" smtClean="0"/>
              <a:t>&gt;";</a:t>
            </a:r>
          </a:p>
          <a:p>
            <a:pPr lvl="2" fontAlgn="base"/>
            <a:r>
              <a:rPr lang="en-US" i="1" dirty="0" smtClean="0"/>
              <a:t>OR</a:t>
            </a:r>
          </a:p>
          <a:p>
            <a:pPr lvl="2" fontAlgn="base"/>
            <a:r>
              <a:rPr lang="en-US" i="1" dirty="0" err="1"/>
              <a:t>content.textContent</a:t>
            </a:r>
            <a:r>
              <a:rPr lang="en-US" i="1" dirty="0"/>
              <a:t>="New </a:t>
            </a:r>
            <a:r>
              <a:rPr lang="en-US" i="1" dirty="0" err="1"/>
              <a:t>textContent</a:t>
            </a:r>
            <a:r>
              <a:rPr lang="en-US" i="1" dirty="0"/>
              <a:t>";</a:t>
            </a:r>
            <a:endParaRPr lang="en-US" dirty="0"/>
          </a:p>
          <a:p>
            <a:pPr lvl="2" fontAlgn="base"/>
            <a:endParaRPr lang="en-US" dirty="0"/>
          </a:p>
          <a:p>
            <a:pPr lvl="2" fontAlgn="base"/>
            <a:endParaRPr lang="en-US" dirty="0"/>
          </a:p>
          <a:p>
            <a:pPr lvl="1"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innerHTML</a:t>
            </a:r>
            <a:r>
              <a:rPr lang="en-US" dirty="0" smtClean="0"/>
              <a:t> is dangerous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Above, we mentioned that you </a:t>
            </a:r>
            <a:r>
              <a:rPr lang="en-US" i="1" dirty="0"/>
              <a:t>could</a:t>
            </a:r>
            <a:r>
              <a:rPr lang="en-US" dirty="0"/>
              <a:t> write to </a:t>
            </a:r>
            <a:r>
              <a:rPr lang="en-US" dirty="0" err="1"/>
              <a:t>innerHTML</a:t>
            </a:r>
            <a:r>
              <a:rPr lang="en-US" dirty="0"/>
              <a:t> to insert content into the DOM, but that doing so was </a:t>
            </a:r>
            <a:r>
              <a:rPr lang="en-US" dirty="0" smtClean="0"/>
              <a:t>dangerous.</a:t>
            </a:r>
          </a:p>
          <a:p>
            <a:pPr fontAlgn="base"/>
            <a:r>
              <a:rPr lang="en-US" dirty="0"/>
              <a:t>Writing to </a:t>
            </a:r>
            <a:r>
              <a:rPr lang="en-US" dirty="0" err="1"/>
              <a:t>innerHTML</a:t>
            </a:r>
            <a:r>
              <a:rPr lang="en-US" dirty="0"/>
              <a:t> is particularly dangerous when we don’t know exactly what’s contained in the value we’re writing to </a:t>
            </a:r>
            <a:r>
              <a:rPr lang="en-US" dirty="0" err="1"/>
              <a:t>innerHTML</a:t>
            </a:r>
            <a:r>
              <a:rPr lang="en-US" dirty="0"/>
              <a:t>, like when we have a value that was provided directly </a:t>
            </a:r>
            <a:r>
              <a:rPr lang="en-US" b="1" dirty="0"/>
              <a:t>by the user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innerHTML</a:t>
            </a:r>
            <a:r>
              <a:rPr lang="en-US" dirty="0"/>
              <a:t> is dangerous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10552122" cy="3599316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For example, let’s say that we’ve got an input field on our page that the user can put a value into to have us plug into the page somewhere (e.g. writing a tweet in Twitter), and let’s say they enter a particularly sneaky/malicious value.  We can simulate this by storing such a value into a variable: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userSuppliedValue</a:t>
            </a:r>
            <a:r>
              <a:rPr lang="en-US" dirty="0"/>
              <a:t> =</a:t>
            </a:r>
            <a:br>
              <a:rPr lang="en-US" dirty="0"/>
            </a:br>
            <a:r>
              <a:rPr lang="en-US" dirty="0"/>
              <a:t>   "&lt;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=x </a:t>
            </a:r>
            <a:r>
              <a:rPr lang="en-US" dirty="0" err="1"/>
              <a:t>onerror</a:t>
            </a:r>
            <a:r>
              <a:rPr lang="en-US" dirty="0"/>
              <a:t>=\"alert('Uh oh.')\" &gt;";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There’s a lot going on here that we haven’t gotten to yet, but the gist is that the user is entering HTML code for an &lt;</a:t>
            </a:r>
            <a:r>
              <a:rPr lang="en-US" dirty="0" err="1"/>
              <a:t>img</a:t>
            </a:r>
            <a:r>
              <a:rPr lang="en-US" dirty="0"/>
              <a:t>&gt; element.  The element has an attribute that specifies a JS function to run if there is an error loading an image, and it also has a </a:t>
            </a:r>
            <a:r>
              <a:rPr lang="en-US" dirty="0" err="1"/>
              <a:t>src</a:t>
            </a:r>
            <a:r>
              <a:rPr lang="en-US" dirty="0"/>
              <a:t> value that is specifically chosen to produce an image loading error.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1149" y="2205493"/>
            <a:ext cx="5420934" cy="384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innerHTML</a:t>
            </a:r>
            <a:r>
              <a:rPr lang="en-US" dirty="0"/>
              <a:t> is dangerous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If </a:t>
            </a:r>
            <a:r>
              <a:rPr lang="en-US" dirty="0"/>
              <a:t>we plug this into our page </a:t>
            </a:r>
            <a:r>
              <a:rPr lang="en-US" dirty="0" smtClean="0"/>
              <a:t>directly </a:t>
            </a:r>
            <a:r>
              <a:rPr lang="en-US" dirty="0"/>
              <a:t>using </a:t>
            </a:r>
            <a:r>
              <a:rPr lang="en-US" dirty="0" err="1"/>
              <a:t>innerHTML</a:t>
            </a:r>
            <a:r>
              <a:rPr lang="en-US" dirty="0"/>
              <a:t>, it will result in the user’s JS code being run (try all of this in your browser’s JS console to see what happens):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content = </a:t>
            </a:r>
            <a:r>
              <a:rPr lang="en-US" dirty="0" err="1"/>
              <a:t>document.getElementById</a:t>
            </a:r>
            <a:r>
              <a:rPr lang="en-US" dirty="0"/>
              <a:t>('content');</a:t>
            </a:r>
            <a:br>
              <a:rPr lang="en-US" dirty="0"/>
            </a:br>
            <a:r>
              <a:rPr lang="en-US" dirty="0" err="1"/>
              <a:t>content.innerHTML</a:t>
            </a:r>
            <a:r>
              <a:rPr lang="en-US" dirty="0"/>
              <a:t> = </a:t>
            </a:r>
            <a:r>
              <a:rPr lang="en-US" dirty="0" err="1"/>
              <a:t>userSuppliedValue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This is </a:t>
            </a:r>
            <a:r>
              <a:rPr lang="en-US" b="1" i="1" dirty="0"/>
              <a:t>BAD</a:t>
            </a:r>
            <a:r>
              <a:rPr lang="en-US" dirty="0"/>
              <a:t>.  In this case, the user specified JS code that didn’t do much evil, but you can imagine them doing </a:t>
            </a:r>
            <a:r>
              <a:rPr lang="en-US" dirty="0" smtClean="0"/>
              <a:t>worse</a:t>
            </a:r>
            <a:r>
              <a:rPr lang="en-US" dirty="0"/>
              <a:t>.  This method for exploiting sites has a name: </a:t>
            </a:r>
            <a:r>
              <a:rPr lang="en-US" b="1" i="1" dirty="0"/>
              <a:t>cross-site scripting</a:t>
            </a:r>
            <a:r>
              <a:rPr lang="en-US" dirty="0"/>
              <a:t> (or </a:t>
            </a:r>
            <a:r>
              <a:rPr lang="en-US" b="1" i="1" dirty="0"/>
              <a:t>XSS</a:t>
            </a:r>
            <a:r>
              <a:rPr lang="en-US" dirty="0"/>
              <a:t>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4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using object </a:t>
            </a:r>
            <a:r>
              <a:rPr lang="en-US" dirty="0" err="1" smtClean="0"/>
              <a:t>propeties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We need to protect against XSS at all costs, which is why </a:t>
            </a:r>
            <a:r>
              <a:rPr lang="en-US" dirty="0" err="1"/>
              <a:t>innerHTML</a:t>
            </a:r>
            <a:r>
              <a:rPr lang="en-US" dirty="0"/>
              <a:t> should only be written to when you are 101% positive that the value being written to it could not possibly contain any </a:t>
            </a:r>
            <a:r>
              <a:rPr lang="en-US" dirty="0" err="1"/>
              <a:t>unescaped</a:t>
            </a:r>
            <a:r>
              <a:rPr lang="en-US" dirty="0"/>
              <a:t> user-supplied content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One of the methods for </a:t>
            </a:r>
            <a:r>
              <a:rPr lang="en-US" dirty="0"/>
              <a:t>creating content </a:t>
            </a:r>
            <a:r>
              <a:rPr lang="en-US" dirty="0" smtClean="0"/>
              <a:t>is </a:t>
            </a:r>
            <a:r>
              <a:rPr lang="en-US" dirty="0" err="1" smtClean="0"/>
              <a:t>document.createElement</a:t>
            </a:r>
            <a:r>
              <a:rPr lang="en-US" dirty="0"/>
              <a:t>().  This creates an empty HTML element of a specified type.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</a:t>
            </a:r>
            <a:r>
              <a:rPr lang="en-US" dirty="0" err="1" smtClean="0"/>
              <a:t>cument.createElement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 If we want to create a table, we can do so using following code.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table </a:t>
            </a:r>
            <a:r>
              <a:rPr lang="en-US" dirty="0"/>
              <a:t>= </a:t>
            </a:r>
            <a:r>
              <a:rPr lang="en-US" dirty="0" err="1"/>
              <a:t>document.createElement</a:t>
            </a:r>
            <a:r>
              <a:rPr lang="en-US" dirty="0"/>
              <a:t>('table</a:t>
            </a:r>
            <a:r>
              <a:rPr lang="en-US" dirty="0" smtClean="0"/>
              <a:t>');</a:t>
            </a:r>
          </a:p>
          <a:p>
            <a:pPr lvl="1"/>
            <a:r>
              <a:rPr lang="en-US" dirty="0" smtClean="0"/>
              <a:t>This will create a empty table element.</a:t>
            </a:r>
          </a:p>
          <a:p>
            <a:r>
              <a:rPr lang="en-US" dirty="0" smtClean="0"/>
              <a:t>Let’s add a header to the table.</a:t>
            </a:r>
          </a:p>
          <a:p>
            <a:pPr marL="457200" lvl="1" indent="0">
              <a:buNone/>
            </a:pPr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('</a:t>
            </a:r>
            <a:r>
              <a:rPr lang="en-US" dirty="0" err="1"/>
              <a:t>tr</a:t>
            </a:r>
            <a:r>
              <a:rPr lang="en-US" dirty="0" smtClean="0"/>
              <a:t>');</a:t>
            </a:r>
          </a:p>
          <a:p>
            <a:pPr marL="457200" lvl="1" indent="0">
              <a:buNone/>
            </a:pPr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err="1"/>
              <a:t>headerText</a:t>
            </a:r>
            <a:r>
              <a:rPr lang="en-US" dirty="0"/>
              <a:t> = "Header " + (</a:t>
            </a:r>
            <a:r>
              <a:rPr lang="en-US" dirty="0" err="1"/>
              <a:t>i</a:t>
            </a:r>
            <a:r>
              <a:rPr lang="en-US" dirty="0"/>
              <a:t> + 1);</a:t>
            </a:r>
          </a:p>
          <a:p>
            <a:pPr marL="457200" lvl="1" indent="0">
              <a:buNone/>
            </a:pPr>
            <a:r>
              <a:rPr lang="en-US" b="1" dirty="0" err="1"/>
              <a:t>var</a:t>
            </a:r>
            <a:r>
              <a:rPr lang="en-US" dirty="0"/>
              <a:t> header = </a:t>
            </a:r>
            <a:r>
              <a:rPr lang="en-US" dirty="0" err="1"/>
              <a:t>document.createElement</a:t>
            </a:r>
            <a:r>
              <a:rPr lang="en-US" dirty="0"/>
              <a:t>('</a:t>
            </a:r>
            <a:r>
              <a:rPr lang="en-US" dirty="0" err="1"/>
              <a:t>th</a:t>
            </a:r>
            <a:r>
              <a:rPr lang="en-US" dirty="0"/>
              <a:t>');</a:t>
            </a:r>
          </a:p>
          <a:p>
            <a:pPr marL="457200" lvl="1" indent="0">
              <a:buNone/>
            </a:pPr>
            <a:r>
              <a:rPr lang="en-US" dirty="0" err="1"/>
              <a:t>header.style.border</a:t>
            </a:r>
            <a:r>
              <a:rPr lang="en-US" dirty="0"/>
              <a:t> = "solid"</a:t>
            </a:r>
          </a:p>
          <a:p>
            <a:pPr marL="457200" lvl="1" indent="0">
              <a:buNone/>
            </a:pPr>
            <a:r>
              <a:rPr lang="en-US" dirty="0" err="1"/>
              <a:t>header.appendChild</a:t>
            </a:r>
            <a:r>
              <a:rPr lang="en-US" dirty="0"/>
              <a:t>(</a:t>
            </a:r>
            <a:r>
              <a:rPr lang="en-US" dirty="0" err="1"/>
              <a:t>document.createTextNode</a:t>
            </a:r>
            <a:r>
              <a:rPr lang="en-US" dirty="0"/>
              <a:t>(</a:t>
            </a:r>
            <a:r>
              <a:rPr lang="en-US" dirty="0" err="1"/>
              <a:t>headerText</a:t>
            </a:r>
            <a:r>
              <a:rPr lang="en-US" dirty="0"/>
              <a:t>));</a:t>
            </a:r>
          </a:p>
          <a:p>
            <a:pPr marL="457200" lvl="1" indent="0">
              <a:buNone/>
            </a:pPr>
            <a:r>
              <a:rPr lang="en-US" dirty="0" err="1"/>
              <a:t>th.appendChild</a:t>
            </a:r>
            <a:r>
              <a:rPr lang="en-US" dirty="0"/>
              <a:t>(header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err="1" smtClean="0"/>
              <a:t>table.appendChild</a:t>
            </a:r>
            <a:r>
              <a:rPr lang="en-US" dirty="0" smtClean="0"/>
              <a:t>(</a:t>
            </a:r>
            <a:r>
              <a:rPr lang="en-US" dirty="0" err="1" smtClean="0"/>
              <a:t>th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Append this to your body using </a:t>
            </a:r>
            <a:r>
              <a:rPr lang="en-US" dirty="0" err="1" smtClean="0"/>
              <a:t>document.body.appendChild</a:t>
            </a:r>
            <a:r>
              <a:rPr lang="en-US" dirty="0" smtClean="0"/>
              <a:t>()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3074</TotalTime>
  <Words>522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Trebuchet MS</vt:lpstr>
      <vt:lpstr>Arial</vt:lpstr>
      <vt:lpstr>Berlin</vt:lpstr>
      <vt:lpstr>The properties of DOM elements</vt:lpstr>
      <vt:lpstr>innerHTML vs textContent</vt:lpstr>
      <vt:lpstr>innerHTML vs textContent</vt:lpstr>
      <vt:lpstr>innerHTML vs textContent</vt:lpstr>
      <vt:lpstr>innerHTML is dangerous</vt:lpstr>
      <vt:lpstr>innerHTML is dangerous</vt:lpstr>
      <vt:lpstr>innerHTML is dangerous</vt:lpstr>
      <vt:lpstr>Creating HTML using object propeties</vt:lpstr>
      <vt:lpstr>document.createElement</vt:lpstr>
      <vt:lpstr>Assignment-2</vt:lpstr>
      <vt:lpstr>Giving some styles</vt:lpstr>
      <vt:lpstr>Giving some styles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layouts</dc:title>
  <dc:creator>Virajitha Karnatapu</dc:creator>
  <cp:lastModifiedBy>Virajitha Karnatapu</cp:lastModifiedBy>
  <cp:revision>44</cp:revision>
  <dcterms:created xsi:type="dcterms:W3CDTF">2018-06-29T05:51:30Z</dcterms:created>
  <dcterms:modified xsi:type="dcterms:W3CDTF">2018-07-19T19:58:09Z</dcterms:modified>
</cp:coreProperties>
</file>