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2"/>
  </p:notesMasterIdLst>
  <p:sldIdLst>
    <p:sldId id="278" r:id="rId2"/>
    <p:sldId id="281" r:id="rId3"/>
    <p:sldId id="282" r:id="rId4"/>
    <p:sldId id="283" r:id="rId5"/>
    <p:sldId id="284" r:id="rId6"/>
    <p:sldId id="285" r:id="rId7"/>
    <p:sldId id="295" r:id="rId8"/>
    <p:sldId id="296" r:id="rId9"/>
    <p:sldId id="297" r:id="rId10"/>
    <p:sldId id="298" r:id="rId11"/>
    <p:sldId id="286" r:id="rId12"/>
    <p:sldId id="287" r:id="rId13"/>
    <p:sldId id="288" r:id="rId14"/>
    <p:sldId id="289" r:id="rId15"/>
    <p:sldId id="290" r:id="rId16"/>
    <p:sldId id="291" r:id="rId17"/>
    <p:sldId id="280"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p:restoredTop sz="94624"/>
  </p:normalViewPr>
  <p:slideViewPr>
    <p:cSldViewPr snapToGrid="0" snapToObjects="1">
      <p:cViewPr varScale="1">
        <p:scale>
          <a:sx n="119" d="100"/>
          <a:sy n="119" d="100"/>
        </p:scale>
        <p:origin x="20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4261E-2A89-DE4E-B344-AD2D3D965489}" type="datetimeFigureOut">
              <a:rPr lang="en-US" smtClean="0"/>
              <a:t>7/12/18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9D547-E10F-FA45-9B25-682E4FBD8D86}" type="slidenum">
              <a:rPr lang="en-US" smtClean="0"/>
              <a:t>‹#›</a:t>
            </a:fld>
            <a:endParaRPr lang="en-US"/>
          </a:p>
        </p:txBody>
      </p:sp>
    </p:spTree>
    <p:extLst>
      <p:ext uri="{BB962C8B-B14F-4D97-AF65-F5344CB8AC3E}">
        <p14:creationId xmlns:p14="http://schemas.microsoft.com/office/powerpoint/2010/main" val="14595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618A1-5D8D-9447-BA6B-DDD76E9DB4A6}" type="datetimeFigureOut">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618A1-5D8D-9447-BA6B-DDD76E9DB4A6}" type="datetimeFigureOut">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618A1-5D8D-9447-BA6B-DDD76E9DB4A6}" type="datetimeFigureOut">
              <a:rPr lang="en-US" smtClean="0"/>
              <a:t>7/12/18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618A1-5D8D-9447-BA6B-DDD76E9DB4A6}" type="datetimeFigureOut">
              <a:rPr lang="en-US" smtClean="0"/>
              <a:t>7/12/18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618A1-5D8D-9447-BA6B-DDD76E9DB4A6}" type="datetimeFigureOut">
              <a:rPr lang="en-US" smtClean="0"/>
              <a:t>7/12/18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618A1-5D8D-9447-BA6B-DDD76E9DB4A6}" type="datetimeFigureOut">
              <a:rPr lang="en-US" smtClean="0"/>
              <a:t>7/12/18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D6884-DBF3-5C40-A5FA-FA135FD4DE2C}" type="slidenum">
              <a:rPr lang="en-US" smtClean="0"/>
              <a:t>‹#›</a:t>
            </a:fld>
            <a:endParaRPr lang="en-US"/>
          </a:p>
        </p:txBody>
      </p:sp>
    </p:spTree>
    <p:extLst>
      <p:ext uri="{BB962C8B-B14F-4D97-AF65-F5344CB8AC3E}">
        <p14:creationId xmlns:p14="http://schemas.microsoft.com/office/powerpoint/2010/main" val="12623727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a:t>function() { </a:t>
            </a:r>
            <a:endParaRPr lang="en-US" dirty="0" smtClean="0"/>
          </a:p>
          <a:p>
            <a:pPr marL="457200" lvl="1" indent="0">
              <a:buNone/>
            </a:pPr>
            <a:r>
              <a:rPr lang="en-US" dirty="0" err="1" smtClean="0"/>
              <a:t>var</a:t>
            </a:r>
            <a:r>
              <a:rPr lang="en-US" dirty="0" smtClean="0"/>
              <a:t> </a:t>
            </a:r>
            <a:r>
              <a:rPr lang="en-US" dirty="0"/>
              <a:t>a = 10; </a:t>
            </a:r>
            <a:endParaRPr lang="en-US" dirty="0" smtClean="0"/>
          </a:p>
          <a:p>
            <a:pPr marL="457200" lvl="1" indent="0">
              <a:buNone/>
            </a:pPr>
            <a:r>
              <a:rPr lang="en-US" dirty="0" smtClean="0"/>
              <a:t>if(a </a:t>
            </a:r>
            <a:r>
              <a:rPr lang="en-US" dirty="0"/>
              <a:t>&gt; 5) </a:t>
            </a:r>
            <a:r>
              <a:rPr lang="en-US" dirty="0" smtClean="0"/>
              <a:t>{</a:t>
            </a:r>
          </a:p>
          <a:p>
            <a:pPr marL="457200" lvl="1" indent="0">
              <a:buNone/>
            </a:pPr>
            <a:r>
              <a:rPr lang="en-US" dirty="0"/>
              <a:t>	</a:t>
            </a:r>
            <a:r>
              <a:rPr lang="en-US" dirty="0" smtClean="0"/>
              <a:t> </a:t>
            </a:r>
            <a:r>
              <a:rPr lang="en-US" dirty="0"/>
              <a:t>a = 7; </a:t>
            </a:r>
            <a:endParaRPr lang="en-US" dirty="0" smtClean="0"/>
          </a:p>
          <a:p>
            <a:pPr marL="457200" lvl="1" indent="0">
              <a:buNone/>
            </a:pPr>
            <a:r>
              <a:rPr lang="en-US" dirty="0" smtClean="0"/>
              <a:t>} </a:t>
            </a:r>
          </a:p>
          <a:p>
            <a:pPr marL="457200" lvl="1" indent="0">
              <a:buNone/>
            </a:pPr>
            <a:r>
              <a:rPr lang="en-US" dirty="0" smtClean="0"/>
              <a:t>alert(a</a:t>
            </a:r>
            <a:r>
              <a:rPr lang="en-US" dirty="0"/>
              <a:t>); </a:t>
            </a:r>
            <a:endParaRPr lang="en-US" dirty="0" smtClean="0"/>
          </a:p>
          <a:p>
            <a:pPr marL="457200" lvl="1" indent="0">
              <a:buNone/>
            </a:pPr>
            <a:r>
              <a:rPr lang="en-US" dirty="0" smtClean="0"/>
              <a:t>}</a:t>
            </a:r>
          </a:p>
          <a:p>
            <a:pPr marL="0" indent="0">
              <a:buNone/>
            </a:pPr>
            <a:r>
              <a:rPr lang="en-US" dirty="0"/>
              <a:t>When executed, what value will be alerted to the screen?</a:t>
            </a:r>
            <a:endParaRPr lang="en-US" dirty="0" smtClean="0"/>
          </a:p>
        </p:txBody>
      </p:sp>
    </p:spTree>
    <p:extLst>
      <p:ext uri="{BB962C8B-B14F-4D97-AF65-F5344CB8AC3E}">
        <p14:creationId xmlns:p14="http://schemas.microsoft.com/office/powerpoint/2010/main" val="206529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a:t>
            </a:r>
            <a:r>
              <a:rPr lang="en-US" dirty="0" err="1" smtClean="0"/>
              <a:t>ReferenceError</a:t>
            </a:r>
            <a:r>
              <a:rPr lang="en-US" dirty="0" smtClean="0"/>
              <a:t>: a is not defined</a:t>
            </a:r>
          </a:p>
          <a:p>
            <a:pPr marL="0" indent="0">
              <a:buNone/>
            </a:pPr>
            <a:endParaRPr lang="en-US" dirty="0" smtClean="0"/>
          </a:p>
          <a:p>
            <a:pPr marL="0" indent="0">
              <a:buNone/>
            </a:pPr>
            <a:r>
              <a:rPr lang="en-US" dirty="0" smtClean="0"/>
              <a:t>Because we used </a:t>
            </a:r>
            <a:r>
              <a:rPr lang="en-US" dirty="0" err="1" smtClean="0"/>
              <a:t>const</a:t>
            </a:r>
            <a:r>
              <a:rPr lang="en-US" dirty="0" smtClean="0"/>
              <a:t> to declare the variable and it has scope.</a:t>
            </a:r>
            <a:endParaRPr lang="en-US" dirty="0"/>
          </a:p>
        </p:txBody>
      </p:sp>
    </p:spTree>
    <p:extLst>
      <p:ext uri="{BB962C8B-B14F-4D97-AF65-F5344CB8AC3E}">
        <p14:creationId xmlns:p14="http://schemas.microsoft.com/office/powerpoint/2010/main" val="13476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a:t>function</a:t>
            </a:r>
            <a:r>
              <a:rPr lang="en-US" dirty="0" smtClean="0"/>
              <a:t>() { </a:t>
            </a:r>
          </a:p>
          <a:p>
            <a:pPr marL="0" indent="0">
              <a:buNone/>
            </a:pPr>
            <a:r>
              <a:rPr lang="en-US" dirty="0" smtClean="0"/>
              <a:t>	a = 3; </a:t>
            </a:r>
          </a:p>
          <a:p>
            <a:pPr marL="0" indent="0">
              <a:buNone/>
            </a:pPr>
            <a:r>
              <a:rPr lang="en-US" dirty="0" smtClean="0"/>
              <a:t>	alert(a); </a:t>
            </a:r>
          </a:p>
          <a:p>
            <a:pPr marL="0" indent="0">
              <a:buNone/>
            </a:pPr>
            <a:r>
              <a:rPr lang="en-US" dirty="0" smtClean="0"/>
              <a:t>}</a:t>
            </a:r>
            <a:br>
              <a:rPr lang="en-US" dirty="0" smtClean="0"/>
            </a:br>
            <a:r>
              <a:rPr lang="en-US" dirty="0" smtClean="0"/>
              <a:t> </a:t>
            </a:r>
            <a:r>
              <a:rPr lang="en-US" dirty="0" smtClean="0"/>
              <a:t>What would be the value alerted by this function?</a:t>
            </a:r>
            <a:endParaRPr lang="en-US" dirty="0" smtClean="0"/>
          </a:p>
        </p:txBody>
      </p:sp>
    </p:spTree>
    <p:extLst>
      <p:ext uri="{BB962C8B-B14F-4D97-AF65-F5344CB8AC3E}">
        <p14:creationId xmlns:p14="http://schemas.microsoft.com/office/powerpoint/2010/main" val="109639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fontScale="92500" lnSpcReduction="20000"/>
          </a:bodyPr>
          <a:lstStyle/>
          <a:p>
            <a:pPr marL="0" indent="0">
              <a:buNone/>
            </a:pPr>
            <a:r>
              <a:rPr lang="en-US" dirty="0" smtClean="0"/>
              <a:t>Answer: 3</a:t>
            </a:r>
          </a:p>
          <a:p>
            <a:pPr marL="0" indent="0">
              <a:buNone/>
            </a:pPr>
            <a:endParaRPr lang="en-US" dirty="0" smtClean="0"/>
          </a:p>
          <a:p>
            <a:pPr marL="0" indent="0">
              <a:buNone/>
            </a:pPr>
            <a:r>
              <a:rPr lang="en-US" dirty="0"/>
              <a:t>a</a:t>
            </a:r>
            <a:r>
              <a:rPr lang="en-US" dirty="0" smtClean="0"/>
              <a:t> is a </a:t>
            </a:r>
            <a:r>
              <a:rPr lang="en-US" dirty="0"/>
              <a:t>global variable. Why? Because it was never specifically declared (using </a:t>
            </a:r>
            <a:r>
              <a:rPr lang="en-US" dirty="0" err="1"/>
              <a:t>var</a:t>
            </a:r>
            <a:r>
              <a:rPr lang="en-US" dirty="0"/>
              <a:t>), so it was assumed to be global</a:t>
            </a:r>
            <a:r>
              <a:rPr lang="en-US" dirty="0" smtClean="0"/>
              <a:t>.</a:t>
            </a:r>
          </a:p>
          <a:p>
            <a:pPr marL="0" indent="0">
              <a:buNone/>
            </a:pPr>
            <a:endParaRPr lang="en-US" dirty="0"/>
          </a:p>
          <a:p>
            <a:pPr marL="0" indent="0">
              <a:buNone/>
            </a:pPr>
            <a:r>
              <a:rPr lang="en-US" dirty="0" smtClean="0"/>
              <a:t>This is similar to the above code</a:t>
            </a:r>
          </a:p>
          <a:p>
            <a:pPr marL="0" indent="0">
              <a:buNone/>
            </a:pPr>
            <a:r>
              <a:rPr lang="en-US" dirty="0"/>
              <a:t>	 </a:t>
            </a:r>
            <a:r>
              <a:rPr lang="en-US" dirty="0" err="1"/>
              <a:t>var</a:t>
            </a:r>
            <a:r>
              <a:rPr lang="en-US" dirty="0"/>
              <a:t> a; </a:t>
            </a:r>
            <a:endParaRPr lang="en-US" dirty="0" smtClean="0"/>
          </a:p>
          <a:p>
            <a:pPr marL="0" indent="0">
              <a:buNone/>
            </a:pPr>
            <a:r>
              <a:rPr lang="en-US" dirty="0"/>
              <a:t>	</a:t>
            </a:r>
            <a:r>
              <a:rPr lang="en-US" dirty="0" smtClean="0"/>
              <a:t>function</a:t>
            </a:r>
            <a:r>
              <a:rPr lang="en-US" dirty="0"/>
              <a:t>() { </a:t>
            </a:r>
            <a:endParaRPr lang="en-US" dirty="0" smtClean="0"/>
          </a:p>
          <a:p>
            <a:pPr marL="0" indent="0">
              <a:buNone/>
            </a:pPr>
            <a:r>
              <a:rPr lang="en-US" dirty="0"/>
              <a:t>	</a:t>
            </a:r>
            <a:r>
              <a:rPr lang="en-US" dirty="0" smtClean="0"/>
              <a:t>a </a:t>
            </a:r>
            <a:r>
              <a:rPr lang="en-US" dirty="0"/>
              <a:t>= 3; </a:t>
            </a:r>
            <a:endParaRPr lang="en-US" dirty="0" smtClean="0"/>
          </a:p>
          <a:p>
            <a:pPr marL="0" indent="0">
              <a:buNone/>
            </a:pPr>
            <a:r>
              <a:rPr lang="en-US" dirty="0"/>
              <a:t>	</a:t>
            </a:r>
            <a:r>
              <a:rPr lang="en-US" dirty="0" smtClean="0"/>
              <a:t>alert(a</a:t>
            </a:r>
            <a:r>
              <a:rPr lang="en-US" dirty="0"/>
              <a:t>); </a:t>
            </a:r>
            <a:endParaRPr lang="en-US" dirty="0" smtClean="0"/>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42403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err="1"/>
              <a:t>var</a:t>
            </a:r>
            <a:r>
              <a:rPr lang="en-US" dirty="0"/>
              <a:t> a = 5; </a:t>
            </a:r>
            <a:endParaRPr lang="en-US" dirty="0" smtClean="0"/>
          </a:p>
          <a:p>
            <a:pPr marL="0" indent="0">
              <a:buNone/>
            </a:pPr>
            <a:r>
              <a:rPr lang="en-US" dirty="0" smtClean="0"/>
              <a:t>function </a:t>
            </a:r>
            <a:r>
              <a:rPr lang="en-US" dirty="0"/>
              <a:t>first() { </a:t>
            </a:r>
            <a:endParaRPr lang="en-US" dirty="0" smtClean="0"/>
          </a:p>
          <a:p>
            <a:pPr marL="0" indent="0">
              <a:buNone/>
            </a:pPr>
            <a:r>
              <a:rPr lang="en-US" dirty="0"/>
              <a:t>	</a:t>
            </a:r>
            <a:r>
              <a:rPr lang="en-US" dirty="0" smtClean="0"/>
              <a:t>a </a:t>
            </a:r>
            <a:r>
              <a:rPr lang="en-US" dirty="0"/>
              <a:t>= 6; </a:t>
            </a:r>
            <a:endParaRPr lang="en-US" dirty="0" smtClean="0"/>
          </a:p>
          <a:p>
            <a:pPr marL="0" indent="0">
              <a:buNone/>
            </a:pPr>
            <a:r>
              <a:rPr lang="en-US" dirty="0" smtClean="0"/>
              <a:t>} </a:t>
            </a:r>
          </a:p>
          <a:p>
            <a:pPr marL="0" indent="0">
              <a:buNone/>
            </a:pPr>
            <a:r>
              <a:rPr lang="en-US" dirty="0" smtClean="0"/>
              <a:t>function </a:t>
            </a:r>
            <a:r>
              <a:rPr lang="en-US" dirty="0"/>
              <a:t>second() { </a:t>
            </a:r>
            <a:endParaRPr lang="en-US" dirty="0" smtClean="0"/>
          </a:p>
          <a:p>
            <a:pPr marL="0" indent="0">
              <a:buNone/>
            </a:pPr>
            <a:r>
              <a:rPr lang="en-US" dirty="0"/>
              <a:t>	</a:t>
            </a:r>
            <a:r>
              <a:rPr lang="en-US" dirty="0" smtClean="0"/>
              <a:t>alert(a</a:t>
            </a:r>
            <a:r>
              <a:rPr lang="en-US" dirty="0"/>
              <a:t>); </a:t>
            </a:r>
            <a:endParaRPr lang="en-US" dirty="0" smtClean="0"/>
          </a:p>
          <a:p>
            <a:pPr marL="0" indent="0">
              <a:buNone/>
            </a:pPr>
            <a:r>
              <a:rPr lang="en-US" dirty="0" smtClean="0"/>
              <a:t>} </a:t>
            </a:r>
          </a:p>
          <a:p>
            <a:pPr marL="0" indent="0">
              <a:buNone/>
            </a:pPr>
            <a:r>
              <a:rPr lang="en-US" dirty="0" smtClean="0"/>
              <a:t>What would be the value alerted by this function?</a:t>
            </a:r>
            <a:endParaRPr lang="en-US" dirty="0" smtClean="0"/>
          </a:p>
        </p:txBody>
      </p:sp>
    </p:spTree>
    <p:extLst>
      <p:ext uri="{BB962C8B-B14F-4D97-AF65-F5344CB8AC3E}">
        <p14:creationId xmlns:p14="http://schemas.microsoft.com/office/powerpoint/2010/main" val="169663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a:bodyPr>
          <a:lstStyle/>
          <a:p>
            <a:pPr marL="0" indent="0">
              <a:buNone/>
            </a:pPr>
            <a:r>
              <a:rPr lang="en-US" dirty="0" smtClean="0"/>
              <a:t>Answer: 6</a:t>
            </a:r>
          </a:p>
          <a:p>
            <a:pPr marL="0" indent="0">
              <a:buNone/>
            </a:pPr>
            <a:endParaRPr lang="en-US" dirty="0" smtClean="0"/>
          </a:p>
          <a:p>
            <a:pPr marL="0" indent="0">
              <a:buNone/>
            </a:pPr>
            <a:r>
              <a:rPr lang="en-US" dirty="0"/>
              <a:t>Here, we allocate a global variable a and set its value to 5. By calling first(), we change its value to 6. This value, 6, then gets alerted.</a:t>
            </a:r>
          </a:p>
        </p:txBody>
      </p:sp>
    </p:spTree>
    <p:extLst>
      <p:ext uri="{BB962C8B-B14F-4D97-AF65-F5344CB8AC3E}">
        <p14:creationId xmlns:p14="http://schemas.microsoft.com/office/powerpoint/2010/main" val="6372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err="1"/>
              <a:t>var</a:t>
            </a:r>
            <a:r>
              <a:rPr lang="en-US" dirty="0"/>
              <a:t> a = 5; </a:t>
            </a:r>
            <a:endParaRPr lang="en-US" dirty="0" smtClean="0"/>
          </a:p>
          <a:p>
            <a:pPr marL="0" indent="0">
              <a:buNone/>
            </a:pPr>
            <a:r>
              <a:rPr lang="en-US" dirty="0" smtClean="0"/>
              <a:t>function</a:t>
            </a:r>
            <a:r>
              <a:rPr lang="en-US" dirty="0"/>
              <a:t>() { </a:t>
            </a:r>
            <a:endParaRPr lang="en-US" dirty="0" smtClean="0"/>
          </a:p>
          <a:p>
            <a:pPr marL="0" indent="0">
              <a:buNone/>
            </a:pPr>
            <a:r>
              <a:rPr lang="en-US" dirty="0"/>
              <a:t>	</a:t>
            </a:r>
            <a:r>
              <a:rPr lang="en-US" dirty="0" err="1" smtClean="0"/>
              <a:t>var</a:t>
            </a:r>
            <a:r>
              <a:rPr lang="en-US" dirty="0" smtClean="0"/>
              <a:t> </a:t>
            </a:r>
            <a:r>
              <a:rPr lang="en-US" dirty="0"/>
              <a:t>a = 7; </a:t>
            </a:r>
            <a:endParaRPr lang="en-US" dirty="0" smtClean="0"/>
          </a:p>
          <a:p>
            <a:pPr marL="0" indent="0">
              <a:buNone/>
            </a:pPr>
            <a:r>
              <a:rPr lang="en-US" dirty="0"/>
              <a:t>	</a:t>
            </a:r>
            <a:r>
              <a:rPr lang="en-US" dirty="0" smtClean="0"/>
              <a:t>alert(a</a:t>
            </a:r>
            <a:r>
              <a:rPr lang="en-US" dirty="0"/>
              <a:t>); </a:t>
            </a:r>
            <a:endParaRPr lang="en-US" dirty="0" smtClean="0"/>
          </a:p>
          <a:p>
            <a:pPr marL="0" indent="0">
              <a:buNone/>
            </a:pPr>
            <a:r>
              <a:rPr lang="en-US" dirty="0" smtClean="0"/>
              <a:t>}</a:t>
            </a:r>
          </a:p>
        </p:txBody>
      </p:sp>
    </p:spTree>
    <p:extLst>
      <p:ext uri="{BB962C8B-B14F-4D97-AF65-F5344CB8AC3E}">
        <p14:creationId xmlns:p14="http://schemas.microsoft.com/office/powerpoint/2010/main" val="17575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lnSpcReduction="10000"/>
          </a:bodyPr>
          <a:lstStyle/>
          <a:p>
            <a:pPr marL="0" indent="0">
              <a:buNone/>
            </a:pPr>
            <a:r>
              <a:rPr lang="en-US" dirty="0" smtClean="0"/>
              <a:t>Answer: 7</a:t>
            </a:r>
          </a:p>
          <a:p>
            <a:pPr marL="0" indent="0">
              <a:buNone/>
            </a:pPr>
            <a:endParaRPr lang="en-US" dirty="0" smtClean="0"/>
          </a:p>
          <a:p>
            <a:pPr marL="0" indent="0">
              <a:buNone/>
            </a:pPr>
            <a:r>
              <a:rPr lang="en-US" dirty="0"/>
              <a:t>If you recall, entering a function changes the scope. When looking to resolve a variable name, </a:t>
            </a:r>
            <a:r>
              <a:rPr lang="en-US" dirty="0" err="1"/>
              <a:t>Javascript</a:t>
            </a:r>
            <a:r>
              <a:rPr lang="en-US" dirty="0"/>
              <a:t> will work </a:t>
            </a:r>
            <a:r>
              <a:rPr lang="en-US" b="1" i="1" dirty="0"/>
              <a:t>outwards from the innermost level</a:t>
            </a:r>
            <a:r>
              <a:rPr lang="en-US" dirty="0"/>
              <a:t>. If it can't find anything at the current level, it moves out a bit more</a:t>
            </a:r>
            <a:r>
              <a:rPr lang="en-US" dirty="0" smtClean="0"/>
              <a:t>.</a:t>
            </a:r>
          </a:p>
          <a:p>
            <a:pPr marL="0" indent="0">
              <a:buNone/>
            </a:pPr>
            <a:endParaRPr lang="en-US" dirty="0"/>
          </a:p>
          <a:p>
            <a:pPr marL="0" indent="0">
              <a:buNone/>
            </a:pPr>
            <a:r>
              <a:rPr lang="en-US" dirty="0"/>
              <a:t>So, in this case, it starts looking for a variable a at the level of this function. It finds it, so that's the one it settles with. It never reaches the global variable. So, the value 7 is alerted to the screen.</a:t>
            </a:r>
          </a:p>
        </p:txBody>
      </p:sp>
    </p:spTree>
    <p:extLst>
      <p:ext uri="{BB962C8B-B14F-4D97-AF65-F5344CB8AC3E}">
        <p14:creationId xmlns:p14="http://schemas.microsoft.com/office/powerpoint/2010/main" val="94835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774" y="706829"/>
            <a:ext cx="10801574" cy="5468060"/>
          </a:xfrm>
        </p:spPr>
        <p:txBody>
          <a:bodyPr>
            <a:normAutofit fontScale="85000" lnSpcReduction="20000"/>
          </a:bodyPr>
          <a:lstStyle/>
          <a:p>
            <a:pPr marL="0" indent="0">
              <a:buNone/>
            </a:pPr>
            <a:r>
              <a:rPr lang="en-US" dirty="0" err="1" smtClean="0"/>
              <a:t>var</a:t>
            </a:r>
            <a:r>
              <a:rPr lang="en-US" dirty="0" smtClean="0"/>
              <a:t> a = 6; </a:t>
            </a:r>
          </a:p>
          <a:p>
            <a:pPr marL="0" indent="0">
              <a:buNone/>
            </a:pPr>
            <a:r>
              <a:rPr lang="en-US" dirty="0" smtClean="0"/>
              <a:t>function test() { </a:t>
            </a:r>
          </a:p>
          <a:p>
            <a:pPr marL="0" indent="0">
              <a:buNone/>
            </a:pPr>
            <a:r>
              <a:rPr lang="en-US" dirty="0" smtClean="0"/>
              <a:t>	</a:t>
            </a:r>
            <a:r>
              <a:rPr lang="en-US" dirty="0" err="1" smtClean="0"/>
              <a:t>var</a:t>
            </a:r>
            <a:r>
              <a:rPr lang="en-US" dirty="0" smtClean="0"/>
              <a:t> a = 7; </a:t>
            </a:r>
          </a:p>
          <a:p>
            <a:pPr marL="0" indent="0">
              <a:buNone/>
            </a:pPr>
            <a:r>
              <a:rPr lang="en-US" dirty="0" smtClean="0"/>
              <a:t>	function again() { </a:t>
            </a:r>
          </a:p>
          <a:p>
            <a:pPr marL="0" indent="0">
              <a:buNone/>
            </a:pPr>
            <a:r>
              <a:rPr lang="en-US" dirty="0" smtClean="0"/>
              <a:t>		</a:t>
            </a:r>
            <a:r>
              <a:rPr lang="en-US" dirty="0" err="1" smtClean="0"/>
              <a:t>var</a:t>
            </a:r>
            <a:r>
              <a:rPr lang="en-US" dirty="0" smtClean="0"/>
              <a:t> a = 8; </a:t>
            </a:r>
          </a:p>
          <a:p>
            <a:pPr marL="0" indent="0">
              <a:buNone/>
            </a:pPr>
            <a:r>
              <a:rPr lang="en-US" dirty="0" smtClean="0"/>
              <a:t>		alert(a); // First </a:t>
            </a:r>
          </a:p>
          <a:p>
            <a:pPr marL="0" indent="0">
              <a:buNone/>
            </a:pPr>
            <a:r>
              <a:rPr lang="en-US" dirty="0" smtClean="0"/>
              <a:t>	} </a:t>
            </a:r>
          </a:p>
          <a:p>
            <a:pPr marL="0" indent="0">
              <a:buNone/>
            </a:pPr>
            <a:r>
              <a:rPr lang="en-US" dirty="0" smtClean="0"/>
              <a:t>	again(); </a:t>
            </a:r>
          </a:p>
          <a:p>
            <a:pPr marL="0" indent="0">
              <a:buNone/>
            </a:pPr>
            <a:r>
              <a:rPr lang="en-US" dirty="0" smtClean="0"/>
              <a:t>	alert(a); // Second </a:t>
            </a:r>
          </a:p>
          <a:p>
            <a:pPr marL="0" indent="0">
              <a:buNone/>
            </a:pPr>
            <a:r>
              <a:rPr lang="en-US" dirty="0" smtClean="0"/>
              <a:t>} </a:t>
            </a:r>
          </a:p>
          <a:p>
            <a:pPr marL="0" indent="0">
              <a:buNone/>
            </a:pPr>
            <a:r>
              <a:rPr lang="en-US" dirty="0" smtClean="0"/>
              <a:t>test(); ​</a:t>
            </a:r>
          </a:p>
          <a:p>
            <a:pPr marL="0" indent="0">
              <a:buNone/>
            </a:pPr>
            <a:r>
              <a:rPr lang="en-US" dirty="0" smtClean="0"/>
              <a:t>alert(a);​ // Third</a:t>
            </a:r>
          </a:p>
          <a:p>
            <a:pPr marL="0" indent="0">
              <a:buNone/>
            </a:pPr>
            <a:endParaRPr lang="en-US" dirty="0" smtClean="0"/>
          </a:p>
          <a:p>
            <a:pPr marL="0" indent="0">
              <a:buNone/>
            </a:pPr>
            <a:r>
              <a:rPr lang="en-US" dirty="0" smtClean="0"/>
              <a:t>What is the sequence of alerts?</a:t>
            </a:r>
          </a:p>
          <a:p>
            <a:pPr marL="0" indent="0">
              <a:buNone/>
            </a:pPr>
            <a:endParaRPr lang="en-US" dirty="0" smtClean="0"/>
          </a:p>
        </p:txBody>
      </p:sp>
    </p:spTree>
    <p:extLst>
      <p:ext uri="{BB962C8B-B14F-4D97-AF65-F5344CB8AC3E}">
        <p14:creationId xmlns:p14="http://schemas.microsoft.com/office/powerpoint/2010/main" val="180818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fontScale="92500" lnSpcReduction="10000"/>
          </a:bodyPr>
          <a:lstStyle/>
          <a:p>
            <a:pPr marL="0" indent="0">
              <a:buNone/>
            </a:pPr>
            <a:r>
              <a:rPr lang="en-US" dirty="0" smtClean="0"/>
              <a:t>Answer: 8, 7, 6</a:t>
            </a:r>
          </a:p>
          <a:p>
            <a:pPr marL="0" indent="0">
              <a:buNone/>
            </a:pPr>
            <a:endParaRPr lang="en-US" dirty="0" smtClean="0"/>
          </a:p>
          <a:p>
            <a:pPr marL="0" indent="0">
              <a:buNone/>
            </a:pPr>
            <a:r>
              <a:rPr lang="en-US" dirty="0"/>
              <a:t>The first, found in again(), will alert the value 8</a:t>
            </a:r>
            <a:r>
              <a:rPr lang="en-US" dirty="0" smtClean="0"/>
              <a:t>.</a:t>
            </a:r>
          </a:p>
          <a:p>
            <a:pPr marL="0" indent="0">
              <a:buNone/>
            </a:pPr>
            <a:r>
              <a:rPr lang="en-US" dirty="0"/>
              <a:t>The next, found in test(), will alert 7</a:t>
            </a:r>
            <a:r>
              <a:rPr lang="en-US" dirty="0" smtClean="0"/>
              <a:t>.</a:t>
            </a:r>
          </a:p>
          <a:p>
            <a:pPr marL="0" indent="0">
              <a:buNone/>
            </a:pPr>
            <a:r>
              <a:rPr lang="en-US" dirty="0"/>
              <a:t>The third, found at the end, will alert 6. </a:t>
            </a:r>
            <a:endParaRPr lang="en-US" dirty="0" smtClean="0"/>
          </a:p>
          <a:p>
            <a:pPr marL="0" indent="0">
              <a:buNone/>
            </a:pPr>
            <a:endParaRPr lang="en-US" dirty="0"/>
          </a:p>
          <a:p>
            <a:pPr marL="0" indent="0">
              <a:buNone/>
            </a:pPr>
            <a:r>
              <a:rPr lang="en-US" dirty="0"/>
              <a:t>Each time, the </a:t>
            </a:r>
            <a:r>
              <a:rPr lang="en-US" dirty="0" err="1"/>
              <a:t>Javascript</a:t>
            </a:r>
            <a:r>
              <a:rPr lang="en-US" dirty="0"/>
              <a:t> interpreter searches for the most local variable it can find, and uses that one. So, when executing again(), despite there being an a that has a value of 7, and an a that has a value of 6, the interpreter never finds them, because the one directly within again() is most local.</a:t>
            </a:r>
            <a:endParaRPr lang="en-US" dirty="0" smtClean="0"/>
          </a:p>
        </p:txBody>
      </p:sp>
    </p:spTree>
    <p:extLst>
      <p:ext uri="{BB962C8B-B14F-4D97-AF65-F5344CB8AC3E}">
        <p14:creationId xmlns:p14="http://schemas.microsoft.com/office/powerpoint/2010/main" val="86597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774" y="706829"/>
            <a:ext cx="10801574" cy="5468060"/>
          </a:xfrm>
        </p:spPr>
        <p:txBody>
          <a:bodyPr>
            <a:normAutofit/>
          </a:bodyPr>
          <a:lstStyle/>
          <a:p>
            <a:pPr marL="0" indent="0">
              <a:buNone/>
            </a:pPr>
            <a:r>
              <a:rPr lang="en-US" dirty="0"/>
              <a:t>function </a:t>
            </a:r>
            <a:r>
              <a:rPr lang="en-US" dirty="0" err="1"/>
              <a:t>getFunc</a:t>
            </a:r>
            <a:r>
              <a:rPr lang="en-US" dirty="0"/>
              <a:t>() { </a:t>
            </a:r>
            <a:endParaRPr lang="en-US" dirty="0" smtClean="0"/>
          </a:p>
          <a:p>
            <a:pPr marL="0" indent="0">
              <a:buNone/>
            </a:pPr>
            <a:r>
              <a:rPr lang="en-US" dirty="0"/>
              <a:t>	</a:t>
            </a:r>
            <a:r>
              <a:rPr lang="en-US" dirty="0" err="1" smtClean="0"/>
              <a:t>var</a:t>
            </a:r>
            <a:r>
              <a:rPr lang="en-US" dirty="0" smtClean="0"/>
              <a:t> </a:t>
            </a:r>
            <a:r>
              <a:rPr lang="en-US" dirty="0"/>
              <a:t>a = 7; </a:t>
            </a:r>
            <a:endParaRPr lang="en-US" dirty="0" smtClean="0"/>
          </a:p>
          <a:p>
            <a:pPr marL="0" indent="0">
              <a:buNone/>
            </a:pPr>
            <a:r>
              <a:rPr lang="en-US" dirty="0"/>
              <a:t>	</a:t>
            </a:r>
            <a:r>
              <a:rPr lang="en-US" dirty="0" smtClean="0"/>
              <a:t>return </a:t>
            </a:r>
            <a:r>
              <a:rPr lang="en-US" dirty="0"/>
              <a:t>function(b) { alert(</a:t>
            </a:r>
            <a:r>
              <a:rPr lang="en-US" dirty="0" err="1"/>
              <a:t>a+b</a:t>
            </a:r>
            <a:r>
              <a:rPr lang="en-US" dirty="0"/>
              <a:t>); } </a:t>
            </a:r>
            <a:endParaRPr lang="en-US" dirty="0" smtClean="0"/>
          </a:p>
          <a:p>
            <a:pPr marL="0" indent="0">
              <a:buNone/>
            </a:pPr>
            <a:r>
              <a:rPr lang="en-US" dirty="0" smtClean="0"/>
              <a:t>} </a:t>
            </a:r>
          </a:p>
          <a:p>
            <a:pPr marL="0" indent="0">
              <a:buNone/>
            </a:pPr>
            <a:r>
              <a:rPr lang="en-US" dirty="0" err="1" smtClean="0"/>
              <a:t>var</a:t>
            </a:r>
            <a:r>
              <a:rPr lang="en-US" dirty="0" smtClean="0"/>
              <a:t> </a:t>
            </a:r>
            <a:r>
              <a:rPr lang="en-US" dirty="0"/>
              <a:t>f = </a:t>
            </a:r>
            <a:r>
              <a:rPr lang="en-US" dirty="0" err="1"/>
              <a:t>getFunc</a:t>
            </a:r>
            <a:r>
              <a:rPr lang="en-US" dirty="0"/>
              <a:t>(); </a:t>
            </a:r>
            <a:endParaRPr lang="en-US" dirty="0" smtClean="0"/>
          </a:p>
          <a:p>
            <a:pPr marL="0" indent="0">
              <a:buNone/>
            </a:pPr>
            <a:r>
              <a:rPr lang="en-US" dirty="0" smtClean="0"/>
              <a:t>f(5</a:t>
            </a:r>
            <a:r>
              <a:rPr lang="en-US" dirty="0"/>
              <a:t>);</a:t>
            </a:r>
            <a:endParaRPr lang="en-US" dirty="0" smtClean="0"/>
          </a:p>
          <a:p>
            <a:pPr marL="0" indent="0">
              <a:buNone/>
            </a:pPr>
            <a:r>
              <a:rPr lang="en-US" dirty="0" smtClean="0"/>
              <a:t>What is the alert message?</a:t>
            </a:r>
          </a:p>
          <a:p>
            <a:pPr marL="0" indent="0">
              <a:buNone/>
            </a:pPr>
            <a:endParaRPr lang="en-US" dirty="0" smtClean="0"/>
          </a:p>
        </p:txBody>
      </p:sp>
    </p:spTree>
    <p:extLst>
      <p:ext uri="{BB962C8B-B14F-4D97-AF65-F5344CB8AC3E}">
        <p14:creationId xmlns:p14="http://schemas.microsoft.com/office/powerpoint/2010/main" val="14502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 Answer: 7</a:t>
            </a:r>
          </a:p>
          <a:p>
            <a:pPr marL="0" indent="0">
              <a:buNone/>
            </a:pPr>
            <a:r>
              <a:rPr lang="en-US" dirty="0"/>
              <a:t>What happens here is exactly as you might expect. You declare a local variable and set its value to 10. Its value is indeed greater than 5, so you set its value to 7. You then alert this new value, 7</a:t>
            </a:r>
            <a:r>
              <a:rPr lang="en-US" dirty="0" smtClean="0"/>
              <a:t>.</a:t>
            </a:r>
          </a:p>
        </p:txBody>
      </p:sp>
    </p:spTree>
    <p:extLst>
      <p:ext uri="{BB962C8B-B14F-4D97-AF65-F5344CB8AC3E}">
        <p14:creationId xmlns:p14="http://schemas.microsoft.com/office/powerpoint/2010/main" val="59301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3"/>
            <a:ext cx="11135062" cy="5737002"/>
          </a:xfrm>
        </p:spPr>
        <p:txBody>
          <a:bodyPr>
            <a:normAutofit/>
          </a:bodyPr>
          <a:lstStyle/>
          <a:p>
            <a:pPr marL="0" indent="0">
              <a:buNone/>
            </a:pPr>
            <a:r>
              <a:rPr lang="en-US" dirty="0" smtClean="0"/>
              <a:t>Answer: 12</a:t>
            </a:r>
          </a:p>
          <a:p>
            <a:pPr marL="0" indent="0">
              <a:buNone/>
            </a:pPr>
            <a:r>
              <a:rPr lang="en-US" dirty="0" smtClean="0"/>
              <a:t>- Once</a:t>
            </a:r>
            <a:r>
              <a:rPr lang="en-US" dirty="0"/>
              <a:t> </a:t>
            </a:r>
            <a:r>
              <a:rPr lang="en-US" dirty="0" err="1"/>
              <a:t>getFunc</a:t>
            </a:r>
            <a:r>
              <a:rPr lang="en-US" dirty="0"/>
              <a:t>() returns, you might think that all of its local variables would be deallocated. However, that little anonymous function, which alerts to the screen, still has access to the variable a! </a:t>
            </a:r>
          </a:p>
          <a:p>
            <a:pPr marL="0" indent="0">
              <a:buNone/>
            </a:pPr>
            <a:r>
              <a:rPr lang="en-US" dirty="0" smtClean="0"/>
              <a:t>- Each </a:t>
            </a:r>
            <a:r>
              <a:rPr lang="en-US" dirty="0"/>
              <a:t>time, the </a:t>
            </a:r>
            <a:r>
              <a:rPr lang="en-US" dirty="0" err="1"/>
              <a:t>Javascript</a:t>
            </a:r>
            <a:r>
              <a:rPr lang="en-US" dirty="0"/>
              <a:t> interpreter searches for the most local variable it can find, and uses that one. So, when executing again(), despite there being an a that has a value of 7, and an a that has a value of 6, the interpreter never finds them, because the one directly within again() is most local</a:t>
            </a:r>
            <a:r>
              <a:rPr lang="en-US" dirty="0" smtClean="0"/>
              <a:t>.</a:t>
            </a:r>
          </a:p>
          <a:p>
            <a:pPr marL="0" indent="0">
              <a:buNone/>
            </a:pPr>
            <a:r>
              <a:rPr lang="en-US" dirty="0" smtClean="0"/>
              <a:t>- </a:t>
            </a:r>
            <a:r>
              <a:rPr lang="en-US" dirty="0" err="1" smtClean="0"/>
              <a:t>getFunc</a:t>
            </a:r>
            <a:r>
              <a:rPr lang="en-US" dirty="0"/>
              <a:t>() returns a reference to another, anonymous function. Later on, we call that function, and it still has access to all of the variables it had access to at the time of creation. All of these variables that the function has access to at its creation create a closure, which sticks around for as long as the function pointer itself does.</a:t>
            </a:r>
            <a:endParaRPr lang="en-US" dirty="0" smtClean="0"/>
          </a:p>
        </p:txBody>
      </p:sp>
    </p:spTree>
    <p:extLst>
      <p:ext uri="{BB962C8B-B14F-4D97-AF65-F5344CB8AC3E}">
        <p14:creationId xmlns:p14="http://schemas.microsoft.com/office/powerpoint/2010/main" val="91655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function</a:t>
            </a:r>
            <a:r>
              <a:rPr lang="en-US" dirty="0"/>
              <a:t>() { </a:t>
            </a:r>
            <a:endParaRPr lang="en-US" dirty="0" smtClean="0"/>
          </a:p>
          <a:p>
            <a:pPr marL="457200" lvl="1" indent="0">
              <a:buNone/>
            </a:pPr>
            <a:r>
              <a:rPr lang="en-US" dirty="0" smtClean="0"/>
              <a:t>if(true</a:t>
            </a:r>
            <a:r>
              <a:rPr lang="en-US" dirty="0"/>
              <a:t>) { </a:t>
            </a:r>
            <a:endParaRPr lang="en-US" dirty="0" smtClean="0"/>
          </a:p>
          <a:p>
            <a:pPr marL="457200" lvl="1" indent="0">
              <a:buNone/>
            </a:pPr>
            <a:r>
              <a:rPr lang="en-US" dirty="0" err="1" smtClean="0"/>
              <a:t>var</a:t>
            </a:r>
            <a:r>
              <a:rPr lang="en-US" dirty="0" smtClean="0"/>
              <a:t> </a:t>
            </a:r>
            <a:r>
              <a:rPr lang="en-US" dirty="0"/>
              <a:t>a = 5; </a:t>
            </a:r>
            <a:endParaRPr lang="en-US" dirty="0" smtClean="0"/>
          </a:p>
          <a:p>
            <a:pPr marL="457200" lvl="1" indent="0">
              <a:buNone/>
            </a:pPr>
            <a:r>
              <a:rPr lang="en-US" dirty="0" smtClean="0"/>
              <a:t>} </a:t>
            </a:r>
          </a:p>
          <a:p>
            <a:pPr marL="457200" lvl="1" indent="0">
              <a:buNone/>
            </a:pPr>
            <a:r>
              <a:rPr lang="en-US" dirty="0" smtClean="0"/>
              <a:t>alert(a</a:t>
            </a:r>
            <a:r>
              <a:rPr lang="en-US" dirty="0"/>
              <a:t>); </a:t>
            </a:r>
            <a:endParaRPr lang="en-US" dirty="0" smtClean="0"/>
          </a:p>
          <a:p>
            <a:pPr marL="457200" lvl="1" indent="0">
              <a:buNone/>
            </a:pPr>
            <a:r>
              <a:rPr lang="en-US" dirty="0" smtClean="0"/>
              <a:t>}</a:t>
            </a:r>
          </a:p>
          <a:p>
            <a:pPr marL="0" indent="0">
              <a:buNone/>
            </a:pPr>
            <a:r>
              <a:rPr lang="en-US" dirty="0" smtClean="0"/>
              <a:t>What </a:t>
            </a:r>
            <a:r>
              <a:rPr lang="en-US" dirty="0"/>
              <a:t>would be the value alerted by this function?</a:t>
            </a:r>
            <a:endParaRPr lang="en-US" dirty="0" smtClean="0"/>
          </a:p>
        </p:txBody>
      </p:sp>
    </p:spTree>
    <p:extLst>
      <p:ext uri="{BB962C8B-B14F-4D97-AF65-F5344CB8AC3E}">
        <p14:creationId xmlns:p14="http://schemas.microsoft.com/office/powerpoint/2010/main" val="167402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5</a:t>
            </a:r>
          </a:p>
          <a:p>
            <a:pPr marL="0" indent="0">
              <a:buNone/>
            </a:pPr>
            <a:r>
              <a:rPr lang="en-US" dirty="0"/>
              <a:t>if you </a:t>
            </a:r>
            <a:r>
              <a:rPr lang="en-US" dirty="0" smtClean="0"/>
              <a:t>enter </a:t>
            </a:r>
            <a:r>
              <a:rPr lang="en-US" dirty="0"/>
              <a:t>that if </a:t>
            </a:r>
            <a:r>
              <a:rPr lang="en-US" dirty="0" smtClean="0"/>
              <a:t>statement, </a:t>
            </a:r>
            <a:r>
              <a:rPr lang="en-US" dirty="0"/>
              <a:t>a new variable, a, will be allocated at the scope of that </a:t>
            </a:r>
            <a:r>
              <a:rPr lang="en-US" i="1" dirty="0"/>
              <a:t>function</a:t>
            </a:r>
            <a:r>
              <a:rPr lang="en-US" dirty="0"/>
              <a:t>. Anything else in that function, even if it's not in the if statement, has access to the variable a. However, nothing outside of that </a:t>
            </a:r>
            <a:r>
              <a:rPr lang="en-US" i="1" dirty="0"/>
              <a:t>function</a:t>
            </a:r>
            <a:r>
              <a:rPr lang="en-US" dirty="0"/>
              <a:t> has access to a.</a:t>
            </a:r>
            <a:endParaRPr lang="en-US" dirty="0" smtClean="0"/>
          </a:p>
        </p:txBody>
      </p:sp>
    </p:spTree>
    <p:extLst>
      <p:ext uri="{BB962C8B-B14F-4D97-AF65-F5344CB8AC3E}">
        <p14:creationId xmlns:p14="http://schemas.microsoft.com/office/powerpoint/2010/main" val="1057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function() { </a:t>
            </a:r>
          </a:p>
          <a:p>
            <a:pPr marL="457200" lvl="1" indent="0">
              <a:buNone/>
            </a:pPr>
            <a:r>
              <a:rPr lang="en-US" dirty="0" smtClean="0"/>
              <a:t>if(true) { </a:t>
            </a:r>
          </a:p>
          <a:p>
            <a:pPr marL="457200" lvl="1" indent="0">
              <a:buNone/>
            </a:pPr>
            <a:r>
              <a:rPr lang="en-US" dirty="0"/>
              <a:t>l</a:t>
            </a:r>
            <a:r>
              <a:rPr lang="en-US" dirty="0" smtClean="0"/>
              <a:t>et a = 5; </a:t>
            </a:r>
          </a:p>
          <a:p>
            <a:pPr marL="457200" lvl="1" indent="0">
              <a:buNone/>
            </a:pPr>
            <a:r>
              <a:rPr lang="en-US" dirty="0" smtClean="0"/>
              <a:t>} </a:t>
            </a:r>
          </a:p>
          <a:p>
            <a:pPr marL="457200" lvl="1" indent="0">
              <a:buNone/>
            </a:pPr>
            <a:r>
              <a:rPr lang="en-US" dirty="0" smtClean="0"/>
              <a:t>alert(a); </a:t>
            </a:r>
          </a:p>
          <a:p>
            <a:pPr marL="457200" lvl="1" indent="0">
              <a:buNone/>
            </a:pPr>
            <a:r>
              <a:rPr lang="en-US" dirty="0" smtClean="0"/>
              <a:t>}</a:t>
            </a:r>
          </a:p>
          <a:p>
            <a:pPr marL="0" indent="0">
              <a:buNone/>
            </a:pPr>
            <a:r>
              <a:rPr lang="en-US" dirty="0" smtClean="0"/>
              <a:t>What would be the value alerted by this function?</a:t>
            </a:r>
            <a:endParaRPr lang="en-US" dirty="0" smtClean="0"/>
          </a:p>
        </p:txBody>
      </p:sp>
    </p:spTree>
    <p:extLst>
      <p:ext uri="{BB962C8B-B14F-4D97-AF65-F5344CB8AC3E}">
        <p14:creationId xmlns:p14="http://schemas.microsoft.com/office/powerpoint/2010/main" val="82233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Reference error: a is not defined</a:t>
            </a:r>
          </a:p>
          <a:p>
            <a:pPr marL="0" indent="0">
              <a:buNone/>
            </a:pPr>
            <a:endParaRPr lang="en-US" dirty="0"/>
          </a:p>
          <a:p>
            <a:pPr marL="0" indent="0">
              <a:buNone/>
            </a:pPr>
            <a:r>
              <a:rPr lang="en-US" dirty="0" smtClean="0"/>
              <a:t>We used let to declare the variable, so a will be in the block scope</a:t>
            </a:r>
          </a:p>
        </p:txBody>
      </p:sp>
    </p:spTree>
    <p:extLst>
      <p:ext uri="{BB962C8B-B14F-4D97-AF65-F5344CB8AC3E}">
        <p14:creationId xmlns:p14="http://schemas.microsoft.com/office/powerpoint/2010/main" val="104023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function() { </a:t>
            </a:r>
          </a:p>
          <a:p>
            <a:pPr marL="457200" lvl="1" indent="0">
              <a:buNone/>
            </a:pPr>
            <a:r>
              <a:rPr lang="en-US" dirty="0" err="1"/>
              <a:t>c</a:t>
            </a:r>
            <a:r>
              <a:rPr lang="en-US" dirty="0" err="1" smtClean="0"/>
              <a:t>onst</a:t>
            </a:r>
            <a:r>
              <a:rPr lang="en-US" dirty="0" smtClean="0"/>
              <a:t> a = 6;</a:t>
            </a:r>
          </a:p>
          <a:p>
            <a:pPr marL="457200" lvl="1" indent="0">
              <a:buNone/>
            </a:pPr>
            <a:r>
              <a:rPr lang="en-US" dirty="0" smtClean="0"/>
              <a:t>if(true) { </a:t>
            </a:r>
          </a:p>
          <a:p>
            <a:pPr marL="457200" lvl="1" indent="0">
              <a:buNone/>
            </a:pPr>
            <a:r>
              <a:rPr lang="en-US" dirty="0" smtClean="0"/>
              <a:t>	a = 5;</a:t>
            </a:r>
          </a:p>
          <a:p>
            <a:pPr marL="457200" lvl="1" indent="0">
              <a:buNone/>
            </a:pPr>
            <a:r>
              <a:rPr lang="en-US" dirty="0" smtClean="0"/>
              <a:t>	alert(a);</a:t>
            </a:r>
            <a:r>
              <a:rPr lang="en-US" dirty="0" smtClean="0"/>
              <a:t> </a:t>
            </a:r>
          </a:p>
          <a:p>
            <a:pPr marL="457200" lvl="1" indent="0">
              <a:buNone/>
            </a:pPr>
            <a:r>
              <a:rPr lang="en-US" dirty="0" smtClean="0"/>
              <a:t>} </a:t>
            </a:r>
          </a:p>
          <a:p>
            <a:pPr marL="457200" lvl="1" indent="0">
              <a:buNone/>
            </a:pPr>
            <a:r>
              <a:rPr lang="en-US" dirty="0" smtClean="0"/>
              <a:t>}</a:t>
            </a:r>
          </a:p>
          <a:p>
            <a:pPr marL="0" indent="0">
              <a:buNone/>
            </a:pPr>
            <a:r>
              <a:rPr lang="en-US" dirty="0" smtClean="0"/>
              <a:t>What would be the value alerted by this function?</a:t>
            </a:r>
            <a:endParaRPr lang="en-US" dirty="0" smtClean="0"/>
          </a:p>
        </p:txBody>
      </p:sp>
    </p:spTree>
    <p:extLst>
      <p:ext uri="{BB962C8B-B14F-4D97-AF65-F5344CB8AC3E}">
        <p14:creationId xmlns:p14="http://schemas.microsoft.com/office/powerpoint/2010/main" val="30874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a:t>
            </a:r>
            <a:r>
              <a:rPr lang="en-US" dirty="0" err="1" smtClean="0"/>
              <a:t>TypeError</a:t>
            </a:r>
            <a:r>
              <a:rPr lang="en-US" dirty="0" smtClean="0"/>
              <a:t>: Assignment to constant variable.</a:t>
            </a:r>
          </a:p>
          <a:p>
            <a:pPr marL="0" indent="0">
              <a:buNone/>
            </a:pPr>
            <a:endParaRPr lang="en-US" dirty="0" smtClean="0"/>
          </a:p>
          <a:p>
            <a:pPr marL="0" indent="0">
              <a:buNone/>
            </a:pPr>
            <a:r>
              <a:rPr lang="en-US" dirty="0" smtClean="0"/>
              <a:t>Because we used </a:t>
            </a:r>
            <a:r>
              <a:rPr lang="en-US" dirty="0" err="1" smtClean="0"/>
              <a:t>const</a:t>
            </a:r>
            <a:r>
              <a:rPr lang="en-US" dirty="0" smtClean="0"/>
              <a:t> to declare the variable</a:t>
            </a:r>
            <a:endParaRPr lang="en-US" dirty="0"/>
          </a:p>
        </p:txBody>
      </p:sp>
    </p:spTree>
    <p:extLst>
      <p:ext uri="{BB962C8B-B14F-4D97-AF65-F5344CB8AC3E}">
        <p14:creationId xmlns:p14="http://schemas.microsoft.com/office/powerpoint/2010/main" val="159899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function() { </a:t>
            </a:r>
          </a:p>
          <a:p>
            <a:pPr marL="457200" lvl="1" indent="0">
              <a:buNone/>
            </a:pPr>
            <a:r>
              <a:rPr lang="en-US" dirty="0" smtClean="0"/>
              <a:t>if(true) { </a:t>
            </a:r>
          </a:p>
          <a:p>
            <a:pPr marL="457200" lvl="1" indent="0">
              <a:buNone/>
            </a:pPr>
            <a:r>
              <a:rPr lang="en-US" dirty="0" smtClean="0"/>
              <a:t>	</a:t>
            </a:r>
            <a:r>
              <a:rPr lang="en-US" dirty="0" err="1" smtClean="0"/>
              <a:t>const</a:t>
            </a:r>
            <a:r>
              <a:rPr lang="en-US" dirty="0" smtClean="0"/>
              <a:t> a = 5;</a:t>
            </a:r>
          </a:p>
          <a:p>
            <a:pPr marL="457200" lvl="1" indent="0">
              <a:buNone/>
            </a:pPr>
            <a:r>
              <a:rPr lang="en-US" dirty="0" smtClean="0"/>
              <a:t>} </a:t>
            </a:r>
          </a:p>
          <a:p>
            <a:pPr marL="457200" lvl="1" indent="0">
              <a:buNone/>
            </a:pPr>
            <a:r>
              <a:rPr lang="en-US" dirty="0" smtClean="0"/>
              <a:t>alert(a);</a:t>
            </a:r>
          </a:p>
          <a:p>
            <a:pPr marL="457200" lvl="1" indent="0">
              <a:buNone/>
            </a:pPr>
            <a:r>
              <a:rPr lang="en-US" dirty="0" smtClean="0"/>
              <a:t>}</a:t>
            </a:r>
          </a:p>
          <a:p>
            <a:pPr marL="0" indent="0">
              <a:buNone/>
            </a:pPr>
            <a:r>
              <a:rPr lang="en-US" dirty="0" smtClean="0"/>
              <a:t>What would be the value alerted by this function?</a:t>
            </a:r>
            <a:endParaRPr lang="en-US" dirty="0" smtClean="0"/>
          </a:p>
        </p:txBody>
      </p:sp>
    </p:spTree>
    <p:extLst>
      <p:ext uri="{BB962C8B-B14F-4D97-AF65-F5344CB8AC3E}">
        <p14:creationId xmlns:p14="http://schemas.microsoft.com/office/powerpoint/2010/main" val="139349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2217</TotalTime>
  <Words>313</Words>
  <Application>Microsoft Macintosh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layouts</dc:title>
  <dc:creator>Virajitha Karnatapu</dc:creator>
  <cp:lastModifiedBy>Virajitha Karnatapu</cp:lastModifiedBy>
  <cp:revision>56</cp:revision>
  <dcterms:created xsi:type="dcterms:W3CDTF">2018-06-29T05:51:30Z</dcterms:created>
  <dcterms:modified xsi:type="dcterms:W3CDTF">2018-07-12T18:56:32Z</dcterms:modified>
</cp:coreProperties>
</file>