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 programming language that adds interactivity </a:t>
            </a:r>
            <a:r>
              <a:rPr lang="en-US" dirty="0" smtClean="0"/>
              <a:t>and logic to </a:t>
            </a:r>
            <a:r>
              <a:rPr lang="en-US" dirty="0"/>
              <a:t>your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JavaScript is often abbreviated as JS</a:t>
            </a:r>
          </a:p>
          <a:p>
            <a:r>
              <a:rPr lang="en-US" b="1" dirty="0"/>
              <a:t>JavaScript</a:t>
            </a:r>
            <a:r>
              <a:rPr lang="en-US" dirty="0"/>
              <a:t> (</a:t>
            </a:r>
            <a:r>
              <a:rPr lang="en-US" b="1" dirty="0"/>
              <a:t>JS</a:t>
            </a:r>
            <a:r>
              <a:rPr lang="en-US" dirty="0"/>
              <a:t>) is a lightweight interpreted or </a:t>
            </a:r>
            <a:r>
              <a:rPr lang="en-US" dirty="0" smtClean="0"/>
              <a:t>JIT-compiled</a:t>
            </a:r>
            <a:r>
              <a:rPr lang="en-US" dirty="0"/>
              <a:t> programming language with </a:t>
            </a:r>
            <a:r>
              <a:rPr lang="en-US" dirty="0" smtClean="0"/>
              <a:t>first-class functions.</a:t>
            </a:r>
          </a:p>
          <a:p>
            <a:r>
              <a:rPr lang="en-US" dirty="0" smtClean="0"/>
              <a:t>Mostly used as scripting language by browser environments</a:t>
            </a:r>
          </a:p>
          <a:p>
            <a:r>
              <a:rPr lang="en-US" dirty="0" smtClean="0"/>
              <a:t>Can be used in other non-browser environments such as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from JavaScript!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Create a new JS file </a:t>
            </a:r>
            <a:r>
              <a:rPr lang="en-US" dirty="0" err="1" smtClean="0"/>
              <a:t>main.js</a:t>
            </a:r>
            <a:r>
              <a:rPr lang="en-US" dirty="0" smtClean="0"/>
              <a:t> in the same directory.</a:t>
            </a:r>
          </a:p>
          <a:p>
            <a:pPr fontAlgn="base"/>
            <a:r>
              <a:rPr lang="en-US" dirty="0" smtClean="0"/>
              <a:t>Add the following code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 head1 = </a:t>
            </a:r>
            <a:r>
              <a:rPr lang="en-US" dirty="0" err="1"/>
              <a:t>document.querySelector</a:t>
            </a:r>
            <a:r>
              <a:rPr lang="en-US" dirty="0"/>
              <a:t>('h1');</a:t>
            </a:r>
          </a:p>
          <a:p>
            <a:pPr lvl="1"/>
            <a:r>
              <a:rPr lang="en-US" dirty="0"/>
              <a:t>head1.textContent = 'Hello from JavaScript!';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querySelector</a:t>
            </a:r>
            <a:r>
              <a:rPr lang="en-US" dirty="0" smtClean="0"/>
              <a:t>() function will grab a reference </a:t>
            </a:r>
            <a:r>
              <a:rPr lang="en-US" dirty="0"/>
              <a:t>to your heading, and store it in a variable </a:t>
            </a:r>
            <a:r>
              <a:rPr lang="en-US" dirty="0" smtClean="0"/>
              <a:t>called head1.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textContent</a:t>
            </a:r>
            <a:r>
              <a:rPr lang="en-US" dirty="0" smtClean="0"/>
              <a:t> property we changed the content.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onfusing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confuse JavaScript with Java.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programming languages have very different syntax, semantics, and uses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to that there are three terms which are even confusing for beginners</a:t>
            </a:r>
          </a:p>
          <a:p>
            <a:pPr lvl="1"/>
            <a:r>
              <a:rPr lang="en-US" dirty="0" smtClean="0"/>
              <a:t>ECMA Script </a:t>
            </a:r>
          </a:p>
          <a:p>
            <a:pPr lvl="1"/>
            <a:r>
              <a:rPr lang="en-US" dirty="0" smtClean="0"/>
              <a:t>JavaScript  </a:t>
            </a:r>
          </a:p>
          <a:p>
            <a:pPr lvl="1"/>
            <a:r>
              <a:rPr lang="en-US" dirty="0" smtClean="0"/>
              <a:t>Jscript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73616"/>
          </a:xfrm>
        </p:spPr>
        <p:txBody>
          <a:bodyPr>
            <a:normAutofit/>
          </a:bodyPr>
          <a:lstStyle/>
          <a:p>
            <a:r>
              <a:rPr lang="en-US" dirty="0" smtClean="0"/>
              <a:t>ECMA Script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"standards" name for the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- </a:t>
            </a:r>
            <a:r>
              <a:rPr lang="en-US" dirty="0"/>
              <a:t>JavaScript is technically a "dialect" of </a:t>
            </a:r>
            <a:r>
              <a:rPr lang="en-US" dirty="0" smtClean="0"/>
              <a:t>ECMAScript developed by </a:t>
            </a:r>
            <a:r>
              <a:rPr lang="en-US" dirty="0" err="1" smtClean="0"/>
              <a:t>NetScape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Jscript - </a:t>
            </a:r>
            <a:r>
              <a:rPr lang="en-US" dirty="0"/>
              <a:t>Microsoft decided also to do what Netscape was doing on their own browser, and they </a:t>
            </a:r>
            <a:r>
              <a:rPr lang="en-US" dirty="0" smtClean="0"/>
              <a:t>developed</a:t>
            </a:r>
            <a:r>
              <a:rPr lang="en-US" dirty="0"/>
              <a:t> </a:t>
            </a:r>
            <a:r>
              <a:rPr lang="en-US" dirty="0" smtClean="0"/>
              <a:t>JScript, </a:t>
            </a:r>
            <a:r>
              <a:rPr lang="en-US" dirty="0"/>
              <a:t>which is also an ECMAScript dialect, but was named in this way to avoid trademark issues.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for your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You can do a lot with JS:</a:t>
            </a:r>
          </a:p>
          <a:p>
            <a:pPr lvl="1" fontAlgn="base"/>
            <a:r>
              <a:rPr lang="en-US" dirty="0"/>
              <a:t>Manipulate HTML and CSS</a:t>
            </a:r>
          </a:p>
          <a:p>
            <a:pPr lvl="1" fontAlgn="base"/>
            <a:r>
              <a:rPr lang="en-US" dirty="0"/>
              <a:t>React to user actions and other events</a:t>
            </a:r>
          </a:p>
          <a:p>
            <a:pPr lvl="1" fontAlgn="base"/>
            <a:r>
              <a:rPr lang="en-US" dirty="0" err="1"/>
              <a:t>Geolocate</a:t>
            </a:r>
            <a:endParaRPr lang="en-US" dirty="0"/>
          </a:p>
          <a:p>
            <a:pPr lvl="1" fontAlgn="base"/>
            <a:r>
              <a:rPr lang="en-US" dirty="0"/>
              <a:t>Create 2D and 3D graphics</a:t>
            </a:r>
          </a:p>
          <a:p>
            <a:pPr lvl="1" fontAlgn="base"/>
            <a:r>
              <a:rPr lang="en-US" dirty="0"/>
              <a:t>Use multimedia</a:t>
            </a:r>
          </a:p>
          <a:p>
            <a:pPr lvl="1" fontAlgn="base"/>
            <a:r>
              <a:rPr lang="en-US" dirty="0"/>
              <a:t>Use 3rd party APIs</a:t>
            </a:r>
          </a:p>
          <a:p>
            <a:pPr lvl="2" fontAlgn="base"/>
            <a:r>
              <a:rPr lang="en-US" dirty="0"/>
              <a:t>Twitter</a:t>
            </a:r>
          </a:p>
          <a:p>
            <a:pPr lvl="2" fontAlgn="base"/>
            <a:r>
              <a:rPr lang="en-US" dirty="0"/>
              <a:t>Google Maps</a:t>
            </a:r>
          </a:p>
          <a:p>
            <a:pPr lvl="2" fontAlgn="base"/>
            <a:r>
              <a:rPr lang="en-US" dirty="0"/>
              <a:t>Flickr</a:t>
            </a:r>
          </a:p>
          <a:p>
            <a:pPr lvl="2" fontAlgn="base"/>
            <a:r>
              <a:rPr lang="en-US" dirty="0"/>
              <a:t>Many, many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One of the most powerful things we can do with JS is access and manipulate the DOM.</a:t>
            </a:r>
          </a:p>
          <a:p>
            <a:pPr lvl="1" fontAlgn="base"/>
            <a:r>
              <a:rPr lang="en-US" dirty="0"/>
              <a:t>Remember that the DOM (Document Object Model) is just the browser’s in-memory representation of a web page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JS provides a number of mechanisms for working with the </a:t>
            </a:r>
            <a:r>
              <a:rPr lang="en-US" dirty="0" smtClean="0"/>
              <a:t>DOM</a:t>
            </a:r>
          </a:p>
          <a:p>
            <a:r>
              <a:rPr lang="en-US" dirty="0"/>
              <a:t>APIs built into web browsers, </a:t>
            </a:r>
            <a:r>
              <a:rPr lang="en-US" dirty="0" smtClean="0"/>
              <a:t>providing functionality</a:t>
            </a:r>
            <a:r>
              <a:rPr lang="en-US" dirty="0"/>
              <a:t> like dynamically creating HTML and setting CSS styles, collecting and manipulating a video stream from the user's webcam, or generating 3D graphics and audio samples.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Third-party APIs to allow developers to incorporate functionality in their sites from other content providers, such as Twitter or Facebook.</a:t>
            </a:r>
          </a:p>
          <a:p>
            <a:pPr fontAlgn="base"/>
            <a:r>
              <a:rPr lang="en-US" dirty="0"/>
              <a:t>Third-party frameworks and libraries you can apply to your HTML to allow you to rapidly build up sites and applications.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JS is typically thought of as an </a:t>
            </a:r>
            <a:r>
              <a:rPr lang="en-US" b="1" i="1" dirty="0"/>
              <a:t>interpreted</a:t>
            </a:r>
            <a:r>
              <a:rPr lang="en-US" dirty="0"/>
              <a:t> language.</a:t>
            </a:r>
          </a:p>
          <a:p>
            <a:pPr lvl="1" fontAlgn="base"/>
            <a:r>
              <a:rPr lang="en-US" dirty="0"/>
              <a:t>An interpreted language is not compiled.  Code is run as-is, line by line, from top to bottom, and the result of each line is immediately returned.</a:t>
            </a:r>
          </a:p>
          <a:p>
            <a:pPr lvl="1" fontAlgn="base"/>
            <a:r>
              <a:rPr lang="en-US" dirty="0"/>
              <a:t>Most modern browsers actually </a:t>
            </a:r>
            <a:r>
              <a:rPr lang="en-US" i="1" dirty="0"/>
              <a:t>do</a:t>
            </a:r>
            <a:r>
              <a:rPr lang="en-US" dirty="0"/>
              <a:t> compile JS code using just-in-time (JIT) compilation.</a:t>
            </a:r>
          </a:p>
          <a:p>
            <a:pPr lvl="2" fontAlgn="base"/>
            <a:r>
              <a:rPr lang="en-US" dirty="0"/>
              <a:t>JIT compilation is compilation at runtime, during the execution of a program.</a:t>
            </a:r>
          </a:p>
          <a:p>
            <a:pPr lvl="1" fontAlgn="base"/>
            <a:r>
              <a:rPr lang="en-US" dirty="0"/>
              <a:t>Each browser has its own JS interpreter/engine:</a:t>
            </a:r>
          </a:p>
          <a:p>
            <a:pPr lvl="2" fontAlgn="base"/>
            <a:r>
              <a:rPr lang="en-US" dirty="0"/>
              <a:t>V8: Chrome, Opera</a:t>
            </a:r>
          </a:p>
          <a:p>
            <a:pPr lvl="2" fontAlgn="base"/>
            <a:r>
              <a:rPr lang="en-US" dirty="0" err="1"/>
              <a:t>SpiderMonkey</a:t>
            </a:r>
            <a:r>
              <a:rPr lang="en-US" dirty="0"/>
              <a:t>: Firefox</a:t>
            </a:r>
          </a:p>
          <a:p>
            <a:pPr lvl="2" fontAlgn="base"/>
            <a:r>
              <a:rPr lang="en-US" dirty="0" err="1"/>
              <a:t>JavaScriptCore</a:t>
            </a:r>
            <a:r>
              <a:rPr lang="en-US" dirty="0"/>
              <a:t>/Nitro: Safari</a:t>
            </a:r>
          </a:p>
          <a:p>
            <a:pPr lvl="2" fontAlgn="base"/>
            <a:r>
              <a:rPr lang="en-US" dirty="0"/>
              <a:t>Chakra: Internet Explorer, MS 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JS is a </a:t>
            </a:r>
            <a:r>
              <a:rPr lang="en-US" b="1" i="1" dirty="0"/>
              <a:t>loosely-typed</a:t>
            </a:r>
            <a:r>
              <a:rPr lang="en-US" dirty="0"/>
              <a:t> language: variables are not assigned a specific type in the code, but values have some notion of type when instantiated.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JS has </a:t>
            </a:r>
            <a:r>
              <a:rPr lang="en-US" b="1" i="1" dirty="0"/>
              <a:t>first-class functions</a:t>
            </a:r>
            <a:r>
              <a:rPr lang="en-US" dirty="0"/>
              <a:t>: functions themselves are treated as data.</a:t>
            </a:r>
          </a:p>
          <a:p>
            <a:pPr lvl="1" fontAlgn="base"/>
            <a:r>
              <a:rPr lang="en-US" dirty="0"/>
              <a:t>Functions can be passed as arguments to other functions.</a:t>
            </a:r>
          </a:p>
          <a:p>
            <a:pPr lvl="1" fontAlgn="base"/>
            <a:r>
              <a:rPr lang="en-US" dirty="0"/>
              <a:t>Functions can be returned from other functions.</a:t>
            </a:r>
          </a:p>
          <a:p>
            <a:pPr lvl="1" fontAlgn="base"/>
            <a:r>
              <a:rPr lang="en-US" dirty="0"/>
              <a:t>Functions can be assigned to variables or stored in data structures.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JS to your webpage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There are two main </a:t>
            </a:r>
            <a:r>
              <a:rPr lang="en-US" dirty="0" smtClean="0"/>
              <a:t>ways to </a:t>
            </a:r>
            <a:r>
              <a:rPr lang="en-US" dirty="0"/>
              <a:t>add JS to a web page:</a:t>
            </a:r>
          </a:p>
          <a:p>
            <a:pPr lvl="1" fontAlgn="base"/>
            <a:r>
              <a:rPr lang="en-US" dirty="0"/>
              <a:t>Internal JS</a:t>
            </a:r>
          </a:p>
          <a:p>
            <a:pPr lvl="1" fontAlgn="base"/>
            <a:r>
              <a:rPr lang="en-US" dirty="0"/>
              <a:t>External JS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Internal JS is written directly within the HTML, inside a &lt;script&gt; element: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// JS goes here.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smtClean="0"/>
              <a:t>script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JS to your </a:t>
            </a:r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External JS is written in a separate file and included (similar to CSS) using &lt;script </a:t>
            </a:r>
            <a:r>
              <a:rPr lang="en-US" dirty="0" err="1"/>
              <a:t>src</a:t>
            </a:r>
            <a:r>
              <a:rPr lang="en-US" dirty="0"/>
              <a:t>="..."&gt;: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script.js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endParaRPr lang="en-US" dirty="0"/>
          </a:p>
          <a:p>
            <a:pPr fontAlgn="base"/>
            <a:endParaRPr lang="en-US" dirty="0"/>
          </a:p>
          <a:p>
            <a:r>
              <a:rPr lang="en-US" dirty="0"/>
              <a:t>In both cases, the &lt;script&gt; element is typically placed within the &lt;html&gt; element, after the &lt;body&gt;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from JavaScript!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776065" cy="3599316"/>
          </a:xfrm>
        </p:spPr>
        <p:txBody>
          <a:bodyPr/>
          <a:lstStyle/>
          <a:p>
            <a:r>
              <a:rPr lang="en-US" dirty="0" smtClean="0"/>
              <a:t>Create a new folder.</a:t>
            </a:r>
          </a:p>
          <a:p>
            <a:r>
              <a:rPr lang="en-US" dirty="0" smtClean="0"/>
              <a:t>Create a new HTML file. </a:t>
            </a:r>
          </a:p>
          <a:p>
            <a:r>
              <a:rPr lang="en-US" dirty="0" smtClean="0"/>
              <a:t>Add the code.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56387" y="2258046"/>
            <a:ext cx="6087436" cy="4599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&lt;!</a:t>
            </a:r>
            <a:r>
              <a:rPr lang="en-US" dirty="0"/>
              <a:t>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&lt;meta charset="utf-8" /&gt;</a:t>
            </a:r>
          </a:p>
          <a:p>
            <a:pPr marL="0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&lt;title&gt;Page Title&lt;/title&gt;</a:t>
            </a:r>
          </a:p>
          <a:p>
            <a:pPr marL="0" indent="0">
              <a:buNone/>
            </a:pPr>
            <a:r>
              <a:rPr lang="en-US" dirty="0"/>
              <a:t>&lt;meta name="viewport" content="width=device-width, initial-scale=1"&gt;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media="screen"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main.css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 Hello! &lt;/h1&gt;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main.js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1286</TotalTime>
  <Words>534</Words>
  <Application>Microsoft Macintosh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Trebuchet MS</vt:lpstr>
      <vt:lpstr>Arial</vt:lpstr>
      <vt:lpstr>Berlin</vt:lpstr>
      <vt:lpstr>JavaScript</vt:lpstr>
      <vt:lpstr>JavaScript</vt:lpstr>
      <vt:lpstr>JavaScript - DOM manipulation</vt:lpstr>
      <vt:lpstr>JavaScript - APIs</vt:lpstr>
      <vt:lpstr>JS Fundamentals</vt:lpstr>
      <vt:lpstr>JS Fundamentals</vt:lpstr>
      <vt:lpstr>Adding JS to your webpage</vt:lpstr>
      <vt:lpstr>Adding JS to your webpage</vt:lpstr>
      <vt:lpstr>Hello from JavaScript!</vt:lpstr>
      <vt:lpstr>Hello from JavaScript!</vt:lpstr>
      <vt:lpstr>What happened?</vt:lpstr>
      <vt:lpstr>Confusing terminology</vt:lpstr>
      <vt:lpstr>Confusing terminology</vt:lpstr>
      <vt:lpstr>Activity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29</cp:revision>
  <dcterms:created xsi:type="dcterms:W3CDTF">2018-06-29T05:51:30Z</dcterms:created>
  <dcterms:modified xsi:type="dcterms:W3CDTF">2018-07-09T19:18:59Z</dcterms:modified>
</cp:coreProperties>
</file>