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70" r:id="rId3"/>
    <p:sldId id="271" r:id="rId4"/>
    <p:sldId id="272" r:id="rId5"/>
    <p:sldId id="269" r:id="rId6"/>
    <p:sldId id="258" r:id="rId7"/>
    <p:sldId id="259" r:id="rId8"/>
    <p:sldId id="273" r:id="rId9"/>
    <p:sldId id="268" r:id="rId10"/>
    <p:sldId id="260" r:id="rId11"/>
    <p:sldId id="261" r:id="rId12"/>
    <p:sldId id="274" r:id="rId13"/>
    <p:sldId id="275" r:id="rId14"/>
    <p:sldId id="262" r:id="rId15"/>
    <p:sldId id="263" r:id="rId16"/>
    <p:sldId id="276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580"/>
  </p:normalViewPr>
  <p:slideViewPr>
    <p:cSldViewPr snapToGrid="0" snapToObjects="1">
      <p:cViewPr varScale="1">
        <p:scale>
          <a:sx n="124" d="100"/>
          <a:sy n="12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4" Type="http://schemas.openxmlformats.org/officeDocument/2006/relationships/hyperlink" Target="https://dev.mysql.com/downloads/windows/installer/" TargetMode="External"/><Relationship Id="rId5" Type="http://schemas.openxmlformats.org/officeDocument/2006/relationships/hyperlink" Target="https://www.youtube.com/watch?v=WuBcTJnIuzo" TargetMode="External"/><Relationship Id="rId6" Type="http://schemas.openxmlformats.org/officeDocument/2006/relationships/hyperlink" Target="https://www.youtube.com/watch?v=UcpHkYfWarM" TargetMode="External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b-engines.com/en/ranking_tren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flipH="1">
            <a:off x="579270" y="2081877"/>
            <a:ext cx="1475046" cy="14750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590691" y="3306787"/>
            <a:ext cx="1447800" cy="1219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Our Web </a:t>
            </a:r>
            <a:r>
              <a:rPr lang="en-US" dirty="0" smtClean="0"/>
              <a:t>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FFC000"/>
                </a:solidFill>
              </a:rPr>
              <a:t>- Application</a:t>
            </a:r>
            <a:endParaRPr lang="en-US" sz="12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178338" y="5318173"/>
            <a:ext cx="1990690" cy="114762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dirty="0" smtClean="0"/>
              <a:t>External Web server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1300" dirty="0" smtClean="0">
                <a:solidFill>
                  <a:srgbClr val="FFC000"/>
                </a:solidFill>
              </a:rPr>
              <a:t>Application</a:t>
            </a:r>
            <a:endParaRPr lang="en-US" sz="1300" dirty="0">
              <a:solidFill>
                <a:srgbClr val="FFC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69028" y="5775948"/>
            <a:ext cx="1143000" cy="609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Database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18271" y="3318846"/>
            <a:ext cx="1143000" cy="609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Database</a:t>
            </a:r>
          </a:p>
        </p:txBody>
      </p:sp>
      <p:cxnSp>
        <p:nvCxnSpPr>
          <p:cNvPr id="13" name="Curved Connector 12"/>
          <p:cNvCxnSpPr>
            <a:endCxn id="9" idx="1"/>
          </p:cNvCxnSpPr>
          <p:nvPr/>
        </p:nvCxnSpPr>
        <p:spPr>
          <a:xfrm>
            <a:off x="1910993" y="2625674"/>
            <a:ext cx="4679698" cy="129071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10" idx="0"/>
          </p:cNvCxnSpPr>
          <p:nvPr/>
        </p:nvCxnSpPr>
        <p:spPr>
          <a:xfrm rot="10800000" flipV="1">
            <a:off x="4173684" y="4258931"/>
            <a:ext cx="2417007" cy="1059241"/>
          </a:xfrm>
          <a:prstGeom prst="curved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4113" y="4923609"/>
            <a:ext cx="2802994" cy="1157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written HTML, CSS, JS that does magic on browsers</a:t>
            </a:r>
            <a:endParaRPr lang="en-US" dirty="0"/>
          </a:p>
        </p:txBody>
      </p:sp>
      <p:cxnSp>
        <p:nvCxnSpPr>
          <p:cNvPr id="20" name="Curved Connector 19"/>
          <p:cNvCxnSpPr>
            <a:endCxn id="15" idx="0"/>
          </p:cNvCxnSpPr>
          <p:nvPr/>
        </p:nvCxnSpPr>
        <p:spPr>
          <a:xfrm rot="5400000">
            <a:off x="623055" y="3917211"/>
            <a:ext cx="1938953" cy="7384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65944" y="1950262"/>
            <a:ext cx="2648365" cy="855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written JS code </a:t>
            </a:r>
            <a:r>
              <a:rPr lang="en-US" smtClean="0"/>
              <a:t>which runs on our host (local or flip)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14309" y="5587200"/>
            <a:ext cx="2648365" cy="855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written JS code which talks to external APIs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914562" y="4078839"/>
            <a:ext cx="2199874" cy="844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to talk to our Database servers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>
            <a:off x="4972692" y="4602822"/>
            <a:ext cx="3226085" cy="982407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5285496" y="3201776"/>
            <a:ext cx="1110724" cy="318499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30" idx="0"/>
          </p:cNvCxnSpPr>
          <p:nvPr/>
        </p:nvCxnSpPr>
        <p:spPr>
          <a:xfrm>
            <a:off x="9161271" y="3466745"/>
            <a:ext cx="1853228" cy="612094"/>
          </a:xfrm>
          <a:prstGeom prst="curvedConnector2">
            <a:avLst/>
          </a:prstGeom>
          <a:ln w="38100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14562" y="3134973"/>
            <a:ext cx="325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ysql2-db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Pretty good </a:t>
            </a:r>
            <a:r>
              <a:rPr lang="en-US" dirty="0" smtClean="0"/>
              <a:t>driver</a:t>
            </a:r>
            <a:endParaRPr lang="en-US" dirty="0"/>
          </a:p>
          <a:p>
            <a:pPr lvl="1"/>
            <a:r>
              <a:rPr lang="en-US" dirty="0"/>
              <a:t>Using the driver directly can be a hassle</a:t>
            </a:r>
          </a:p>
          <a:p>
            <a:r>
              <a:rPr lang="en-US" dirty="0"/>
              <a:t>People tend to use a wrapper/helper library on top of the driver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ysql2-db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 rtlCol="0">
            <a:normAutofit/>
          </a:bodyPr>
          <a:lstStyle/>
          <a:p>
            <a:r>
              <a:rPr lang="en-US" dirty="0"/>
              <a:t>Three steps: Attach a stage to your database, queue up some SQL statements, and then execute.</a:t>
            </a:r>
          </a:p>
          <a:p>
            <a:pPr marL="457200" lvl="1" indent="0">
              <a:buNone/>
            </a:pPr>
            <a:r>
              <a:rPr lang="en-US" sz="1500" dirty="0" err="1"/>
              <a:t>var</a:t>
            </a:r>
            <a:r>
              <a:rPr lang="en-US" sz="1500" dirty="0"/>
              <a:t> </a:t>
            </a:r>
            <a:r>
              <a:rPr lang="en-US" sz="1500" dirty="0" err="1"/>
              <a:t>db</a:t>
            </a:r>
            <a:r>
              <a:rPr lang="en-US" sz="1500" dirty="0"/>
              <a:t> = require('mysql2-db');</a:t>
            </a:r>
          </a:p>
          <a:p>
            <a:pPr marL="457200" lvl="1" indent="0">
              <a:buNone/>
            </a:pPr>
            <a:r>
              <a:rPr lang="en-US" sz="1500" dirty="0" err="1"/>
              <a:t>var</a:t>
            </a:r>
            <a:r>
              <a:rPr lang="en-US" sz="1500" dirty="0"/>
              <a:t> stage = </a:t>
            </a:r>
            <a:r>
              <a:rPr lang="en-US" sz="1500" dirty="0" err="1"/>
              <a:t>db.stage</a:t>
            </a:r>
            <a:r>
              <a:rPr lang="en-US" sz="1500" dirty="0"/>
              <a:t>({user:"</a:t>
            </a:r>
            <a:r>
              <a:rPr lang="en-US" sz="1500" dirty="0" err="1"/>
              <a:t>myusernm</a:t>
            </a:r>
            <a:r>
              <a:rPr lang="en-US" sz="1500" dirty="0"/>
              <a:t>", password:"</a:t>
            </a:r>
            <a:r>
              <a:rPr lang="en-US" sz="1500" dirty="0" err="1"/>
              <a:t>mypasswd</a:t>
            </a:r>
            <a:r>
              <a:rPr lang="en-US" sz="1500" dirty="0"/>
              <a:t>", </a:t>
            </a:r>
            <a:r>
              <a:rPr lang="en-US" sz="1500" dirty="0" err="1"/>
              <a:t>host:"localhost</a:t>
            </a:r>
            <a:r>
              <a:rPr lang="en-US" sz="1500" dirty="0"/>
              <a:t>", database:"</a:t>
            </a:r>
            <a:r>
              <a:rPr lang="en-US" sz="1500" dirty="0" err="1"/>
              <a:t>mydb</a:t>
            </a:r>
            <a:r>
              <a:rPr lang="en-US" sz="1500" dirty="0"/>
              <a:t>"});</a:t>
            </a:r>
          </a:p>
          <a:p>
            <a:pPr marL="457200" lvl="1" indent="0">
              <a:buNone/>
            </a:pPr>
            <a:endParaRPr lang="en-US" sz="1500" dirty="0" smtClean="0"/>
          </a:p>
          <a:p>
            <a:pPr marL="457200" lvl="1" indent="0">
              <a:buNone/>
            </a:pPr>
            <a:r>
              <a:rPr lang="en-US" sz="1500" dirty="0" err="1" smtClean="0"/>
              <a:t>stage.execute</a:t>
            </a:r>
            <a:r>
              <a:rPr lang="en-US" sz="1500" dirty="0"/>
              <a:t>("insert into test(col1, col2) values (?,?)", [0, 'Hello, World!']);</a:t>
            </a:r>
          </a:p>
          <a:p>
            <a:pPr marL="457200" lvl="1" indent="0">
              <a:buNone/>
            </a:pPr>
            <a:r>
              <a:rPr lang="en-US" sz="1500" dirty="0" err="1"/>
              <a:t>stage.execute</a:t>
            </a:r>
            <a:r>
              <a:rPr lang="en-US" sz="1500" dirty="0"/>
              <a:t>("insert into test(col1, col2) values (:id, :txt)", { id: 1, txt: "This works fine" });</a:t>
            </a:r>
          </a:p>
          <a:p>
            <a:pPr marL="457200" lvl="1" indent="0">
              <a:buNone/>
            </a:pPr>
            <a:endParaRPr lang="en-US" sz="1500" dirty="0" smtClean="0"/>
          </a:p>
          <a:p>
            <a:pPr marL="457200" lvl="1" indent="0">
              <a:buNone/>
            </a:pPr>
            <a:r>
              <a:rPr lang="en-US" sz="1500" dirty="0" err="1" smtClean="0"/>
              <a:t>stage.finale</a:t>
            </a:r>
            <a:r>
              <a:rPr lang="en-US" sz="1500" dirty="0" smtClean="0"/>
              <a:t>(function </a:t>
            </a:r>
            <a:r>
              <a:rPr lang="en-US" sz="1500" dirty="0"/>
              <a:t>(error, results) {</a:t>
            </a:r>
          </a:p>
          <a:p>
            <a:pPr marL="457200" lvl="1" indent="0">
              <a:buNone/>
            </a:pPr>
            <a:r>
              <a:rPr lang="en-US" sz="1500" dirty="0" smtClean="0"/>
              <a:t>	// </a:t>
            </a:r>
            <a:r>
              <a:rPr lang="en-US" sz="1500" dirty="0"/>
              <a:t>error should be null; there will be one result per statement above (i.e., 2)</a:t>
            </a:r>
          </a:p>
          <a:p>
            <a:pPr marL="457200" lvl="1" indent="0">
              <a:buNone/>
            </a:pPr>
            <a:r>
              <a:rPr lang="en-US" sz="1500" dirty="0" smtClean="0"/>
              <a:t>	}</a:t>
            </a: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);</a:t>
            </a:r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ysql2-db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 rtlCol="0">
            <a:normAutofit/>
          </a:bodyPr>
          <a:lstStyle/>
          <a:p>
            <a:r>
              <a:rPr lang="en-US" dirty="0"/>
              <a:t>Three steps: </a:t>
            </a:r>
            <a:endParaRPr lang="en-US" dirty="0" smtClean="0"/>
          </a:p>
          <a:p>
            <a:pPr lvl="1"/>
            <a:r>
              <a:rPr lang="en-US" dirty="0" smtClean="0"/>
              <a:t>Attach </a:t>
            </a:r>
            <a:r>
              <a:rPr lang="en-US" dirty="0"/>
              <a:t>a stage to your database</a:t>
            </a:r>
            <a:r>
              <a:rPr lang="en-US" dirty="0" smtClean="0"/>
              <a:t>,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stage = </a:t>
            </a:r>
            <a:r>
              <a:rPr lang="en-US" dirty="0" err="1"/>
              <a:t>db.stage</a:t>
            </a:r>
            <a:r>
              <a:rPr lang="en-US" dirty="0"/>
              <a:t>({user:"</a:t>
            </a:r>
            <a:r>
              <a:rPr lang="en-US" dirty="0" err="1"/>
              <a:t>myusernm</a:t>
            </a:r>
            <a:r>
              <a:rPr lang="en-US" dirty="0"/>
              <a:t>", password:"</a:t>
            </a:r>
            <a:r>
              <a:rPr lang="en-US" dirty="0" err="1"/>
              <a:t>mypasswd</a:t>
            </a:r>
            <a:r>
              <a:rPr lang="en-US" dirty="0"/>
              <a:t>", </a:t>
            </a:r>
            <a:r>
              <a:rPr lang="en-US" dirty="0" err="1"/>
              <a:t>host:"localhost</a:t>
            </a:r>
            <a:r>
              <a:rPr lang="en-US" dirty="0"/>
              <a:t>", database:"</a:t>
            </a:r>
            <a:r>
              <a:rPr lang="en-US" dirty="0" err="1"/>
              <a:t>mydb</a:t>
            </a:r>
            <a:r>
              <a:rPr lang="en-US" dirty="0" smtClean="0"/>
              <a:t>"});</a:t>
            </a:r>
          </a:p>
          <a:p>
            <a:pPr lvl="2"/>
            <a:r>
              <a:rPr lang="en-US" dirty="0" smtClean="0"/>
              <a:t>Here you are attaching a stage to your database, You should provide your </a:t>
            </a:r>
          </a:p>
          <a:p>
            <a:pPr lvl="3"/>
            <a:r>
              <a:rPr lang="en-US" dirty="0" smtClean="0"/>
              <a:t>Username: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c</a:t>
            </a:r>
            <a:r>
              <a:rPr lang="en-US" dirty="0" smtClean="0"/>
              <a:t>s290_&lt;</a:t>
            </a:r>
            <a:r>
              <a:rPr lang="en-US" dirty="0" err="1" smtClean="0"/>
              <a:t>onid</a:t>
            </a:r>
            <a:r>
              <a:rPr lang="en-US" dirty="0" smtClean="0"/>
              <a:t>&gt; </a:t>
            </a:r>
          </a:p>
          <a:p>
            <a:pPr lvl="3"/>
            <a:r>
              <a:rPr lang="en-US" dirty="0" smtClean="0"/>
              <a:t>Password: </a:t>
            </a:r>
            <a:r>
              <a:rPr lang="en-US" dirty="0" err="1" smtClean="0"/>
              <a:t>Eg</a:t>
            </a:r>
            <a:r>
              <a:rPr lang="en-US" dirty="0" smtClean="0"/>
              <a:t>: &lt;last 4 digits of ONID&gt;</a:t>
            </a:r>
          </a:p>
          <a:p>
            <a:pPr lvl="3"/>
            <a:r>
              <a:rPr lang="en-US" dirty="0" smtClean="0"/>
              <a:t>Host: </a:t>
            </a:r>
            <a:r>
              <a:rPr lang="en-US" dirty="0" err="1" smtClean="0"/>
              <a:t>Eg</a:t>
            </a:r>
            <a:r>
              <a:rPr lang="en-US" dirty="0" smtClean="0"/>
              <a:t>: “</a:t>
            </a:r>
            <a:r>
              <a:rPr lang="en-US" dirty="0" err="1" smtClean="0"/>
              <a:t>classmysql.engr.oregonstate.edu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Database: </a:t>
            </a:r>
            <a:r>
              <a:rPr lang="en-US" dirty="0" err="1" smtClean="0"/>
              <a:t>Eg</a:t>
            </a:r>
            <a:r>
              <a:rPr lang="en-US" dirty="0" smtClean="0"/>
              <a:t>: “cs290_&lt;</a:t>
            </a:r>
            <a:r>
              <a:rPr lang="en-US" dirty="0" err="1" smtClean="0"/>
              <a:t>onid</a:t>
            </a:r>
            <a:r>
              <a:rPr lang="en-US" dirty="0" smtClean="0"/>
              <a:t>&gt;”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ysql2-db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 rtlCol="0">
            <a:normAutofit/>
          </a:bodyPr>
          <a:lstStyle/>
          <a:p>
            <a:r>
              <a:rPr lang="en-US" dirty="0"/>
              <a:t>Three </a:t>
            </a:r>
            <a:r>
              <a:rPr lang="en-US" dirty="0" smtClean="0"/>
              <a:t>steps (contd..): </a:t>
            </a:r>
          </a:p>
          <a:p>
            <a:pPr lvl="1"/>
            <a:r>
              <a:rPr lang="en-US" dirty="0"/>
              <a:t>queue up some SQL statements, </a:t>
            </a:r>
            <a:endParaRPr lang="en-US" dirty="0" smtClean="0"/>
          </a:p>
          <a:p>
            <a:pPr lvl="2"/>
            <a:r>
              <a:rPr lang="en-US" dirty="0" err="1"/>
              <a:t>stage.execute</a:t>
            </a:r>
            <a:r>
              <a:rPr lang="en-US" dirty="0"/>
              <a:t>("insert into test(col1, col2) values (?,?)", [0, 'Hello, World</a:t>
            </a:r>
            <a:r>
              <a:rPr lang="en-US" dirty="0" smtClean="0"/>
              <a:t>!']);</a:t>
            </a:r>
          </a:p>
          <a:p>
            <a:pPr lvl="2"/>
            <a:r>
              <a:rPr lang="en-US" dirty="0" err="1" smtClean="0"/>
              <a:t>stage.execute</a:t>
            </a:r>
            <a:r>
              <a:rPr lang="en-US" dirty="0"/>
              <a:t>("insert into test(col1, col2) values (:id, :txt)", { id: 1, txt: "This works fine" </a:t>
            </a:r>
            <a:r>
              <a:rPr lang="en-US" dirty="0" smtClean="0"/>
              <a:t>});</a:t>
            </a:r>
          </a:p>
          <a:p>
            <a:pPr lvl="2"/>
            <a:r>
              <a:rPr lang="en-US" dirty="0" smtClean="0"/>
              <a:t>Here we are adding all the statements we want to run to stage.</a:t>
            </a:r>
            <a:endParaRPr lang="en-US" dirty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then execute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stage.finale</a:t>
            </a:r>
            <a:r>
              <a:rPr lang="en-US" dirty="0" smtClean="0"/>
              <a:t>(function </a:t>
            </a:r>
            <a:r>
              <a:rPr lang="en-US" dirty="0"/>
              <a:t>(error, results) {	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// </a:t>
            </a:r>
            <a:r>
              <a:rPr lang="en-US" dirty="0"/>
              <a:t>error should be null;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there </a:t>
            </a:r>
            <a:r>
              <a:rPr lang="en-US" dirty="0"/>
              <a:t>will be one result per statement above (i.e., 2)	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});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1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Create(RUD)/Insert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tableInsert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stage.execute</a:t>
            </a:r>
            <a:r>
              <a:rPr lang="en-US" dirty="0"/>
              <a:t>("create table if not exists test(col1 </a:t>
            </a:r>
            <a:r>
              <a:rPr lang="en-US" dirty="0" err="1"/>
              <a:t>mediumint</a:t>
            </a:r>
            <a:r>
              <a:rPr lang="en-US" dirty="0"/>
              <a:t>, col2 varchar(50));")</a:t>
            </a:r>
          </a:p>
          <a:p>
            <a:pPr marL="0" indent="0">
              <a:buNone/>
            </a:pPr>
            <a:r>
              <a:rPr lang="en-US" dirty="0" err="1"/>
              <a:t>stage.execute</a:t>
            </a:r>
            <a:r>
              <a:rPr lang="en-US" dirty="0"/>
              <a:t>("insert into test(col1, col2) values (?,?)", [10, 'Hello, World1!']);</a:t>
            </a:r>
          </a:p>
          <a:p>
            <a:pPr marL="0" indent="0">
              <a:buNone/>
            </a:pPr>
            <a:r>
              <a:rPr lang="en-US" dirty="0" err="1"/>
              <a:t>stage.execute</a:t>
            </a:r>
            <a:r>
              <a:rPr lang="en-US" dirty="0"/>
              <a:t>("insert into test(col1, col2) values (:id, :txt)", { id: 11, txt: "This works fine" });</a:t>
            </a:r>
          </a:p>
          <a:p>
            <a:pPr marL="0" indent="0">
              <a:buNone/>
            </a:pPr>
            <a:r>
              <a:rPr lang="en-US" dirty="0" err="1"/>
              <a:t>stage.finale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 (err, results) {</a:t>
            </a:r>
          </a:p>
          <a:p>
            <a:pPr marL="0" indent="0">
              <a:buNone/>
            </a:pPr>
            <a:r>
              <a:rPr lang="en-US" dirty="0" smtClean="0"/>
              <a:t>	if(err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	throw </a:t>
            </a:r>
            <a:r>
              <a:rPr lang="en-US" dirty="0"/>
              <a:t>err;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/>
              <a:t>('inserted '+results);</a:t>
            </a:r>
          </a:p>
          <a:p>
            <a:pPr marL="0" indent="0">
              <a:buNone/>
            </a:pPr>
            <a:r>
              <a:rPr lang="en-US" dirty="0" smtClean="0"/>
              <a:t>	});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To insert a new record in table, we use this syntax</a:t>
            </a:r>
            <a:endParaRPr lang="en-US" dirty="0"/>
          </a:p>
          <a:p>
            <a:pPr marL="285750" lvl="2" indent="-285750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US" dirty="0" smtClean="0"/>
              <a:t>R</a:t>
            </a:r>
            <a:r>
              <a:rPr lang="en-US" dirty="0" smtClean="0"/>
              <a:t>ead(UD)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998188" cy="406392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dirty="0" err="1"/>
              <a:t>retrieveData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stage.query</a:t>
            </a:r>
            <a:r>
              <a:rPr lang="en-US" sz="1800" dirty="0"/>
              <a:t>("select * from test ").finale(((</a:t>
            </a:r>
            <a:r>
              <a:rPr lang="en-US" sz="1800" dirty="0" err="1"/>
              <a:t>err,results</a:t>
            </a:r>
            <a:r>
              <a:rPr lang="en-US" sz="1800" dirty="0"/>
              <a:t>)</a:t>
            </a:r>
            <a:r>
              <a:rPr lang="en-US" sz="1800" b="1" dirty="0"/>
              <a:t>=&gt;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	if(err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 smtClean="0"/>
              <a:t>			throw </a:t>
            </a:r>
            <a:r>
              <a:rPr lang="en-US" sz="1800" dirty="0"/>
              <a:t>err;</a:t>
            </a:r>
          </a:p>
          <a:p>
            <a:pPr marL="0" indent="0">
              <a:buNone/>
            </a:pPr>
            <a:r>
              <a:rPr lang="en-US" sz="1800" dirty="0" smtClean="0"/>
              <a:t>		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(results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	}));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We use select query to retrieve results from table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* retrieves all the records from the table specified. </a:t>
            </a:r>
            <a:endParaRPr lang="en-US" sz="1800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US" dirty="0" smtClean="0"/>
              <a:t>R</a:t>
            </a:r>
            <a:r>
              <a:rPr lang="en-US" dirty="0" smtClean="0"/>
              <a:t>ead(UD)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998188" cy="406392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To retrieve only some columns from the table, use following syntax</a:t>
            </a:r>
          </a:p>
          <a:p>
            <a:pPr lvl="1">
              <a:defRPr/>
            </a:pPr>
            <a:r>
              <a:rPr lang="en-US" dirty="0" err="1" smtClean="0"/>
              <a:t>Eg</a:t>
            </a:r>
            <a:r>
              <a:rPr lang="en-US" dirty="0" smtClean="0"/>
              <a:t>: SELECT</a:t>
            </a:r>
            <a:r>
              <a:rPr lang="en-US" dirty="0"/>
              <a:t> </a:t>
            </a:r>
            <a:r>
              <a:rPr lang="en-US" i="1" dirty="0" smtClean="0"/>
              <a:t>col1</a:t>
            </a:r>
            <a:r>
              <a:rPr lang="en-US" dirty="0"/>
              <a:t>,</a:t>
            </a:r>
            <a:r>
              <a:rPr lang="en-US" i="1" dirty="0"/>
              <a:t> </a:t>
            </a:r>
            <a:r>
              <a:rPr lang="en-US" i="1" dirty="0" smtClean="0"/>
              <a:t>col2 </a:t>
            </a: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i="1" dirty="0" smtClean="0"/>
              <a:t>test</a:t>
            </a:r>
            <a:r>
              <a:rPr lang="en-US" dirty="0" smtClean="0"/>
              <a:t>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To retrieve only specific record, we have to use WHERE clause</a:t>
            </a:r>
          </a:p>
          <a:p>
            <a:pPr lvl="1">
              <a:defRPr/>
            </a:pPr>
            <a:r>
              <a:rPr lang="en-US" dirty="0" smtClean="0"/>
              <a:t>SELECT * FROM test WHERE col1=10;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37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CRUpdateD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68708"/>
            <a:ext cx="9613861" cy="3599316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function</a:t>
            </a:r>
            <a:r>
              <a:rPr lang="en-US" sz="1800" dirty="0"/>
              <a:t> update() 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stage.execute</a:t>
            </a:r>
            <a:r>
              <a:rPr lang="en-US" sz="1800" dirty="0"/>
              <a:t>("update test set col1=20 where col1=10").finale(((</a:t>
            </a:r>
            <a:r>
              <a:rPr lang="en-US" sz="1800" dirty="0" err="1"/>
              <a:t>err,results</a:t>
            </a:r>
            <a:r>
              <a:rPr lang="en-US" sz="1800" dirty="0"/>
              <a:t>)</a:t>
            </a:r>
            <a:r>
              <a:rPr lang="en-US" sz="1800" b="1" dirty="0"/>
              <a:t>=&gt;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	if(err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 smtClean="0"/>
              <a:t>			throw </a:t>
            </a:r>
            <a:r>
              <a:rPr lang="en-US" sz="1800" dirty="0"/>
              <a:t>err;</a:t>
            </a:r>
          </a:p>
          <a:p>
            <a:pPr marL="0" indent="0">
              <a:buNone/>
            </a:pPr>
            <a:r>
              <a:rPr lang="en-US" sz="1800" dirty="0" smtClean="0"/>
              <a:t>		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(results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}))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We have to use WHERE clause and specify which </a:t>
            </a:r>
            <a:r>
              <a:rPr lang="en-US" sz="1800" dirty="0" err="1" smtClean="0"/>
              <a:t>coloumn</a:t>
            </a:r>
            <a:r>
              <a:rPr lang="en-US" sz="1800" dirty="0" smtClean="0"/>
              <a:t> we want to update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62997"/>
            <a:ext cx="9613861" cy="3599316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dirty="0" err="1"/>
              <a:t>deleteRow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 err="1"/>
              <a:t>stage.execute</a:t>
            </a:r>
            <a:r>
              <a:rPr lang="en-US" sz="1800" dirty="0"/>
              <a:t>("DELETE from test where col1=20").finale(((</a:t>
            </a:r>
            <a:r>
              <a:rPr lang="en-US" sz="1800" dirty="0" err="1"/>
              <a:t>err,results</a:t>
            </a:r>
            <a:r>
              <a:rPr lang="en-US" sz="1800" dirty="0"/>
              <a:t>)</a:t>
            </a:r>
            <a:r>
              <a:rPr lang="en-US" sz="1800" b="1" dirty="0"/>
              <a:t>=&gt;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if(err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 smtClean="0"/>
              <a:t>	throw </a:t>
            </a:r>
            <a:r>
              <a:rPr lang="en-US" sz="1800" dirty="0"/>
              <a:t>err;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console.log</a:t>
            </a:r>
            <a:r>
              <a:rPr lang="en-US" sz="1800" dirty="0" smtClean="0"/>
              <a:t>(results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}));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};</a:t>
            </a:r>
          </a:p>
          <a:p>
            <a:r>
              <a:rPr lang="en-US" sz="1800" dirty="0" smtClean="0"/>
              <a:t>To delete, specify the condition with WHERE clause (in this case, We are deleting records with col1=20)</a:t>
            </a:r>
            <a:endParaRPr lang="en-US" sz="1800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Still one of the most popular RDBMSs</a:t>
            </a:r>
          </a:p>
          <a:p>
            <a:pPr lvl="1"/>
            <a:r>
              <a:rPr lang="en-US" dirty="0"/>
              <a:t>Other popular options include Oracle and MS SQL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db-engines.com/en/ranking_trend</a:t>
            </a:r>
            <a:endParaRPr lang="en-US" dirty="0" smtClean="0"/>
          </a:p>
          <a:p>
            <a:r>
              <a:rPr lang="en-US" dirty="0"/>
              <a:t>Download and install </a:t>
            </a:r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Mac: </a:t>
            </a:r>
            <a:r>
              <a:rPr lang="en-US" dirty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://dev.mysql.com/downloads/mysql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4"/>
              </a:rPr>
              <a:t>https://dev.mysql.com/downloads/windows/installer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Resources: 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www.youtube.com/watch?v=WuBcTJnIuzo</a:t>
            </a:r>
            <a:endParaRPr lang="en-US" dirty="0" smtClean="0"/>
          </a:p>
          <a:p>
            <a:pPr lvl="1"/>
            <a:r>
              <a:rPr lang="en-US" dirty="0" smtClean="0"/>
              <a:t>Mac: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www.youtube.com/watch?v=UcpHkYfWarM</a:t>
            </a:r>
            <a:endParaRPr lang="en-US" dirty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In MySQL there are three main data types: text, number, and date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Text: To store text there are different options available. But VARCHAR is the most used (</a:t>
            </a:r>
            <a:r>
              <a:rPr lang="en-US" dirty="0" err="1" smtClean="0"/>
              <a:t>atleast</a:t>
            </a:r>
            <a:r>
              <a:rPr lang="en-US" dirty="0" smtClean="0"/>
              <a:t> in this class)</a:t>
            </a:r>
          </a:p>
          <a:p>
            <a:pPr lvl="1"/>
            <a:r>
              <a:rPr lang="en-US" dirty="0"/>
              <a:t>VARCHAR(size</a:t>
            </a:r>
            <a:r>
              <a:rPr lang="en-US" dirty="0" smtClean="0"/>
              <a:t>) - </a:t>
            </a:r>
            <a:r>
              <a:rPr lang="en-US" dirty="0"/>
              <a:t>Holds a variable length string (can contain letters, numbers, and special characters). The maximum size is specified in parenthesis. Can store up to 255 characters</a:t>
            </a:r>
            <a:r>
              <a:rPr lang="en-US" dirty="0" smtClean="0"/>
              <a:t>.</a:t>
            </a:r>
          </a:p>
          <a:p>
            <a:r>
              <a:rPr lang="en-US" dirty="0"/>
              <a:t>Number data types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INT(size</a:t>
            </a:r>
            <a:r>
              <a:rPr lang="en-US" dirty="0" smtClean="0"/>
              <a:t>) - </a:t>
            </a:r>
            <a:r>
              <a:rPr lang="en-US" dirty="0"/>
              <a:t>-2147483648 to 2147483647 normal. 0 to 4294967295 UNSIGNED*. The maximum number of digits may be specified in parenthesis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491555"/>
            <a:ext cx="765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complete list: 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sql_datatypes.asp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0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Date data types: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DATE() - </a:t>
            </a:r>
            <a:r>
              <a:rPr lang="en-US" dirty="0"/>
              <a:t>A date. Format: YYYY-MM-</a:t>
            </a:r>
            <a:r>
              <a:rPr lang="en-US" dirty="0" err="1"/>
              <a:t>DD</a:t>
            </a:r>
            <a:r>
              <a:rPr lang="en-US" b="1" dirty="0" err="1"/>
              <a:t>Note</a:t>
            </a:r>
            <a:r>
              <a:rPr lang="en-US" b="1" dirty="0"/>
              <a:t>:</a:t>
            </a:r>
            <a:r>
              <a:rPr lang="en-US" dirty="0"/>
              <a:t> The supported range is from </a:t>
            </a:r>
            <a:r>
              <a:rPr lang="en-US" dirty="0" smtClean="0"/>
              <a:t>'1000-	     01-01</a:t>
            </a:r>
            <a:r>
              <a:rPr lang="en-US" dirty="0"/>
              <a:t>' to '9999-12-31'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TIMESTAMP() - </a:t>
            </a:r>
            <a:r>
              <a:rPr lang="en-US" dirty="0"/>
              <a:t>*A timestamp. TIMESTAMP values are stored as the number of seconds since the Unix epoch ('1970-01-01 00:00:00' UTC). Format: YYYY-MM-DD HH:MI:SS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CREATE </a:t>
            </a:r>
            <a:r>
              <a:rPr lang="en-US" b="1" dirty="0" smtClean="0"/>
              <a:t>DATABASE - </a:t>
            </a:r>
            <a:r>
              <a:rPr lang="en-US" dirty="0"/>
              <a:t>creates a new </a:t>
            </a:r>
            <a:r>
              <a:rPr lang="en-US" dirty="0" smtClean="0"/>
              <a:t>database</a:t>
            </a:r>
          </a:p>
          <a:p>
            <a:pPr lvl="1">
              <a:defRPr/>
            </a:pPr>
            <a:r>
              <a:rPr lang="en-US" dirty="0" smtClean="0"/>
              <a:t>Syntax: CREATE</a:t>
            </a:r>
            <a:r>
              <a:rPr lang="en-US" dirty="0"/>
              <a:t> DATABASE </a:t>
            </a:r>
            <a:r>
              <a:rPr lang="en-US" i="1" dirty="0" err="1"/>
              <a:t>databasename</a:t>
            </a:r>
            <a:r>
              <a:rPr lang="en-US" dirty="0" smtClean="0"/>
              <a:t>;</a:t>
            </a:r>
          </a:p>
          <a:p>
            <a:pPr>
              <a:defRPr/>
            </a:pPr>
            <a:r>
              <a:rPr lang="en-US" b="1" dirty="0"/>
              <a:t>CREATE TABLE</a:t>
            </a:r>
            <a:r>
              <a:rPr lang="en-US" dirty="0"/>
              <a:t> </a:t>
            </a:r>
            <a:r>
              <a:rPr lang="en-US" dirty="0" smtClean="0"/>
              <a:t> - </a:t>
            </a:r>
            <a:r>
              <a:rPr lang="en-US" dirty="0"/>
              <a:t>creates a new </a:t>
            </a:r>
            <a:r>
              <a:rPr lang="en-US" dirty="0" smtClean="0"/>
              <a:t>table</a:t>
            </a:r>
          </a:p>
          <a:p>
            <a:pPr lvl="1">
              <a:defRPr/>
            </a:pPr>
            <a:r>
              <a:rPr lang="en-US" dirty="0"/>
              <a:t>CREATE TABLE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(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....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);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Commands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 INTO - inserts new data into a </a:t>
            </a:r>
            <a:r>
              <a:rPr lang="en-US" dirty="0" smtClean="0"/>
              <a:t>database</a:t>
            </a:r>
          </a:p>
          <a:p>
            <a:pPr lvl="1">
              <a:defRPr/>
            </a:pPr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  <a:endParaRPr lang="en-US" b="1" dirty="0" smtClean="0"/>
          </a:p>
          <a:p>
            <a:pPr>
              <a:defRPr/>
            </a:pPr>
            <a:r>
              <a:rPr lang="en-US" b="1" dirty="0" smtClean="0"/>
              <a:t>SELECT</a:t>
            </a:r>
            <a:r>
              <a:rPr lang="en-US" dirty="0"/>
              <a:t> - extracts data from a database</a:t>
            </a:r>
          </a:p>
          <a:p>
            <a:pPr lvl="1">
              <a:defRPr/>
            </a:pPr>
            <a:r>
              <a:rPr lang="en-US" dirty="0" err="1"/>
              <a:t>Eg</a:t>
            </a:r>
            <a:r>
              <a:rPr lang="en-US" dirty="0"/>
              <a:t>: 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> FROM </a:t>
            </a:r>
            <a:r>
              <a:rPr lang="en-US" i="1" dirty="0" err="1"/>
              <a:t>table_name</a:t>
            </a:r>
            <a:r>
              <a:rPr lang="en-US" dirty="0"/>
              <a:t>; </a:t>
            </a:r>
          </a:p>
          <a:p>
            <a:pPr lvl="1">
              <a:defRPr/>
            </a:pPr>
            <a:r>
              <a:rPr lang="en-US" dirty="0"/>
              <a:t>This will select all the values of coloumn1, coloumn2,</a:t>
            </a:r>
            <a:r>
              <a:rPr lang="is-IS" dirty="0"/>
              <a:t>… from the given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MySQL Commands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 smtClean="0"/>
              <a:t>UPDATE - </a:t>
            </a:r>
            <a:r>
              <a:rPr lang="en-US" dirty="0"/>
              <a:t>updates data in a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/>
              <a:t>UPDATE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WHERE</a:t>
            </a:r>
            <a:r>
              <a:rPr lang="en-US" dirty="0"/>
              <a:t>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DELETE - </a:t>
            </a:r>
            <a:r>
              <a:rPr lang="en-US" dirty="0"/>
              <a:t>deletes data from a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MySQL Commands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WHERE - </a:t>
            </a:r>
            <a:r>
              <a:rPr lang="en-US" dirty="0"/>
              <a:t>The WHERE clause is used to filter records.</a:t>
            </a:r>
          </a:p>
          <a:p>
            <a:pPr lvl="1"/>
            <a:r>
              <a:rPr lang="en-US" dirty="0"/>
              <a:t>The WHERE clause is used to extract only those records that fulfill a specified condition.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</a:t>
            </a:r>
            <a:r>
              <a:rPr lang="en-US" i="1" dirty="0" smtClean="0"/>
              <a:t>...</a:t>
            </a:r>
            <a:r>
              <a:rPr lang="en-US" dirty="0" smtClean="0"/>
              <a:t> FROM</a:t>
            </a:r>
            <a:r>
              <a:rPr lang="en-US" dirty="0"/>
              <a:t> </a:t>
            </a:r>
            <a:r>
              <a:rPr lang="en-US" i="1" dirty="0" err="1" smtClean="0"/>
              <a:t>table_name</a:t>
            </a:r>
            <a:r>
              <a:rPr lang="en-US" dirty="0" smtClean="0"/>
              <a:t> WHERE</a:t>
            </a:r>
            <a:r>
              <a:rPr lang="en-US" dirty="0"/>
              <a:t>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79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way of structuring your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./models directory</a:t>
            </a:r>
          </a:p>
          <a:p>
            <a:pPr lvl="1"/>
            <a:r>
              <a:rPr lang="en-US" dirty="0"/>
              <a:t>Create a ./models/</a:t>
            </a:r>
            <a:r>
              <a:rPr lang="en-US" dirty="0" err="1"/>
              <a:t>index.js</a:t>
            </a:r>
            <a:r>
              <a:rPr lang="en-US" dirty="0"/>
              <a:t> file to manage connection to data storage</a:t>
            </a:r>
          </a:p>
          <a:p>
            <a:pPr lvl="1"/>
            <a:r>
              <a:rPr lang="en-US" dirty="0"/>
              <a:t>Create one additional file for each type of data that you store</a:t>
            </a:r>
          </a:p>
          <a:p>
            <a:pPr lvl="1"/>
            <a:r>
              <a:rPr lang="en-US" dirty="0"/>
              <a:t>The ./models/</a:t>
            </a:r>
            <a:r>
              <a:rPr lang="en-US" dirty="0" err="1"/>
              <a:t>index.js</a:t>
            </a:r>
            <a:r>
              <a:rPr lang="en-US" dirty="0"/>
              <a:t> file exposes these models to the controller/router</a:t>
            </a:r>
          </a:p>
          <a:p>
            <a:endParaRPr lang="en-US" dirty="0" smtClean="0"/>
          </a:p>
          <a:p>
            <a:r>
              <a:rPr lang="en-US" dirty="0" smtClean="0"/>
              <a:t>Aside </a:t>
            </a:r>
            <a:r>
              <a:rPr lang="en-US" dirty="0"/>
              <a:t>from the general rules above, details will depend on what library you use to store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2429</TotalTime>
  <Words>690</Words>
  <Application>Microsoft Macintosh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Trebuchet MS</vt:lpstr>
      <vt:lpstr>Arial</vt:lpstr>
      <vt:lpstr>Calibri</vt:lpstr>
      <vt:lpstr>Berlin</vt:lpstr>
      <vt:lpstr>So far…</vt:lpstr>
      <vt:lpstr>MySQL</vt:lpstr>
      <vt:lpstr>MySQL Datatypes</vt:lpstr>
      <vt:lpstr>MySQL Datatypes</vt:lpstr>
      <vt:lpstr>MySQL commands</vt:lpstr>
      <vt:lpstr>MySQL Commands</vt:lpstr>
      <vt:lpstr>MySQL Commands</vt:lpstr>
      <vt:lpstr>MySQL Commands</vt:lpstr>
      <vt:lpstr>Normal way of structuring your application</vt:lpstr>
      <vt:lpstr>mysql2-db</vt:lpstr>
      <vt:lpstr>mysql2-db - Example</vt:lpstr>
      <vt:lpstr>mysql2-db - Example</vt:lpstr>
      <vt:lpstr>mysql2-db - Example</vt:lpstr>
      <vt:lpstr>Create(RUD)/Insert</vt:lpstr>
      <vt:lpstr>CRead(UD)</vt:lpstr>
      <vt:lpstr>CRead(UD)</vt:lpstr>
      <vt:lpstr>CRUpdateD</vt:lpstr>
      <vt:lpstr>CRUDelete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108</cp:revision>
  <dcterms:created xsi:type="dcterms:W3CDTF">2018-07-23T05:29:53Z</dcterms:created>
  <dcterms:modified xsi:type="dcterms:W3CDTF">2018-08-07T18:49:00Z</dcterms:modified>
</cp:coreProperties>
</file>