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5" r:id="rId2"/>
    <p:sldId id="273" r:id="rId3"/>
    <p:sldId id="275" r:id="rId4"/>
    <p:sldId id="274" r:id="rId5"/>
    <p:sldId id="276" r:id="rId6"/>
    <p:sldId id="270" r:id="rId7"/>
    <p:sldId id="271" r:id="rId8"/>
    <p:sldId id="272" r:id="rId9"/>
    <p:sldId id="269" r:id="rId10"/>
    <p:sldId id="258" r:id="rId11"/>
    <p:sldId id="259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/>
    <p:restoredTop sz="94580"/>
  </p:normalViewPr>
  <p:slideViewPr>
    <p:cSldViewPr snapToGrid="0" snapToObjects="1">
      <p:cViewPr varScale="1">
        <p:scale>
          <a:sx n="119" d="100"/>
          <a:sy n="119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current" TargetMode="External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weathermap.org/app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62997"/>
            <a:ext cx="9613861" cy="3599316"/>
          </a:xfrm>
        </p:spPr>
        <p:txBody>
          <a:bodyPr rtlCol="0">
            <a:noAutofit/>
          </a:bodyPr>
          <a:lstStyle/>
          <a:p>
            <a:pPr fontAlgn="base"/>
            <a:r>
              <a:rPr lang="en-US" dirty="0" smtClean="0"/>
              <a:t>In pug templates we will not have any closing tags</a:t>
            </a:r>
          </a:p>
          <a:p>
            <a:pPr fontAlgn="base"/>
            <a:r>
              <a:rPr lang="en-US" dirty="0" smtClean="0"/>
              <a:t>It uses indentation to determine the nesting of the tags</a:t>
            </a:r>
          </a:p>
          <a:p>
            <a:pPr fontAlgn="base"/>
            <a:r>
              <a:rPr lang="en-US" dirty="0" smtClean="0"/>
              <a:t>Adding attributes(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href</a:t>
            </a:r>
            <a:r>
              <a:rPr lang="en-US" dirty="0" smtClean="0"/>
              <a:t> for &lt;a&gt; tag, or giving a id to an element in HTML) can be added inside parenthesis.</a:t>
            </a:r>
          </a:p>
          <a:p>
            <a:pPr lvl="1" fontAlgn="base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div(class="movie-card", id="oceans-11")</a:t>
            </a:r>
            <a:r>
              <a:rPr lang="en-US" dirty="0" smtClean="0"/>
              <a:t> </a:t>
            </a:r>
          </a:p>
          <a:p>
            <a:pPr lvl="1" fontAlgn="base"/>
            <a:r>
              <a:rPr lang="en-US" dirty="0" smtClean="0"/>
              <a:t>The above line can also be written as ‘div.movie-card#oceans-11’</a:t>
            </a:r>
          </a:p>
          <a:p>
            <a:pPr fontAlgn="base"/>
            <a:r>
              <a:rPr lang="en-US" dirty="0" smtClean="0"/>
              <a:t>Simplifies code a 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6" y="2290446"/>
            <a:ext cx="9613900" cy="248671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321" y="5233438"/>
            <a:ext cx="63217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can handle the post request in JS file using this code</a:t>
            </a:r>
          </a:p>
          <a:p>
            <a:pPr lvl="1"/>
            <a:r>
              <a:rPr lang="en-US" dirty="0" err="1" smtClean="0"/>
              <a:t>router.post</a:t>
            </a:r>
            <a:r>
              <a:rPr lang="en-US" dirty="0"/>
              <a:t>('/</a:t>
            </a:r>
            <a:r>
              <a:rPr lang="en-US" dirty="0" err="1"/>
              <a:t>formPost</a:t>
            </a:r>
            <a:r>
              <a:rPr lang="en-US" dirty="0"/>
              <a:t>',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pPr lvl="1"/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req.body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res.render</a:t>
            </a:r>
            <a:r>
              <a:rPr lang="en-US" dirty="0"/>
              <a:t>('</a:t>
            </a:r>
            <a:r>
              <a:rPr lang="en-US" dirty="0" err="1"/>
              <a:t>postInfo</a:t>
            </a:r>
            <a:r>
              <a:rPr lang="en-US" dirty="0"/>
              <a:t>');</a:t>
            </a:r>
          </a:p>
          <a:p>
            <a:pPr lvl="1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Pug styles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en-US" dirty="0" smtClean="0"/>
              <a:t>We can observe properties like, .form-group in above pug code.</a:t>
            </a:r>
          </a:p>
          <a:p>
            <a:r>
              <a:rPr lang="en-US" altLang="en-US" dirty="0" smtClean="0"/>
              <a:t>This is nothing but our </a:t>
            </a:r>
            <a:r>
              <a:rPr lang="en-US" altLang="en-US" dirty="0" err="1" smtClean="0"/>
              <a:t>css</a:t>
            </a:r>
            <a:r>
              <a:rPr lang="en-US" altLang="en-US" dirty="0" smtClean="0"/>
              <a:t> class name. </a:t>
            </a:r>
          </a:p>
          <a:p>
            <a:r>
              <a:rPr lang="en-US" altLang="en-US" dirty="0" smtClean="0"/>
              <a:t>Using this method we can add styles and we have to include CSS files in </a:t>
            </a:r>
            <a:r>
              <a:rPr lang="en-US" altLang="en-US" dirty="0" err="1" smtClean="0"/>
              <a:t>layout.pug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term web service is either a service offered by an electronic device to another electronic device, communicating with each other via the World Wide Web, or a web service implemented in the particular technology or </a:t>
            </a:r>
            <a:r>
              <a:rPr lang="en-US" dirty="0" smtClean="0"/>
              <a:t>brand.</a:t>
            </a:r>
          </a:p>
          <a:p>
            <a:pPr>
              <a:defRPr/>
            </a:pPr>
            <a:r>
              <a:rPr lang="en-US" dirty="0" smtClean="0"/>
              <a:t>Let’s make </a:t>
            </a:r>
            <a:r>
              <a:rPr lang="en-US" dirty="0" err="1" smtClean="0"/>
              <a:t>api</a:t>
            </a:r>
            <a:r>
              <a:rPr lang="en-US" dirty="0" smtClean="0"/>
              <a:t> calls to </a:t>
            </a:r>
            <a:r>
              <a:rPr lang="en-US" dirty="0" err="1" smtClean="0"/>
              <a:t>openweathemap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OpenWeatherMap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 smtClean="0"/>
              <a:t>OpenWeather</a:t>
            </a:r>
            <a:r>
              <a:rPr lang="en-US" dirty="0" err="1" smtClean="0"/>
              <a:t>Map</a:t>
            </a:r>
            <a:r>
              <a:rPr lang="en-US" dirty="0" smtClean="0"/>
              <a:t> is one API which provides information about weather of a location.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Create an account and get a API key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We need app ID to recognize our application.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This will let us make </a:t>
            </a:r>
            <a:r>
              <a:rPr lang="en-US" dirty="0" err="1" smtClean="0"/>
              <a:t>api</a:t>
            </a:r>
            <a:r>
              <a:rPr lang="en-US" dirty="0" smtClean="0"/>
              <a:t> requests to the </a:t>
            </a:r>
            <a:r>
              <a:rPr lang="en-US" dirty="0" err="1" smtClean="0"/>
              <a:t>openweatherMap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More instructions here: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openweathermap.org/appid</a:t>
            </a: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API documentation: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openweathermap.org/current</a:t>
            </a: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Pug Loops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10" y="2600800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1800" b="1" dirty="0" smtClean="0"/>
              <a:t>Loops:</a:t>
            </a:r>
          </a:p>
          <a:p>
            <a:pPr lvl="1"/>
            <a:r>
              <a:rPr lang="en-US" sz="1400" b="1" dirty="0" smtClean="0"/>
              <a:t>Pug have some standard for loops. We don</a:t>
            </a:r>
            <a:r>
              <a:rPr lang="uk-UA" sz="1400" b="1" dirty="0" smtClean="0"/>
              <a:t>’</a:t>
            </a:r>
            <a:r>
              <a:rPr lang="en-US" sz="1400" b="1" dirty="0" smtClean="0"/>
              <a:t>t have to use </a:t>
            </a:r>
            <a:r>
              <a:rPr lang="en-US" sz="1400" b="1" dirty="0" err="1" smtClean="0"/>
              <a:t>Javascript</a:t>
            </a:r>
            <a:r>
              <a:rPr lang="en-US" sz="1400" b="1" dirty="0" smtClean="0"/>
              <a:t> in every case.</a:t>
            </a:r>
          </a:p>
          <a:p>
            <a:pPr lvl="1"/>
            <a:r>
              <a:rPr lang="en-US" sz="1400" b="1" dirty="0" err="1" smtClean="0"/>
              <a:t>Eg</a:t>
            </a:r>
            <a:r>
              <a:rPr lang="en-US" sz="1400" b="1" dirty="0" smtClean="0"/>
              <a:t>: 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54" y="3258671"/>
            <a:ext cx="6362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5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Pug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88" y="2203302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b="1" dirty="0" smtClean="0"/>
              <a:t>Interpolation: </a:t>
            </a:r>
            <a:r>
              <a:rPr lang="en-US" dirty="0" smtClean="0"/>
              <a:t>Using the values that you retrieved from your router can be interpreted easily using pug.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p</a:t>
            </a:r>
            <a:r>
              <a:rPr lang="en-US" dirty="0"/>
              <a:t> Hi there, #{</a:t>
            </a:r>
            <a:r>
              <a:rPr lang="en-US" dirty="0" err="1" smtClean="0"/>
              <a:t>profileName</a:t>
            </a:r>
            <a:r>
              <a:rPr lang="en-US" dirty="0" smtClean="0"/>
              <a:t>}.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Mixins</a:t>
            </a:r>
            <a:r>
              <a:rPr lang="en-US" dirty="0" smtClean="0"/>
              <a:t>: </a:t>
            </a:r>
            <a:r>
              <a:rPr lang="en-US" dirty="0" err="1"/>
              <a:t>Mixins</a:t>
            </a:r>
            <a:r>
              <a:rPr lang="en-US" dirty="0"/>
              <a:t> are like functions. They take parameters as input and give </a:t>
            </a:r>
            <a:r>
              <a:rPr lang="en-US" dirty="0" smtClean="0"/>
              <a:t>markup(HTML code) </a:t>
            </a:r>
            <a:r>
              <a:rPr lang="en-US" dirty="0"/>
              <a:t>as output. </a:t>
            </a:r>
            <a:r>
              <a:rPr lang="en-US" dirty="0" err="1"/>
              <a:t>Mixins</a:t>
            </a:r>
            <a:r>
              <a:rPr lang="en-US" dirty="0"/>
              <a:t> are defined using the </a:t>
            </a:r>
            <a:r>
              <a:rPr lang="en-US" dirty="0" err="1"/>
              <a:t>mixin</a:t>
            </a:r>
            <a:r>
              <a:rPr lang="en-US" dirty="0"/>
              <a:t> keyword.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- </a:t>
            </a:r>
            <a:r>
              <a:rPr lang="en-US" dirty="0" err="1" smtClean="0"/>
              <a:t>Mixins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90" y="2772093"/>
            <a:ext cx="6885167" cy="35988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Pug - </a:t>
            </a:r>
            <a:r>
              <a:rPr lang="en-US" altLang="en-US" dirty="0" err="1" smtClean="0"/>
              <a:t>Mixins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88" y="2483001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 smtClean="0"/>
              <a:t>Above </a:t>
            </a:r>
            <a:r>
              <a:rPr lang="en-US" dirty="0" err="1" smtClean="0"/>
              <a:t>mixin</a:t>
            </a:r>
            <a:r>
              <a:rPr lang="en-US" dirty="0" smtClean="0"/>
              <a:t> calling will produce this result.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10" y="2897857"/>
            <a:ext cx="5830645" cy="39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5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58361" cy="3599316"/>
          </a:xfrm>
        </p:spPr>
        <p:txBody>
          <a:bodyPr rtlCol="0">
            <a:normAutofit/>
          </a:bodyPr>
          <a:lstStyle/>
          <a:p>
            <a:r>
              <a:rPr lang="en-US" dirty="0"/>
              <a:t>Pug supports template inheritance. Template inheritance works via the </a:t>
            </a:r>
            <a:r>
              <a:rPr lang="en-US" dirty="0"/>
              <a:t>block</a:t>
            </a:r>
            <a:r>
              <a:rPr lang="en-US" dirty="0"/>
              <a:t> and </a:t>
            </a:r>
            <a:r>
              <a:rPr lang="en-US" dirty="0"/>
              <a:t>extends</a:t>
            </a:r>
            <a:r>
              <a:rPr lang="en-US" dirty="0"/>
              <a:t> keywords</a:t>
            </a:r>
            <a:r>
              <a:rPr lang="en-US" dirty="0" smtClean="0"/>
              <a:t>.</a:t>
            </a:r>
          </a:p>
          <a:p>
            <a:r>
              <a:rPr lang="en-US" dirty="0"/>
              <a:t>In a template, a </a:t>
            </a:r>
            <a:r>
              <a:rPr lang="en-US" dirty="0"/>
              <a:t>block</a:t>
            </a:r>
            <a:r>
              <a:rPr lang="en-US" dirty="0"/>
              <a:t> is simply a “block” of Pug that a child template may replace. This process is recursive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say we have a </a:t>
            </a:r>
            <a:r>
              <a:rPr lang="en-US" dirty="0" err="1" smtClean="0"/>
              <a:t>layout.pug</a:t>
            </a:r>
            <a:endParaRPr lang="en-US" dirty="0" smtClean="0"/>
          </a:p>
          <a:p>
            <a:endParaRPr lang="en-US" alt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06" y="3031641"/>
            <a:ext cx="38227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291095" cy="359931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To extend this layout, create a new file and use the </a:t>
            </a:r>
            <a:r>
              <a:rPr lang="en-US" dirty="0"/>
              <a:t>extends</a:t>
            </a:r>
            <a:r>
              <a:rPr lang="en-US" dirty="0"/>
              <a:t> directive with a path to the parent template. (If no file extension is given, </a:t>
            </a:r>
            <a:r>
              <a:rPr lang="en-US" dirty="0"/>
              <a:t>.pug</a:t>
            </a:r>
            <a:r>
              <a:rPr lang="en-US" dirty="0"/>
              <a:t> is automatically appended to the file name.) Then, define one or more blocks to override the parent block content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80" y="2752165"/>
            <a:ext cx="4216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styles to pug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We can add styles similar to how we added styles to our HTML pages. We have to import all the styles in pug template using </a:t>
            </a:r>
            <a:r>
              <a:rPr lang="en-US" b="1" dirty="0" smtClean="0">
                <a:solidFill>
                  <a:srgbClr val="FFFF00"/>
                </a:solidFill>
              </a:rPr>
              <a:t>script or link. </a:t>
            </a:r>
          </a:p>
          <a:p>
            <a:pPr>
              <a:defRPr/>
            </a:pPr>
            <a:r>
              <a:rPr lang="en-US" dirty="0" smtClean="0"/>
              <a:t>These are imported usually in </a:t>
            </a:r>
            <a:r>
              <a:rPr lang="en-US" dirty="0" err="1" smtClean="0"/>
              <a:t>layout.pug</a:t>
            </a:r>
            <a:r>
              <a:rPr lang="en-US" dirty="0" smtClean="0"/>
              <a:t> and we extend the </a:t>
            </a:r>
            <a:r>
              <a:rPr lang="en-US" dirty="0" err="1" smtClean="0"/>
              <a:t>layout.pug</a:t>
            </a:r>
            <a:r>
              <a:rPr lang="en-US" dirty="0" smtClean="0"/>
              <a:t> in all the other pug files.</a:t>
            </a:r>
          </a:p>
          <a:p>
            <a:pPr>
              <a:defRPr/>
            </a:pPr>
            <a:r>
              <a:rPr lang="en-US" dirty="0" smtClean="0"/>
              <a:t>If we have any custom CSS styles we want to write, we will add them to Stylesheets folder in public/ of our project  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6" y="2181307"/>
            <a:ext cx="9613900" cy="1974275"/>
          </a:xfrm>
        </p:spPr>
      </p:pic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2282" y="4840941"/>
            <a:ext cx="7561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your router </a:t>
            </a:r>
            <a:r>
              <a:rPr lang="en-US" dirty="0" err="1" smtClean="0"/>
              <a:t>js</a:t>
            </a:r>
            <a:r>
              <a:rPr lang="en-US" dirty="0" smtClean="0"/>
              <a:t> file, you can handle the get request with this code.</a:t>
            </a:r>
          </a:p>
          <a:p>
            <a:pPr lvl="1"/>
            <a:r>
              <a:rPr lang="en-US" dirty="0" err="1" smtClean="0"/>
              <a:t>router.get</a:t>
            </a:r>
            <a:r>
              <a:rPr lang="en-US" dirty="0"/>
              <a:t>('/</a:t>
            </a:r>
            <a:r>
              <a:rPr lang="en-US" dirty="0" err="1"/>
              <a:t>formGet</a:t>
            </a:r>
            <a:r>
              <a:rPr lang="en-US" dirty="0"/>
              <a:t>',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pPr lvl="1"/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res.render</a:t>
            </a:r>
            <a:r>
              <a:rPr lang="en-US" dirty="0"/>
              <a:t>('</a:t>
            </a:r>
            <a:r>
              <a:rPr lang="en-US" dirty="0" err="1"/>
              <a:t>getInfo</a:t>
            </a:r>
            <a:r>
              <a:rPr lang="en-US" dirty="0"/>
              <a:t>');</a:t>
            </a:r>
          </a:p>
          <a:p>
            <a:pPr lvl="1"/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6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2072</TotalTime>
  <Words>472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Trebuchet MS</vt:lpstr>
      <vt:lpstr>Arial</vt:lpstr>
      <vt:lpstr>Berlin</vt:lpstr>
      <vt:lpstr>Pug - Syntax</vt:lpstr>
      <vt:lpstr>Pug Loops</vt:lpstr>
      <vt:lpstr>Pug</vt:lpstr>
      <vt:lpstr>Pug - Mixins</vt:lpstr>
      <vt:lpstr>Pug - Mixins</vt:lpstr>
      <vt:lpstr>Template inheritance</vt:lpstr>
      <vt:lpstr>Template inheritance</vt:lpstr>
      <vt:lpstr>Adding styles to pug templates</vt:lpstr>
      <vt:lpstr>GET requests</vt:lpstr>
      <vt:lpstr>POST request</vt:lpstr>
      <vt:lpstr>Pug styles</vt:lpstr>
      <vt:lpstr>API requests</vt:lpstr>
      <vt:lpstr>OpenWeatherMap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108</cp:revision>
  <dcterms:created xsi:type="dcterms:W3CDTF">2018-07-23T05:29:53Z</dcterms:created>
  <dcterms:modified xsi:type="dcterms:W3CDTF">2018-08-02T18:58:33Z</dcterms:modified>
</cp:coreProperties>
</file>