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65" r:id="rId2"/>
    <p:sldId id="273" r:id="rId3"/>
    <p:sldId id="275" r:id="rId4"/>
    <p:sldId id="274" r:id="rId5"/>
    <p:sldId id="276" r:id="rId6"/>
    <p:sldId id="270" r:id="rId7"/>
    <p:sldId id="271" r:id="rId8"/>
    <p:sldId id="272" r:id="rId9"/>
    <p:sldId id="269" r:id="rId10"/>
    <p:sldId id="258" r:id="rId11"/>
    <p:sldId id="259" r:id="rId12"/>
    <p:sldId id="268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9"/>
    <p:restoredTop sz="94580"/>
  </p:normalViewPr>
  <p:slideViewPr>
    <p:cSldViewPr snapToGrid="0" snapToObjects="1">
      <p:cViewPr varScale="1">
        <p:scale>
          <a:sx n="95" d="100"/>
          <a:sy n="95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1D85D-A530-EB49-8471-99AB4990F2CE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1A8C-8478-B54E-A0EF-B11D86A3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2A4E-97BB-3749-948C-A6B139C3E6CD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Templating </a:t>
            </a:r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462997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dirty="0"/>
              <a:t>Putting hardcoded HTML in your controller is awful</a:t>
            </a:r>
          </a:p>
          <a:p>
            <a:pPr lvl="1"/>
            <a:r>
              <a:rPr lang="en-US" dirty="0"/>
              <a:t>Terrible impact on quality attributes</a:t>
            </a:r>
          </a:p>
          <a:p>
            <a:pPr lvl="1"/>
            <a:r>
              <a:rPr lang="en-US" dirty="0"/>
              <a:t>Maintainability: Now you have to read that garbage</a:t>
            </a:r>
          </a:p>
          <a:p>
            <a:pPr lvl="1"/>
            <a:r>
              <a:rPr lang="en-US" dirty="0"/>
              <a:t>Security: </a:t>
            </a:r>
            <a:r>
              <a:rPr lang="en-US" dirty="0" smtClean="0"/>
              <a:t>So </a:t>
            </a:r>
            <a:r>
              <a:rPr lang="en-US" dirty="0"/>
              <a:t>many opportunities for massive security holes</a:t>
            </a:r>
          </a:p>
          <a:p>
            <a:pPr lvl="1"/>
            <a:r>
              <a:rPr lang="en-US" dirty="0"/>
              <a:t>Usability: No room in your controller for all the little touches that make webpages more usable</a:t>
            </a:r>
          </a:p>
          <a:p>
            <a:r>
              <a:rPr lang="en-US" dirty="0"/>
              <a:t>Templating libraries to the rescue</a:t>
            </a:r>
          </a:p>
          <a:p>
            <a:r>
              <a:rPr lang="en-US" dirty="0"/>
              <a:t>For example, Pug (formerly known as Jade)</a:t>
            </a:r>
          </a:p>
          <a:p>
            <a:pPr lvl="1"/>
            <a:r>
              <a:rPr lang="en-US" dirty="0"/>
              <a:t>Simple library focused on the structure of the HTML</a:t>
            </a:r>
          </a:p>
          <a:p>
            <a:pPr lvl="1"/>
            <a:r>
              <a:rPr lang="en-US" dirty="0"/>
              <a:t>Supports code reuse (through shared headers/footers/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71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Form methods (GET vs POST)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So what's the deal with GET vs POST?</a:t>
            </a:r>
          </a:p>
          <a:p>
            <a:endParaRPr lang="en-US" altLang="en-US" dirty="0"/>
          </a:p>
          <a:p>
            <a:r>
              <a:rPr lang="en-US" altLang="en-US" dirty="0"/>
              <a:t>Difference in purpose</a:t>
            </a:r>
          </a:p>
          <a:p>
            <a:pPr lvl="1"/>
            <a:r>
              <a:rPr lang="en-US" altLang="en-US" dirty="0"/>
              <a:t>GET is for retrieving data from the server</a:t>
            </a:r>
            <a:br>
              <a:rPr lang="en-US" altLang="en-US" dirty="0"/>
            </a:br>
            <a:r>
              <a:rPr lang="en-US" altLang="en-US" dirty="0"/>
              <a:t>(or any other purpose that can safely be repeated an arbitrary number of times)</a:t>
            </a:r>
          </a:p>
          <a:p>
            <a:pPr lvl="1"/>
            <a:r>
              <a:rPr lang="en-US" altLang="en-US" dirty="0"/>
              <a:t>POST is for making changes to the server</a:t>
            </a:r>
            <a:br>
              <a:rPr lang="en-US" altLang="en-US" dirty="0"/>
            </a:br>
            <a:r>
              <a:rPr lang="en-US" altLang="en-US" dirty="0"/>
              <a:t>(or any other purpose that cannot be safely repeated an arbitrary number of times) </a:t>
            </a:r>
          </a:p>
          <a:p>
            <a:pPr marL="0" indent="0">
              <a:buNone/>
              <a:defRPr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 GET can be called arbitrary times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en-US" dirty="0"/>
              <a:t>GET can be called…</a:t>
            </a:r>
          </a:p>
          <a:p>
            <a:pPr lvl="1"/>
            <a:r>
              <a:rPr lang="en-US" altLang="en-US" dirty="0"/>
              <a:t>1 time when 1 user wants data</a:t>
            </a:r>
          </a:p>
          <a:p>
            <a:pPr lvl="1"/>
            <a:r>
              <a:rPr lang="en-US" altLang="en-US" dirty="0"/>
              <a:t>1 time when 2 users want data</a:t>
            </a:r>
          </a:p>
          <a:p>
            <a:pPr lvl="1"/>
            <a:r>
              <a:rPr lang="en-US" altLang="en-US" dirty="0"/>
              <a:t>1 time when 300 users want data</a:t>
            </a:r>
          </a:p>
          <a:p>
            <a:pPr lvl="1"/>
            <a:r>
              <a:rPr lang="en-US" altLang="en-US" dirty="0"/>
              <a:t>Many times when 0 users want data </a:t>
            </a:r>
            <a:br>
              <a:rPr lang="en-US" altLang="en-US" dirty="0"/>
            </a:br>
            <a:r>
              <a:rPr lang="en-US" altLang="en-US" dirty="0"/>
              <a:t>(preemptive caching)</a:t>
            </a:r>
          </a:p>
          <a:p>
            <a:pPr lvl="1"/>
            <a:r>
              <a:rPr lang="en-US" altLang="en-US" dirty="0"/>
              <a:t>0 times when 1 user wants data (if it was cached)</a:t>
            </a:r>
          </a:p>
          <a:p>
            <a:pPr lvl="1"/>
            <a:r>
              <a:rPr lang="en-US" altLang="en-US" dirty="0"/>
              <a:t>Many times when search engines want data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23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POST is not allowed to be cached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proxy server will always forward the POST request exactly 1 time when each user's browser tries to POST.</a:t>
            </a:r>
          </a:p>
          <a:p>
            <a:pPr>
              <a:defRPr/>
            </a:pPr>
            <a:r>
              <a:rPr lang="en-US" dirty="0"/>
              <a:t>A proxy server may not cache POST data.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So if you send passwords via POST, proxy servers are not allowed to keep copies of passwords going by!</a:t>
            </a:r>
          </a:p>
          <a:p>
            <a:pPr>
              <a:defRPr/>
            </a:pPr>
            <a:r>
              <a:rPr lang="en-US" dirty="0"/>
              <a:t>And search engines are also not supposed to automatically perform POST operations, either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good ways to use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Retrieving an HTML table or list</a:t>
            </a:r>
          </a:p>
          <a:p>
            <a:pPr>
              <a:defRPr/>
            </a:pPr>
            <a:r>
              <a:rPr lang="en-US" dirty="0"/>
              <a:t>Retrieving a form</a:t>
            </a:r>
          </a:p>
          <a:p>
            <a:pPr>
              <a:defRPr/>
            </a:pPr>
            <a:r>
              <a:rPr lang="en-US" dirty="0"/>
              <a:t>Checking to see if the page still exists</a:t>
            </a:r>
          </a:p>
          <a:p>
            <a:pPr>
              <a:defRPr/>
            </a:pPr>
            <a:r>
              <a:rPr lang="en-US" dirty="0"/>
              <a:t>Checking to see if the server has crashed</a:t>
            </a:r>
          </a:p>
          <a:p>
            <a:pPr>
              <a:defRPr/>
            </a:pPr>
            <a:r>
              <a:rPr lang="en-US" dirty="0"/>
              <a:t>Checking to see fast the server is today</a:t>
            </a: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All of these can safely be repeated lots of times. Repeating these won't mess up the server.</a:t>
            </a:r>
          </a:p>
          <a:p>
            <a:pPr marL="0" indent="0">
              <a:buNone/>
              <a:defRPr/>
            </a:pPr>
            <a:r>
              <a:rPr lang="en-US" dirty="0"/>
              <a:t>These are called "idempotent operations."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Examples of bad ways to use GET.</a:t>
            </a:r>
            <a:br>
              <a:rPr lang="en-US" dirty="0"/>
            </a:br>
            <a:r>
              <a:rPr lang="en-US" dirty="0"/>
              <a:t>For these, use POST instead.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40127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Deleting data from the server</a:t>
            </a:r>
          </a:p>
          <a:p>
            <a:pPr>
              <a:defRPr/>
            </a:pPr>
            <a:r>
              <a:rPr lang="en-US" dirty="0"/>
              <a:t>Updating data on the server</a:t>
            </a:r>
          </a:p>
          <a:p>
            <a:pPr>
              <a:defRPr/>
            </a:pPr>
            <a:r>
              <a:rPr lang="en-US" dirty="0"/>
              <a:t>Logging in (changes state on the server)</a:t>
            </a:r>
          </a:p>
          <a:p>
            <a:pPr>
              <a:defRPr/>
            </a:pPr>
            <a:r>
              <a:rPr lang="en-US" dirty="0"/>
              <a:t>Logging out (ditto)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Each of these changes the state of the server, so repeating them an arbitrary number of times could mess up the server.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44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– Passing data to the pug template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010" y="2600800"/>
            <a:ext cx="9613861" cy="3599316"/>
          </a:xfrm>
        </p:spPr>
        <p:txBody>
          <a:bodyPr rtlCol="0">
            <a:noAutofit/>
          </a:bodyPr>
          <a:lstStyle/>
          <a:p>
            <a:pPr lvl="1"/>
            <a:r>
              <a:rPr lang="en-US" sz="1600" dirty="0"/>
              <a:t>Example...</a:t>
            </a:r>
          </a:p>
          <a:p>
            <a:pPr lvl="1"/>
            <a:r>
              <a:rPr lang="en-US" sz="1600" dirty="0"/>
              <a:t>In your router, pass some data to the template...</a:t>
            </a:r>
          </a:p>
          <a:p>
            <a:pPr marL="914400" lvl="2" indent="0">
              <a:buNone/>
            </a:pPr>
            <a:r>
              <a:rPr lang="en-US" sz="1400" dirty="0" err="1"/>
              <a:t>router.get</a:t>
            </a:r>
            <a:r>
              <a:rPr lang="en-US" sz="1400" dirty="0"/>
              <a:t>('/demo', function (</a:t>
            </a:r>
            <a:r>
              <a:rPr lang="en-US" sz="1400" dirty="0" err="1"/>
              <a:t>req</a:t>
            </a:r>
            <a:r>
              <a:rPr lang="en-US" sz="1400" dirty="0"/>
              <a:t>, res, next) </a:t>
            </a:r>
            <a:r>
              <a:rPr lang="en-US" sz="1400" dirty="0" smtClean="0"/>
              <a:t>{</a:t>
            </a:r>
          </a:p>
          <a:p>
            <a:pPr marL="914400" lvl="2" indent="0">
              <a:buNone/>
            </a:pPr>
            <a:r>
              <a:rPr lang="en-US" sz="1400" dirty="0"/>
              <a:t>u</a:t>
            </a:r>
            <a:r>
              <a:rPr lang="en-US" sz="1400" dirty="0" smtClean="0"/>
              <a:t>sers = [1,2,3,4]</a:t>
            </a:r>
            <a:endParaRPr lang="en-US" sz="1400" dirty="0"/>
          </a:p>
          <a:p>
            <a:pPr marL="914400" lvl="2" indent="0">
              <a:buNone/>
            </a:pPr>
            <a:r>
              <a:rPr lang="en-US" sz="1400" dirty="0" err="1"/>
              <a:t>res.render</a:t>
            </a:r>
            <a:r>
              <a:rPr lang="en-US" sz="1400" dirty="0"/>
              <a:t>('</a:t>
            </a:r>
            <a:r>
              <a:rPr lang="en-US" sz="1400" dirty="0" err="1"/>
              <a:t>demo.pug</a:t>
            </a:r>
            <a:r>
              <a:rPr lang="en-US" sz="1400" dirty="0"/>
              <a:t>', { </a:t>
            </a:r>
            <a:r>
              <a:rPr lang="en-US" sz="1400" dirty="0" err="1"/>
              <a:t>myusers</a:t>
            </a:r>
            <a:r>
              <a:rPr lang="en-US" sz="1400" dirty="0"/>
              <a:t>: users, title: "Happy, happy!" });</a:t>
            </a:r>
          </a:p>
          <a:p>
            <a:pPr marL="914400" lvl="2" indent="0">
              <a:buNone/>
            </a:pPr>
            <a:r>
              <a:rPr lang="en-US" sz="1400" dirty="0" smtClean="0"/>
              <a:t>});</a:t>
            </a:r>
            <a:endParaRPr lang="en-US" sz="1400" dirty="0"/>
          </a:p>
          <a:p>
            <a:pPr lvl="1"/>
            <a:r>
              <a:rPr lang="en-US" sz="1600" dirty="0"/>
              <a:t>In your template (./views/</a:t>
            </a:r>
            <a:r>
              <a:rPr lang="en-US" sz="1600" dirty="0" err="1"/>
              <a:t>demo.pug</a:t>
            </a:r>
            <a:r>
              <a:rPr lang="en-US" sz="1600" dirty="0"/>
              <a:t>), reference the data...</a:t>
            </a:r>
          </a:p>
          <a:p>
            <a:pPr marL="914400" lvl="2" indent="0">
              <a:buNone/>
            </a:pPr>
            <a:r>
              <a:rPr lang="en-US" sz="1400" dirty="0"/>
              <a:t>- </a:t>
            </a:r>
            <a:r>
              <a:rPr lang="en-US" sz="1400" dirty="0" smtClean="0"/>
              <a:t>for </a:t>
            </a:r>
            <a:r>
              <a:rPr lang="en-US" sz="1400" dirty="0"/>
              <a:t>(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myusers.length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pPr marL="914400" lvl="2" indent="0">
              <a:buNone/>
            </a:pPr>
            <a:r>
              <a:rPr lang="en-US" sz="1400" dirty="0"/>
              <a:t>- </a:t>
            </a:r>
            <a:r>
              <a:rPr lang="en-US" sz="1400" dirty="0" smtClean="0"/>
              <a:t>if </a:t>
            </a:r>
            <a:r>
              <a:rPr lang="en-US" sz="1400" dirty="0"/>
              <a:t>(</a:t>
            </a:r>
            <a:r>
              <a:rPr lang="en-US" sz="1400" dirty="0" err="1"/>
              <a:t>myusers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])</a:t>
            </a:r>
          </a:p>
          <a:p>
            <a:pPr marL="1371600" lvl="3" indent="0">
              <a:buNone/>
            </a:pPr>
            <a:r>
              <a:rPr lang="en-US" sz="1200" dirty="0"/>
              <a:t>a(</a:t>
            </a:r>
            <a:r>
              <a:rPr lang="en-US" sz="1200" dirty="0" err="1"/>
              <a:t>href</a:t>
            </a:r>
            <a:r>
              <a:rPr lang="en-US" sz="1200" dirty="0"/>
              <a:t>=('</a:t>
            </a:r>
            <a:r>
              <a:rPr lang="en-US" sz="1200" dirty="0" err="1"/>
              <a:t>edit?id</a:t>
            </a:r>
            <a:r>
              <a:rPr lang="en-US" sz="1200" dirty="0"/>
              <a:t>='+</a:t>
            </a:r>
            <a:r>
              <a:rPr lang="en-US" sz="1200" dirty="0" err="1"/>
              <a:t>i</a:t>
            </a:r>
            <a:r>
              <a:rPr lang="en-US" sz="1200" dirty="0"/>
              <a:t>))= </a:t>
            </a:r>
            <a:r>
              <a:rPr lang="en-US" sz="1200" dirty="0" err="1"/>
              <a:t>myusers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</a:t>
            </a:r>
          </a:p>
          <a:p>
            <a:pPr marL="914400" lvl="2" indent="0">
              <a:buNone/>
            </a:pPr>
            <a:r>
              <a:rPr lang="en-US" sz="1400" dirty="0"/>
              <a:t>&lt;BR&gt;</a:t>
            </a:r>
          </a:p>
          <a:p>
            <a:pPr marL="914400" lvl="2" indent="0">
              <a:buNone/>
            </a:pPr>
            <a:r>
              <a:rPr lang="en-US" sz="1400" dirty="0"/>
              <a:t>- }</a:t>
            </a:r>
          </a:p>
          <a:p>
            <a:pPr marL="914400" lvl="2" indent="0">
              <a:buNone/>
            </a:pPr>
            <a:r>
              <a:rPr lang="en-US" sz="1400" dirty="0"/>
              <a:t>a(</a:t>
            </a:r>
            <a:r>
              <a:rPr lang="en-US" sz="1400" dirty="0" err="1"/>
              <a:t>href</a:t>
            </a:r>
            <a:r>
              <a:rPr lang="en-US" sz="1400" dirty="0"/>
              <a:t>='edit') (Add New)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15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– Passing data to the pug template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88" y="2203302"/>
            <a:ext cx="9613861" cy="3599316"/>
          </a:xfrm>
        </p:spPr>
        <p:txBody>
          <a:bodyPr rtlCol="0">
            <a:noAutofit/>
          </a:bodyPr>
          <a:lstStyle/>
          <a:p>
            <a:pPr lvl="1"/>
            <a:r>
              <a:rPr lang="en-US" sz="1600" dirty="0"/>
              <a:t>Example</a:t>
            </a:r>
            <a:r>
              <a:rPr lang="en-US" sz="1600" dirty="0" smtClean="0"/>
              <a:t>... Let’s add some more data to the same route</a:t>
            </a:r>
            <a:endParaRPr lang="en-US" sz="1600" dirty="0"/>
          </a:p>
          <a:p>
            <a:pPr lvl="1"/>
            <a:r>
              <a:rPr lang="en-US" sz="1600" dirty="0"/>
              <a:t>In your router, pass some data to the template...</a:t>
            </a:r>
          </a:p>
          <a:p>
            <a:pPr marL="914400" lvl="2" indent="0">
              <a:buNone/>
            </a:pPr>
            <a:r>
              <a:rPr lang="en-US" sz="1400" dirty="0" err="1"/>
              <a:t>router.get</a:t>
            </a:r>
            <a:r>
              <a:rPr lang="en-US" sz="1400" dirty="0"/>
              <a:t>('/demo', function (</a:t>
            </a:r>
            <a:r>
              <a:rPr lang="en-US" sz="1400" dirty="0" err="1"/>
              <a:t>req</a:t>
            </a:r>
            <a:r>
              <a:rPr lang="en-US" sz="1400" dirty="0"/>
              <a:t>, res, next) </a:t>
            </a:r>
            <a:r>
              <a:rPr lang="en-US" sz="1400" dirty="0" smtClean="0"/>
              <a:t>{</a:t>
            </a:r>
          </a:p>
          <a:p>
            <a:pPr marL="914400" lvl="2" indent="0">
              <a:buNone/>
            </a:pPr>
            <a:r>
              <a:rPr lang="en-US" sz="1400" dirty="0"/>
              <a:t>u</a:t>
            </a:r>
            <a:r>
              <a:rPr lang="en-US" sz="1400" dirty="0" smtClean="0"/>
              <a:t>sers = [1,2,3,4]</a:t>
            </a:r>
          </a:p>
          <a:p>
            <a:pPr marL="914400" lvl="2" indent="0">
              <a:buNone/>
            </a:pPr>
            <a:r>
              <a:rPr lang="en-US" sz="1400" dirty="0" err="1"/>
              <a:t>usersJson</a:t>
            </a:r>
            <a:r>
              <a:rPr lang="en-US" sz="1400" dirty="0"/>
              <a:t> = {'name':'John','id':'1'}</a:t>
            </a:r>
          </a:p>
          <a:p>
            <a:pPr marL="914400" lvl="2" indent="0">
              <a:buNone/>
            </a:pPr>
            <a:r>
              <a:rPr lang="en-US" sz="1400" dirty="0" err="1"/>
              <a:t>res.render</a:t>
            </a:r>
            <a:r>
              <a:rPr lang="en-US" sz="1400" dirty="0"/>
              <a:t>('</a:t>
            </a:r>
            <a:r>
              <a:rPr lang="en-US" sz="1400" dirty="0" err="1"/>
              <a:t>demo.pug</a:t>
            </a:r>
            <a:r>
              <a:rPr lang="en-US" sz="1400" dirty="0"/>
              <a:t>', { </a:t>
            </a:r>
            <a:r>
              <a:rPr lang="en-US" sz="1400" dirty="0" err="1"/>
              <a:t>myusers</a:t>
            </a:r>
            <a:r>
              <a:rPr lang="en-US" sz="1400" dirty="0"/>
              <a:t>: </a:t>
            </a:r>
            <a:r>
              <a:rPr lang="en-US" sz="1400" dirty="0" err="1"/>
              <a:t>users,myusersJson</a:t>
            </a:r>
            <a:r>
              <a:rPr lang="en-US" sz="1400" dirty="0"/>
              <a:t>: </a:t>
            </a:r>
            <a:r>
              <a:rPr lang="en-US" sz="1400" dirty="0" err="1"/>
              <a:t>usersJson</a:t>
            </a:r>
            <a:r>
              <a:rPr lang="en-US" sz="1400" dirty="0"/>
              <a:t>, title: "Happy, happy!" });</a:t>
            </a:r>
          </a:p>
          <a:p>
            <a:pPr marL="914400" lvl="2" indent="0">
              <a:buNone/>
            </a:pPr>
            <a:r>
              <a:rPr lang="en-US" sz="1400" dirty="0" smtClean="0"/>
              <a:t>});</a:t>
            </a:r>
            <a:endParaRPr lang="en-US" sz="1400" dirty="0"/>
          </a:p>
          <a:p>
            <a:pPr lvl="1"/>
            <a:r>
              <a:rPr lang="en-US" sz="1600" dirty="0"/>
              <a:t>In your template (./views/</a:t>
            </a:r>
            <a:r>
              <a:rPr lang="en-US" sz="1600" dirty="0" err="1"/>
              <a:t>demo.pug</a:t>
            </a:r>
            <a:r>
              <a:rPr lang="en-US" sz="1600" dirty="0"/>
              <a:t>), reference the data...</a:t>
            </a:r>
          </a:p>
          <a:p>
            <a:pPr marL="914400" lvl="2" indent="0">
              <a:buNone/>
            </a:pPr>
            <a:r>
              <a:rPr lang="en-US" sz="1400" dirty="0"/>
              <a:t>- </a:t>
            </a:r>
            <a:r>
              <a:rPr lang="en-US" sz="1400" dirty="0" smtClean="0"/>
              <a:t>for </a:t>
            </a:r>
            <a:r>
              <a:rPr lang="en-US" sz="1400" dirty="0"/>
              <a:t>(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myusers.length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pPr marL="914400" lvl="2" indent="0">
              <a:buNone/>
            </a:pPr>
            <a:r>
              <a:rPr lang="en-US" sz="1400" dirty="0"/>
              <a:t>- </a:t>
            </a:r>
            <a:r>
              <a:rPr lang="en-US" sz="1400" dirty="0" smtClean="0"/>
              <a:t>if </a:t>
            </a:r>
            <a:r>
              <a:rPr lang="en-US" sz="1400" dirty="0"/>
              <a:t>(</a:t>
            </a:r>
            <a:r>
              <a:rPr lang="en-US" sz="1400" dirty="0" err="1"/>
              <a:t>myusers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])</a:t>
            </a:r>
          </a:p>
          <a:p>
            <a:pPr marL="1371600" lvl="3" indent="0">
              <a:buNone/>
            </a:pPr>
            <a:r>
              <a:rPr lang="en-US" sz="1200" dirty="0"/>
              <a:t>a(</a:t>
            </a:r>
            <a:r>
              <a:rPr lang="en-US" sz="1200" dirty="0" err="1"/>
              <a:t>href</a:t>
            </a:r>
            <a:r>
              <a:rPr lang="en-US" sz="1200" dirty="0"/>
              <a:t>=('</a:t>
            </a:r>
            <a:r>
              <a:rPr lang="en-US" sz="1200" dirty="0" err="1"/>
              <a:t>edit?id</a:t>
            </a:r>
            <a:r>
              <a:rPr lang="en-US" sz="1200" dirty="0"/>
              <a:t>='+</a:t>
            </a:r>
            <a:r>
              <a:rPr lang="en-US" sz="1200" dirty="0" err="1"/>
              <a:t>i</a:t>
            </a:r>
            <a:r>
              <a:rPr lang="en-US" sz="1200" dirty="0"/>
              <a:t>))= </a:t>
            </a:r>
            <a:r>
              <a:rPr lang="en-US" sz="1200" dirty="0" err="1"/>
              <a:t>myusers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</a:t>
            </a:r>
          </a:p>
          <a:p>
            <a:pPr marL="914400" lvl="2" indent="0">
              <a:buNone/>
            </a:pPr>
            <a:r>
              <a:rPr lang="en-US" sz="1400" dirty="0"/>
              <a:t>&lt;BR&gt;</a:t>
            </a:r>
          </a:p>
          <a:p>
            <a:pPr marL="914400" lvl="2" indent="0">
              <a:buNone/>
            </a:pPr>
            <a:r>
              <a:rPr lang="en-US" sz="1400" dirty="0"/>
              <a:t>- }</a:t>
            </a:r>
          </a:p>
          <a:p>
            <a:pPr marL="1371600" lvl="3" indent="0">
              <a:buNone/>
            </a:pPr>
            <a:r>
              <a:rPr lang="en-US" sz="1200" dirty="0"/>
              <a:t>a(</a:t>
            </a:r>
            <a:r>
              <a:rPr lang="en-US" sz="1200" dirty="0" err="1"/>
              <a:t>href</a:t>
            </a:r>
            <a:r>
              <a:rPr lang="en-US" sz="1200" dirty="0"/>
              <a:t>='edit') (Add New</a:t>
            </a:r>
            <a:r>
              <a:rPr lang="en-US" sz="1200" dirty="0" smtClean="0"/>
              <a:t>)</a:t>
            </a:r>
          </a:p>
          <a:p>
            <a:pPr marL="914400" lvl="2" indent="0">
              <a:buNone/>
            </a:pPr>
            <a:r>
              <a:rPr lang="en-US" sz="1400" dirty="0"/>
              <a:t>&lt;BR&gt;</a:t>
            </a:r>
          </a:p>
          <a:p>
            <a:pPr marL="914400" lvl="2" indent="0">
              <a:buNone/>
            </a:pPr>
            <a:r>
              <a:rPr lang="en-US" sz="1400" dirty="0"/>
              <a:t>h3 JSON data is</a:t>
            </a:r>
          </a:p>
          <a:p>
            <a:pPr marL="914400" lvl="2" indent="0">
              <a:buNone/>
            </a:pPr>
            <a:r>
              <a:rPr lang="en-US" sz="1400" dirty="0"/>
              <a:t>p name is #{</a:t>
            </a:r>
            <a:r>
              <a:rPr lang="en-US" sz="1400" dirty="0" err="1"/>
              <a:t>myusersJson.name</a:t>
            </a:r>
            <a:r>
              <a:rPr lang="en-US" sz="1400" dirty="0"/>
              <a:t>}</a:t>
            </a:r>
          </a:p>
          <a:p>
            <a:pPr marL="914400" lvl="2" indent="0">
              <a:buNone/>
            </a:pPr>
            <a:r>
              <a:rPr lang="en-US" sz="1400" dirty="0"/>
              <a:t>p id is #{</a:t>
            </a:r>
            <a:r>
              <a:rPr lang="en-US" sz="1400" dirty="0" err="1"/>
              <a:t>myusersJson.id</a:t>
            </a:r>
            <a:r>
              <a:rPr lang="en-US" sz="1400" dirty="0"/>
              <a:t>}</a:t>
            </a:r>
          </a:p>
          <a:p>
            <a:pPr marL="914400" lvl="2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66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</a:t>
            </a:r>
            <a:r>
              <a:rPr lang="en-US" dirty="0"/>
              <a:t>JS in </a:t>
            </a:r>
            <a:r>
              <a:rPr lang="en-US" dirty="0" smtClean="0"/>
              <a:t>PUG/Jade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589121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sz="2000" dirty="0"/>
              <a:t>Lines starting with hyphen - are treated as JavaScript</a:t>
            </a:r>
          </a:p>
          <a:p>
            <a:pPr lvl="1"/>
            <a:r>
              <a:rPr lang="en-US" sz="1600" dirty="0"/>
              <a:t>You can write any JS you like</a:t>
            </a:r>
          </a:p>
          <a:p>
            <a:pPr lvl="1"/>
            <a:r>
              <a:rPr lang="en-US" sz="1600" dirty="0"/>
              <a:t>Remember to close your brackets, braces and parentheses</a:t>
            </a:r>
          </a:p>
          <a:p>
            <a:pPr lvl="1"/>
            <a:r>
              <a:rPr lang="en-US" sz="1600" dirty="0"/>
              <a:t>You don't have to use JavaScript to iterate (there's a pug syntax)</a:t>
            </a:r>
          </a:p>
          <a:p>
            <a:r>
              <a:rPr lang="en-US" sz="2000" dirty="0"/>
              <a:t>The equals = symbol indicates a computed output</a:t>
            </a:r>
          </a:p>
          <a:p>
            <a:pPr lvl="1"/>
            <a:r>
              <a:rPr lang="en-US" sz="1600" dirty="0"/>
              <a:t>Notice, for example, how we set the </a:t>
            </a:r>
            <a:r>
              <a:rPr lang="en-US" sz="1600" dirty="0" err="1"/>
              <a:t>href</a:t>
            </a:r>
            <a:r>
              <a:rPr lang="en-US" sz="1600" dirty="0"/>
              <a:t> attribute of each a tag to be equal to a string </a:t>
            </a:r>
            <a:r>
              <a:rPr lang="en-US" sz="1600" dirty="0" smtClean="0"/>
              <a:t>concatenated with </a:t>
            </a:r>
            <a:r>
              <a:rPr lang="en-US" sz="1600" dirty="0"/>
              <a:t>an integer</a:t>
            </a:r>
          </a:p>
          <a:p>
            <a:r>
              <a:rPr lang="en-US" sz="2000" dirty="0"/>
              <a:t>Pay attention to your </a:t>
            </a:r>
            <a:r>
              <a:rPr lang="en-US" sz="2000" b="1" dirty="0">
                <a:solidFill>
                  <a:srgbClr val="FFFF00"/>
                </a:solidFill>
              </a:rPr>
              <a:t>indentation</a:t>
            </a:r>
            <a:r>
              <a:rPr lang="en-US" sz="2000" dirty="0"/>
              <a:t> (which controls HTML tag nesting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To access properties of a JSON object use #{&lt;JSON object name&gt;}, See the above example where I accessed properties of </a:t>
            </a:r>
            <a:r>
              <a:rPr lang="en-US" sz="2000" dirty="0" err="1" smtClean="0"/>
              <a:t>myUserJson</a:t>
            </a:r>
            <a:r>
              <a:rPr lang="en-US" sz="2000" dirty="0" smtClean="0"/>
              <a:t> using #{}</a:t>
            </a:r>
            <a:endParaRPr lang="en-US" sz="2000" dirty="0"/>
          </a:p>
          <a:p>
            <a:pPr>
              <a:defRPr/>
            </a:pPr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31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88" y="2203302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dirty="0" smtClean="0"/>
              <a:t>Create a new express application</a:t>
            </a:r>
          </a:p>
          <a:p>
            <a:r>
              <a:rPr lang="en-US" dirty="0" smtClean="0"/>
              <a:t>When the user navigates to the URL localhost:3000/details display the details of the user which are in following JSON format.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userDetails</a:t>
            </a:r>
            <a:r>
              <a:rPr lang="en-US" dirty="0" smtClean="0"/>
              <a:t> = {‘name’:’Dave’,’course’:’CS290’,’id’:5}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57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en-US" dirty="0"/>
              <a:t>HTML forms enable your web application to collect information from your </a:t>
            </a:r>
            <a:r>
              <a:rPr lang="en-US" altLang="en-US" dirty="0" smtClean="0"/>
              <a:t>users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44" y="2769721"/>
            <a:ext cx="7636933" cy="40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29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-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&lt;form action="http://</a:t>
            </a:r>
            <a:r>
              <a:rPr lang="en-US" dirty="0" err="1"/>
              <a:t>web.engr.oregonstate.edu</a:t>
            </a:r>
            <a:r>
              <a:rPr lang="en-US" dirty="0"/>
              <a:t>/~</a:t>
            </a:r>
            <a:r>
              <a:rPr lang="en-US" dirty="0" err="1"/>
              <a:t>scaffidc</a:t>
            </a:r>
            <a:r>
              <a:rPr lang="en-US" dirty="0"/>
              <a:t>/</a:t>
            </a:r>
            <a:r>
              <a:rPr lang="en-US" dirty="0" err="1"/>
              <a:t>formrepeater.php</a:t>
            </a:r>
            <a:r>
              <a:rPr lang="en-US" dirty="0"/>
              <a:t>" method="GET"&gt;</a:t>
            </a:r>
          </a:p>
          <a:p>
            <a:pPr marL="0" indent="0">
              <a:buNone/>
              <a:defRPr/>
            </a:pPr>
            <a:r>
              <a:rPr lang="en-US" dirty="0"/>
              <a:t>&lt;input type="text" name="</a:t>
            </a:r>
            <a:r>
              <a:rPr lang="en-US" dirty="0" err="1"/>
              <a:t>myfield</a:t>
            </a:r>
            <a:r>
              <a:rPr lang="en-US" dirty="0"/>
              <a:t>"&gt;</a:t>
            </a:r>
          </a:p>
          <a:p>
            <a:pPr marL="0" indent="0">
              <a:buNone/>
              <a:defRPr/>
            </a:pPr>
            <a:r>
              <a:rPr lang="en-US" dirty="0"/>
              <a:t>&lt;input type="submit"&gt;</a:t>
            </a:r>
          </a:p>
          <a:p>
            <a:pPr marL="0" indent="0">
              <a:buNone/>
              <a:defRPr/>
            </a:pPr>
            <a:r>
              <a:rPr lang="en-US" dirty="0"/>
              <a:t>&lt;/form</a:t>
            </a:r>
            <a:r>
              <a:rPr lang="en-US" dirty="0" smtClean="0"/>
              <a:t>&gt;</a:t>
            </a:r>
          </a:p>
          <a:p>
            <a:pPr marL="0" indent="0">
              <a:buNone/>
              <a:defRPr/>
            </a:pPr>
            <a:r>
              <a:rPr lang="en-US" dirty="0"/>
              <a:t>When your user types a value and hits submit, the form sends the value of </a:t>
            </a:r>
            <a:r>
              <a:rPr lang="en-US" dirty="0" err="1"/>
              <a:t>myfield</a:t>
            </a:r>
            <a:r>
              <a:rPr lang="en-US" dirty="0"/>
              <a:t> to the server. Notice the value appears on the URL.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9556" y="6457244"/>
            <a:ext cx="834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Note: the URL above might break some day. In that case, search online for the URL of a "form tester" that can replace the URL shown above.</a:t>
            </a:r>
          </a:p>
        </p:txBody>
      </p:sp>
    </p:spTree>
    <p:extLst>
      <p:ext uri="{BB962C8B-B14F-4D97-AF65-F5344CB8AC3E}">
        <p14:creationId xmlns:p14="http://schemas.microsoft.com/office/powerpoint/2010/main" val="2024507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-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&lt;form action="http://</a:t>
            </a:r>
            <a:r>
              <a:rPr lang="en-US" dirty="0" err="1"/>
              <a:t>web.engr.oregonstate.edu</a:t>
            </a:r>
            <a:r>
              <a:rPr lang="en-US" dirty="0"/>
              <a:t>/~</a:t>
            </a:r>
            <a:r>
              <a:rPr lang="en-US" dirty="0" err="1"/>
              <a:t>scaffidc</a:t>
            </a:r>
            <a:r>
              <a:rPr lang="en-US" dirty="0"/>
              <a:t>/</a:t>
            </a:r>
            <a:r>
              <a:rPr lang="en-US" dirty="0" err="1"/>
              <a:t>formrepeater.php</a:t>
            </a:r>
            <a:r>
              <a:rPr lang="en-US" dirty="0"/>
              <a:t>" method="POST"&gt;</a:t>
            </a:r>
          </a:p>
          <a:p>
            <a:pPr marL="0" indent="0">
              <a:buNone/>
              <a:defRPr/>
            </a:pPr>
            <a:r>
              <a:rPr lang="en-US" dirty="0"/>
              <a:t>&lt;input type="text" name="</a:t>
            </a:r>
            <a:r>
              <a:rPr lang="en-US" dirty="0" err="1"/>
              <a:t>myfield</a:t>
            </a:r>
            <a:r>
              <a:rPr lang="en-US" dirty="0"/>
              <a:t>"&gt;</a:t>
            </a:r>
          </a:p>
          <a:p>
            <a:pPr marL="0" indent="0">
              <a:buNone/>
              <a:defRPr/>
            </a:pPr>
            <a:r>
              <a:rPr lang="en-US" dirty="0"/>
              <a:t>&lt;input type="submit"&gt;</a:t>
            </a:r>
          </a:p>
          <a:p>
            <a:pPr marL="0" indent="0">
              <a:buNone/>
              <a:defRPr/>
            </a:pPr>
            <a:r>
              <a:rPr lang="en-US" dirty="0"/>
              <a:t>&lt;/form</a:t>
            </a:r>
            <a:r>
              <a:rPr lang="en-US" dirty="0" smtClean="0"/>
              <a:t>&gt;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Now the value is not shown on the URL. This helps to keep it secret. 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12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Password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dirty="0"/>
              <a:t>&lt;form action="http://</a:t>
            </a:r>
            <a:r>
              <a:rPr lang="en-US" dirty="0" err="1"/>
              <a:t>web.engr.oregonstate.edu</a:t>
            </a:r>
            <a:r>
              <a:rPr lang="en-US" dirty="0"/>
              <a:t>/~</a:t>
            </a:r>
            <a:r>
              <a:rPr lang="en-US" dirty="0" err="1"/>
              <a:t>scaffidc</a:t>
            </a:r>
            <a:r>
              <a:rPr lang="en-US" dirty="0"/>
              <a:t>/</a:t>
            </a:r>
            <a:r>
              <a:rPr lang="en-US" dirty="0" err="1"/>
              <a:t>formrepeater.php</a:t>
            </a:r>
            <a:r>
              <a:rPr lang="en-US" dirty="0"/>
              <a:t>" method="POST"&gt;</a:t>
            </a:r>
          </a:p>
          <a:p>
            <a:pPr marL="0" indent="0">
              <a:buNone/>
              <a:defRPr/>
            </a:pPr>
            <a:r>
              <a:rPr lang="en-US" dirty="0"/>
              <a:t>&lt;input type="text" name="</a:t>
            </a:r>
            <a:r>
              <a:rPr lang="en-US" dirty="0" err="1"/>
              <a:t>myfield</a:t>
            </a:r>
            <a:r>
              <a:rPr lang="en-US" dirty="0"/>
              <a:t>"&gt;</a:t>
            </a:r>
          </a:p>
          <a:p>
            <a:pPr marL="0" indent="0">
              <a:buNone/>
              <a:defRPr/>
            </a:pPr>
            <a:r>
              <a:rPr lang="en-US" dirty="0"/>
              <a:t>&lt;input type="password" name="</a:t>
            </a:r>
            <a:r>
              <a:rPr lang="en-US" dirty="0" err="1"/>
              <a:t>mypasswordfield</a:t>
            </a:r>
            <a:r>
              <a:rPr lang="en-US" dirty="0"/>
              <a:t>"&gt;</a:t>
            </a:r>
          </a:p>
          <a:p>
            <a:pPr marL="0" indent="0">
              <a:buNone/>
              <a:defRPr/>
            </a:pPr>
            <a:r>
              <a:rPr lang="en-US" dirty="0"/>
              <a:t>&lt;input type="submit"&gt;</a:t>
            </a:r>
          </a:p>
          <a:p>
            <a:pPr marL="0" indent="0">
              <a:buNone/>
              <a:defRPr/>
            </a:pPr>
            <a:r>
              <a:rPr lang="en-US" dirty="0"/>
              <a:t>&lt;/form&gt;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sz="2000" dirty="0"/>
              <a:t>The value of the password field is also kept hidden on the screen when the user types it. NEVER EVER transmit passwords via GET.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63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1348</TotalTime>
  <Words>992</Words>
  <Application>Microsoft Macintosh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Trebuchet MS</vt:lpstr>
      <vt:lpstr>Arial</vt:lpstr>
      <vt:lpstr>Berlin</vt:lpstr>
      <vt:lpstr>Templating libraries</vt:lpstr>
      <vt:lpstr>Example – Passing data to the pug template</vt:lpstr>
      <vt:lpstr>Example – Passing data to the pug template</vt:lpstr>
      <vt:lpstr>Embedding JS in PUG/Jade</vt:lpstr>
      <vt:lpstr>Exercise</vt:lpstr>
      <vt:lpstr>HTML Forms</vt:lpstr>
      <vt:lpstr>Forms - GET</vt:lpstr>
      <vt:lpstr>Forms - Post</vt:lpstr>
      <vt:lpstr>Password fields</vt:lpstr>
      <vt:lpstr>Form methods (GET vs POST)</vt:lpstr>
      <vt:lpstr>So GET can be called arbitrary times</vt:lpstr>
      <vt:lpstr>POST is not allowed to be cached</vt:lpstr>
      <vt:lpstr>Examples of good ways to use GET</vt:lpstr>
      <vt:lpstr>Examples of bad ways to use GET. For these, use POST instead.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Virajitha Karnatapu</dc:creator>
  <cp:lastModifiedBy>Virajitha Karnatapu</cp:lastModifiedBy>
  <cp:revision>90</cp:revision>
  <dcterms:created xsi:type="dcterms:W3CDTF">2018-07-23T05:29:53Z</dcterms:created>
  <dcterms:modified xsi:type="dcterms:W3CDTF">2018-08-01T19:21:50Z</dcterms:modified>
</cp:coreProperties>
</file>