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on</a:t>
            </a:r>
            <a:br>
              <a:rPr lang="en-US" dirty="0" smtClean="0"/>
            </a:br>
            <a:r>
              <a:rPr lang="en-US" dirty="0" smtClean="0"/>
              <a:t> Data Warehousing and On-line Analytical </a:t>
            </a:r>
            <a:r>
              <a:rPr lang="en-US" dirty="0" smtClean="0"/>
              <a:t>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Jakir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endParaRPr lang="en-US" dirty="0" smtClean="0"/>
          </a:p>
          <a:p>
            <a:r>
              <a:rPr lang="en-US" dirty="0" smtClean="0"/>
              <a:t>19CSE018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Data Warehouse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>
                <a:solidFill>
                  <a:schemeClr val="hlink"/>
                </a:solidFill>
              </a:rPr>
              <a:t>Enterprise warehouse</a:t>
            </a:r>
            <a:endParaRPr lang="en-US" sz="2400" dirty="0" smtClean="0"/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/>
              <a:t>collects all of the information about subjects spanning the entire organization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>
                <a:solidFill>
                  <a:schemeClr val="hlink"/>
                </a:solidFill>
              </a:rPr>
              <a:t>Data Mart</a:t>
            </a:r>
            <a:endParaRPr lang="en-US" sz="2400" dirty="0" smtClean="0"/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/>
              <a:t>a subset of corporate-wide data that is of value to a specific groups of users.  Its scope is confined to specific, selected groups, such as marketing data mart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</a:pPr>
            <a:r>
              <a:rPr lang="en-US" sz="2000" dirty="0" smtClean="0"/>
              <a:t>Independent vs. dependent (directly from warehouse) data mart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>
                <a:solidFill>
                  <a:schemeClr val="hlink"/>
                </a:solidFill>
              </a:rPr>
              <a:t>Virtual warehouse</a:t>
            </a:r>
            <a:endParaRPr lang="en-US" sz="2400" dirty="0" smtClean="0"/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/>
              <a:t>A set of views over operational databases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/>
              <a:t>Only some of the possible summary views may be materialized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Meta data</a:t>
            </a:r>
            <a:r>
              <a:rPr lang="en-US" sz="2000" dirty="0" smtClean="0"/>
              <a:t> is the data defining warehouse objects.  It stores: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Description of the </a:t>
            </a:r>
            <a:r>
              <a:rPr lang="en-US" sz="2000" dirty="0" smtClean="0">
                <a:solidFill>
                  <a:schemeClr val="folHlink"/>
                </a:solidFill>
              </a:rPr>
              <a:t>structure</a:t>
            </a:r>
            <a:r>
              <a:rPr lang="en-US" sz="2000" dirty="0" smtClean="0"/>
              <a:t> of the data warehouse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schema, view, dimensions, hierarchies, derived data </a:t>
            </a:r>
            <a:r>
              <a:rPr lang="en-US" sz="2000" dirty="0" err="1" smtClean="0"/>
              <a:t>defn</a:t>
            </a:r>
            <a:r>
              <a:rPr lang="en-US" sz="2000" dirty="0" smtClean="0"/>
              <a:t>, data mart locations and contents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Operational</a:t>
            </a:r>
            <a:r>
              <a:rPr lang="en-US" sz="2000" dirty="0" smtClean="0"/>
              <a:t> meta-data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data lineage (history of migrated data and transformation path), currency of data (active, archived, or purged), monitoring information (warehouse usage statistics, error reports, audit trails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Tables and Spreadsheets to </a:t>
            </a:r>
            <a:br>
              <a:rPr lang="en-US" dirty="0" smtClean="0"/>
            </a:br>
            <a:r>
              <a:rPr lang="en-US" dirty="0" smtClean="0"/>
              <a:t>Data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data warehouse</a:t>
            </a:r>
            <a:r>
              <a:rPr lang="en-US" dirty="0" smtClean="0"/>
              <a:t> is based on a </a:t>
            </a:r>
            <a:r>
              <a:rPr lang="en-US" dirty="0" smtClean="0">
                <a:solidFill>
                  <a:schemeClr val="hlink"/>
                </a:solidFill>
              </a:rPr>
              <a:t>multidimensional data model</a:t>
            </a:r>
            <a:r>
              <a:rPr lang="en-US" dirty="0" smtClean="0"/>
              <a:t> which views data in the form of a data cube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A data cube, such as </a:t>
            </a:r>
            <a:r>
              <a:rPr lang="en-US" dirty="0" smtClean="0">
                <a:solidFill>
                  <a:schemeClr val="folHlink"/>
                </a:solidFill>
              </a:rPr>
              <a:t>sales</a:t>
            </a:r>
            <a:r>
              <a:rPr lang="en-US" dirty="0" smtClean="0"/>
              <a:t>, allows data to be modeled and viewed in multiple dimensions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Conceptual Modeling of Data Warehouses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Modeling data warehouses: dimensions &amp; measures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u="sng" dirty="0" smtClean="0">
                <a:solidFill>
                  <a:schemeClr val="hlink"/>
                </a:solidFill>
              </a:rPr>
              <a:t>Star schema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6666"/>
                </a:solidFill>
              </a:rPr>
              <a:t>A fact table in the middle connected to a set of dimension tables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u="sng" dirty="0" smtClean="0">
                <a:solidFill>
                  <a:schemeClr val="hlink"/>
                </a:solidFill>
              </a:rPr>
              <a:t>Snowflake schema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rgbClr val="006666"/>
                </a:solidFill>
              </a:rPr>
              <a:t>A refinement of star schema where some dimensional hierarchy is </a:t>
            </a:r>
            <a:r>
              <a:rPr lang="en-US" sz="2400" dirty="0" smtClean="0">
                <a:solidFill>
                  <a:schemeClr val="folHlink"/>
                </a:solidFill>
              </a:rPr>
              <a:t>normalized</a:t>
            </a:r>
            <a:r>
              <a:rPr lang="en-US" sz="2400" dirty="0" smtClean="0">
                <a:solidFill>
                  <a:srgbClr val="006666"/>
                </a:solidFill>
              </a:rPr>
              <a:t> into a set of smaller dimension tables</a:t>
            </a:r>
            <a:r>
              <a:rPr lang="en-US" sz="2400" dirty="0" smtClean="0"/>
              <a:t>, forming a shape similar to snowflake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u="sng" dirty="0" smtClean="0">
                <a:solidFill>
                  <a:schemeClr val="hlink"/>
                </a:solidFill>
              </a:rPr>
              <a:t>Fact constellations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rgbClr val="006666"/>
                </a:solidFill>
              </a:rPr>
              <a:t>Multiple fact tables share dimension tables</a:t>
            </a:r>
            <a:r>
              <a:rPr lang="en-US" sz="2400" dirty="0" smtClean="0"/>
              <a:t>, viewed as a collection of stars, therefore called </a:t>
            </a:r>
            <a:r>
              <a:rPr lang="en-US" sz="2400" dirty="0" smtClean="0">
                <a:solidFill>
                  <a:schemeClr val="folHlink"/>
                </a:solidFill>
              </a:rPr>
              <a:t>galaxy schema</a:t>
            </a:r>
            <a:r>
              <a:rPr lang="en-US" sz="2400" dirty="0" smtClean="0"/>
              <a:t> or fact constellation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Cube Measures</a:t>
            </a:r>
            <a:r>
              <a:rPr lang="en-US" dirty="0" smtClean="0"/>
              <a:t>: Three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u="sng" dirty="0" smtClean="0">
                <a:solidFill>
                  <a:schemeClr val="hlink"/>
                </a:solidFill>
              </a:rPr>
              <a:t>Distributive</a:t>
            </a:r>
            <a:r>
              <a:rPr lang="en-US" sz="2400" dirty="0" smtClean="0"/>
              <a:t>: if the result derived by applying the function to </a:t>
            </a:r>
            <a:r>
              <a:rPr lang="en-US" sz="2400" i="1" dirty="0" smtClean="0"/>
              <a:t>n </a:t>
            </a:r>
            <a:r>
              <a:rPr lang="en-US" sz="2400" dirty="0" smtClean="0"/>
              <a:t>aggregate values is the same as that derived by applying the function on all the data without partitioning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E.g., count(), sum(), min(), max()</a:t>
            </a:r>
          </a:p>
          <a:p>
            <a:pPr>
              <a:lnSpc>
                <a:spcPct val="110000"/>
              </a:lnSpc>
            </a:pPr>
            <a:r>
              <a:rPr lang="en-US" sz="2400" u="sng" dirty="0" smtClean="0">
                <a:solidFill>
                  <a:schemeClr val="hlink"/>
                </a:solidFill>
              </a:rPr>
              <a:t>Algebraic</a:t>
            </a:r>
            <a:r>
              <a:rPr lang="en-US" sz="2400" dirty="0" smtClean="0">
                <a:solidFill>
                  <a:srgbClr val="121328"/>
                </a:solidFill>
              </a:rPr>
              <a:t>: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/>
              <a:t>if it can be computed by an algebraic function with </a:t>
            </a:r>
            <a:r>
              <a:rPr lang="en-US" sz="2400" i="1" dirty="0" smtClean="0"/>
              <a:t>M</a:t>
            </a:r>
            <a:r>
              <a:rPr lang="en-US" sz="2400" dirty="0" smtClean="0"/>
              <a:t> arguments (where</a:t>
            </a:r>
            <a:r>
              <a:rPr lang="en-US" sz="2400" i="1" dirty="0" smtClean="0"/>
              <a:t> M</a:t>
            </a:r>
            <a:r>
              <a:rPr lang="en-US" sz="2400" dirty="0" smtClean="0"/>
              <a:t> is a bounded integer), each of which is obtained by applying a distributive aggregate function</a:t>
            </a:r>
            <a:endParaRPr lang="en-US" sz="2400" dirty="0" smtClean="0">
              <a:solidFill>
                <a:srgbClr val="121328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2000" dirty="0" smtClean="0">
                <a:solidFill>
                  <a:srgbClr val="121328"/>
                </a:solidFill>
              </a:rPr>
              <a:t>E.g.,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rgbClr val="121328"/>
                </a:solidFill>
              </a:rPr>
              <a:t>avg</a:t>
            </a:r>
            <a:r>
              <a:rPr lang="en-US" sz="2000" dirty="0" smtClean="0">
                <a:solidFill>
                  <a:srgbClr val="121328"/>
                </a:solidFill>
              </a:rPr>
              <a:t>(), </a:t>
            </a:r>
            <a:r>
              <a:rPr lang="en-US" sz="2000" dirty="0" err="1" smtClean="0">
                <a:solidFill>
                  <a:srgbClr val="121328"/>
                </a:solidFill>
              </a:rPr>
              <a:t>min_N</a:t>
            </a:r>
            <a:r>
              <a:rPr lang="en-US" sz="2000" dirty="0" smtClean="0">
                <a:solidFill>
                  <a:srgbClr val="121328"/>
                </a:solidFill>
              </a:rPr>
              <a:t>(), </a:t>
            </a:r>
            <a:r>
              <a:rPr lang="en-US" sz="2000" dirty="0" err="1" smtClean="0">
                <a:solidFill>
                  <a:srgbClr val="121328"/>
                </a:solidFill>
              </a:rPr>
              <a:t>standard_deviation</a:t>
            </a:r>
            <a:r>
              <a:rPr lang="en-US" sz="2000" dirty="0" smtClean="0">
                <a:solidFill>
                  <a:srgbClr val="121328"/>
                </a:solidFill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sz="2400" u="sng" dirty="0" smtClean="0">
                <a:solidFill>
                  <a:schemeClr val="hlink"/>
                </a:solidFill>
              </a:rPr>
              <a:t>Holistic</a:t>
            </a:r>
            <a:r>
              <a:rPr lang="en-US" sz="2400" dirty="0" smtClean="0">
                <a:solidFill>
                  <a:schemeClr val="hlink"/>
                </a:solidFill>
              </a:rPr>
              <a:t>: </a:t>
            </a:r>
            <a:r>
              <a:rPr lang="en-US" sz="2400" dirty="0" smtClean="0"/>
              <a:t>if there is no constant bound on the storage size needed to describe a </a:t>
            </a:r>
            <a:r>
              <a:rPr lang="en-US" sz="2400" dirty="0" err="1" smtClean="0"/>
              <a:t>subaggregate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chemeClr val="hlink"/>
                </a:solidFill>
              </a:rPr>
              <a:t>  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E.g., median(), mode(), rank()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Data Cube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378575" y="1485900"/>
            <a:ext cx="2403475" cy="65722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b="1">
                <a:latin typeface="Times New Roman" pitchFamily="18" charset="0"/>
              </a:rPr>
              <a:t>Total annual sales</a:t>
            </a:r>
          </a:p>
          <a:p>
            <a:pPr algn="ctr" eaLnBrk="0" hangingPunct="0"/>
            <a:r>
              <a:rPr lang="en-US" sz="2000" b="1">
                <a:latin typeface="Times New Roman" pitchFamily="18" charset="0"/>
              </a:rPr>
              <a:t>of  TVs in U.S.A.</a:t>
            </a:r>
            <a:endParaRPr lang="en-US" b="1">
              <a:latin typeface="Times New Roman" pitchFamily="18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62000" y="1600200"/>
            <a:ext cx="7127875" cy="4760913"/>
            <a:chOff x="444" y="1008"/>
            <a:chExt cx="4490" cy="2999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12" y="1008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Times New Roman" pitchFamily="18" charset="0"/>
                </a:rPr>
                <a:t>Date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-2984941">
              <a:off x="276" y="1342"/>
              <a:ext cx="77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Times New Roman" pitchFamily="18" charset="0"/>
                </a:rPr>
                <a:t>Product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rot="-5400000">
              <a:off x="4378" y="2088"/>
              <a:ext cx="80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Times New Roman" pitchFamily="18" charset="0"/>
                </a:rPr>
                <a:t>Country</a:t>
              </a:r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3604" y="3717"/>
              <a:ext cx="1330" cy="290"/>
              <a:chOff x="3508" y="3022"/>
              <a:chExt cx="1330" cy="290"/>
            </a:xfrm>
          </p:grpSpPr>
          <p:sp>
            <p:nvSpPr>
              <p:cNvPr id="71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3022"/>
                <a:ext cx="984" cy="2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noFill/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9933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/>
                  </a:rPr>
                  <a:t>All, All, All</a:t>
                </a:r>
              </a:p>
            </p:txBody>
          </p:sp>
          <p:sp>
            <p:nvSpPr>
              <p:cNvPr id="72" name="AutoShape 11"/>
              <p:cNvSpPr>
                <a:spLocks noChangeArrowheads="1"/>
              </p:cNvSpPr>
              <p:nvPr/>
            </p:nvSpPr>
            <p:spPr bwMode="auto">
              <a:xfrm flipH="1">
                <a:off x="3508" y="3060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44" y="1866"/>
              <a:ext cx="4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i="1">
                  <a:latin typeface="Arial" charset="0"/>
                </a:rPr>
                <a:t>sum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616" y="1206"/>
              <a:ext cx="4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i="1">
                  <a:latin typeface="Arial" charset="0"/>
                </a:rPr>
                <a:t>sum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38"/>
            <p:cNvGrpSpPr>
              <a:grpSpLocks/>
            </p:cNvGrpSpPr>
            <p:nvPr/>
          </p:nvGrpSpPr>
          <p:grpSpPr bwMode="auto">
            <a:xfrm>
              <a:off x="825" y="1924"/>
              <a:ext cx="2770" cy="1936"/>
              <a:chOff x="1388" y="1937"/>
              <a:chExt cx="2026" cy="1310"/>
            </a:xfrm>
          </p:grpSpPr>
          <p:sp>
            <p:nvSpPr>
              <p:cNvPr id="51" name="AutoShape 39"/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AutoShape 40"/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AutoShape 41"/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42"/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43"/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44"/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AutoShape 45"/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AutoShape 46"/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47"/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AutoShape 48"/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49"/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AutoShape 50"/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51"/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52"/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53"/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54"/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55"/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56"/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57"/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58"/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39" name="Rectangle 59"/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1600" i="1">
                  <a:latin typeface="Arial" charset="0"/>
                </a:rPr>
                <a:t> </a:t>
              </a:r>
            </a:p>
          </p:txBody>
        </p:sp>
        <p:sp>
          <p:nvSpPr>
            <p:cNvPr id="40" name="Text Box 60"/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TV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VCR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2" name="Text Box 62"/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PC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1Qtr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4" name="Text Box 64"/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2Qtr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5" name="Text Box 65"/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3Qtr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6" name="Text Box 66"/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4Qtr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7" name="Text Box 67"/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U.S.A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8" name="Text Box 68"/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Canada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9" name="Text Box 69"/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Mexico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" name="Text Box 70"/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</a:rPr>
                <a:t>sum</a:t>
              </a:r>
              <a:endParaRPr 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of Data Warehouse: A Business Analysis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Four views regarding the design of a data warehouse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Top-down view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allows selection of the relevant information necessary for the data warehouse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Data source view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exposes the information being captured, stored, and managed by operational systems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Data warehouse view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consists of fact tables and dimension tables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Business query view</a:t>
            </a:r>
            <a:r>
              <a:rPr lang="en-US" sz="2400" dirty="0" smtClean="0"/>
              <a:t> 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sees the perspectives of data in the warehouse from the view of end-user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Three kinds of data warehouse applications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Information processing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supports querying, basic statistical analysis, and reporting using crosstabs, tables, charts and graphs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Analytical processing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multidimensional analysis of data warehouse data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supports basic OLAP operations, slice-dice, drilling, pivoting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Data mining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knowledge discovery from hidden patterns 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supports associations, constructing analytical models, performing classification and prediction, and presenting the mining results using visualization tools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70981"/>
                </a:solidFill>
              </a:rPr>
              <a:t>From On-Line Analytical Processing (OLAP) </a:t>
            </a:r>
            <a:br>
              <a:rPr lang="en-US" dirty="0" smtClean="0">
                <a:solidFill>
                  <a:srgbClr val="170981"/>
                </a:solidFill>
              </a:rPr>
            </a:br>
            <a:r>
              <a:rPr lang="en-US" dirty="0" smtClean="0">
                <a:solidFill>
                  <a:srgbClr val="170981"/>
                </a:solidFill>
              </a:rPr>
              <a:t>to On Line Analytical Mining (OLAM)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Why </a:t>
            </a:r>
            <a:r>
              <a:rPr lang="en-US" sz="2400" dirty="0" smtClean="0">
                <a:solidFill>
                  <a:schemeClr val="hlink"/>
                </a:solidFill>
              </a:rPr>
              <a:t>online analytical mining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High quality of data in data warehouses</a:t>
            </a:r>
          </a:p>
          <a:p>
            <a:pPr lvl="2"/>
            <a:r>
              <a:rPr lang="en-US" dirty="0" smtClean="0"/>
              <a:t>DW contains integrated, consistent, cleaned data</a:t>
            </a:r>
          </a:p>
          <a:p>
            <a:pPr lvl="1"/>
            <a:r>
              <a:rPr lang="en-US" sz="2400" dirty="0" smtClean="0"/>
              <a:t>Available information processing structure surrounding data warehouses</a:t>
            </a:r>
          </a:p>
          <a:p>
            <a:pPr lvl="2"/>
            <a:r>
              <a:rPr lang="en-US" dirty="0" smtClean="0"/>
              <a:t>ODBC, OLEDB, Web accessing, service facilities, reporting and OLAP tools</a:t>
            </a:r>
          </a:p>
          <a:p>
            <a:pPr lvl="1"/>
            <a:r>
              <a:rPr lang="en-US" sz="2400" dirty="0" smtClean="0"/>
              <a:t>OLAP-based exploratory data analysis</a:t>
            </a:r>
          </a:p>
          <a:p>
            <a:pPr lvl="2"/>
            <a:r>
              <a:rPr lang="en-US" dirty="0" smtClean="0"/>
              <a:t>Mining with drilling, dicing, pivoting, etc.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>Attribute-Oriented Induction: Basic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u="sng" dirty="0" err="1" smtClean="0">
                <a:solidFill>
                  <a:schemeClr val="hlink"/>
                </a:solidFill>
                <a:ea typeface="SimSun" pitchFamily="2" charset="-122"/>
              </a:rPr>
              <a:t>InitialRel</a:t>
            </a:r>
            <a:r>
              <a:rPr lang="en-US" altLang="zh-CN" dirty="0" smtClean="0">
                <a:ea typeface="SimSun" pitchFamily="2" charset="-122"/>
              </a:rPr>
              <a:t>: Query processing of task-relevant data, deriving the </a:t>
            </a:r>
            <a:r>
              <a:rPr lang="en-US" altLang="zh-CN" i="1" dirty="0" smtClean="0">
                <a:ea typeface="SimSun" pitchFamily="2" charset="-122"/>
              </a:rPr>
              <a:t>initial relation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u="sng" dirty="0" err="1" smtClean="0">
                <a:solidFill>
                  <a:schemeClr val="hlink"/>
                </a:solidFill>
                <a:ea typeface="SimSun" pitchFamily="2" charset="-122"/>
              </a:rPr>
              <a:t>PreGen</a:t>
            </a:r>
            <a:r>
              <a:rPr lang="en-US" altLang="zh-CN" u="sng" dirty="0" smtClean="0">
                <a:ea typeface="SimSun" pitchFamily="2" charset="-122"/>
              </a:rPr>
              <a:t>:</a:t>
            </a:r>
            <a:r>
              <a:rPr lang="en-US" altLang="zh-CN" dirty="0" smtClean="0">
                <a:ea typeface="SimSun" pitchFamily="2" charset="-122"/>
              </a:rPr>
              <a:t>  Based on the analysis of the number of distinct values in each attribute, determine generalization plan for each attribute: removal? or how high to generalize?</a:t>
            </a:r>
          </a:p>
          <a:p>
            <a:pPr>
              <a:lnSpc>
                <a:spcPct val="110000"/>
              </a:lnSpc>
            </a:pPr>
            <a:r>
              <a:rPr lang="en-US" altLang="zh-CN" u="sng" dirty="0" err="1" smtClean="0">
                <a:solidFill>
                  <a:schemeClr val="hlink"/>
                </a:solidFill>
                <a:ea typeface="SimSun" pitchFamily="2" charset="-122"/>
              </a:rPr>
              <a:t>PrimeGen</a:t>
            </a:r>
            <a:r>
              <a:rPr lang="en-US" altLang="zh-CN" dirty="0" smtClean="0">
                <a:ea typeface="SimSun" pitchFamily="2" charset="-122"/>
              </a:rPr>
              <a:t>: Based on the </a:t>
            </a:r>
            <a:r>
              <a:rPr lang="en-US" altLang="zh-CN" dirty="0" err="1" smtClean="0">
                <a:ea typeface="SimSun" pitchFamily="2" charset="-122"/>
              </a:rPr>
              <a:t>PreGen</a:t>
            </a:r>
            <a:r>
              <a:rPr lang="en-US" altLang="zh-CN" dirty="0" smtClean="0">
                <a:ea typeface="SimSun" pitchFamily="2" charset="-122"/>
              </a:rPr>
              <a:t> plan, perform generalization to the right level to derive a “prime generalized relation”, accumulating the counts.</a:t>
            </a:r>
          </a:p>
          <a:p>
            <a:pPr>
              <a:lnSpc>
                <a:spcPct val="110000"/>
              </a:lnSpc>
            </a:pPr>
            <a:r>
              <a:rPr lang="en-US" altLang="zh-CN" u="sng" dirty="0" smtClean="0">
                <a:solidFill>
                  <a:schemeClr val="hlink"/>
                </a:solidFill>
                <a:ea typeface="SimSun" pitchFamily="2" charset="-122"/>
              </a:rPr>
              <a:t>Presentation</a:t>
            </a:r>
            <a:r>
              <a:rPr lang="en-US" altLang="zh-CN" dirty="0" smtClean="0">
                <a:ea typeface="SimSun" pitchFamily="2" charset="-122"/>
              </a:rPr>
              <a:t>: User interaction: (1) adjust levels by drilling, (2) pivoting, (3) mapping into rules, cross tabs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Warehousing and On-line Analytical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Data Warehouse Modeling: Data Cube and OLAP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Data Warehouse Design and Usage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Data Warehouse Implementation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Data Warehouse: Basic Concepts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Data Generalization by Attribute-Oriented Induction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Mining Class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SzPct val="80000"/>
            </a:pPr>
            <a:r>
              <a:rPr lang="en-US" altLang="zh-CN" sz="2000" u="sng" dirty="0" smtClean="0">
                <a:ea typeface="SimSun" pitchFamily="2" charset="-122"/>
              </a:rPr>
              <a:t>Comparison:</a:t>
            </a:r>
            <a:r>
              <a:rPr lang="en-US" altLang="zh-CN" sz="2000" dirty="0" smtClean="0">
                <a:ea typeface="SimSun" pitchFamily="2" charset="-122"/>
              </a:rPr>
              <a:t> Comparing two or more classes</a:t>
            </a:r>
          </a:p>
          <a:p>
            <a:pPr>
              <a:lnSpc>
                <a:spcPct val="110000"/>
              </a:lnSpc>
              <a:buSzPct val="80000"/>
            </a:pPr>
            <a:r>
              <a:rPr lang="en-US" altLang="zh-CN" sz="2000" u="sng" dirty="0" smtClean="0">
                <a:ea typeface="SimSun" pitchFamily="2" charset="-122"/>
              </a:rPr>
              <a:t>Method: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zh-CN" sz="2000" dirty="0" smtClean="0">
                <a:ea typeface="SimSun" pitchFamily="2" charset="-122"/>
              </a:rPr>
              <a:t>Partition the set of relevant data into the target class and the contrasting class(</a:t>
            </a:r>
            <a:r>
              <a:rPr lang="en-US" altLang="zh-CN" sz="2000" dirty="0" err="1" smtClean="0">
                <a:ea typeface="SimSun" pitchFamily="2" charset="-122"/>
              </a:rPr>
              <a:t>es</a:t>
            </a:r>
            <a:r>
              <a:rPr lang="en-US" altLang="zh-CN" sz="2000" dirty="0" smtClean="0">
                <a:ea typeface="SimSun" pitchFamily="2" charset="-122"/>
              </a:rPr>
              <a:t>) 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zh-CN" sz="2000" dirty="0" smtClean="0">
                <a:ea typeface="SimSun" pitchFamily="2" charset="-122"/>
              </a:rPr>
              <a:t>Generalize both classes to the same high level concepts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zh-CN" sz="2000" dirty="0" smtClean="0">
                <a:ea typeface="SimSun" pitchFamily="2" charset="-122"/>
              </a:rPr>
              <a:t>Compare </a:t>
            </a:r>
            <a:r>
              <a:rPr lang="en-US" altLang="zh-CN" sz="2000" dirty="0" err="1" smtClean="0">
                <a:ea typeface="SimSun" pitchFamily="2" charset="-122"/>
              </a:rPr>
              <a:t>tuples</a:t>
            </a:r>
            <a:r>
              <a:rPr lang="en-US" altLang="zh-CN" sz="2000" dirty="0" smtClean="0">
                <a:ea typeface="SimSun" pitchFamily="2" charset="-122"/>
              </a:rPr>
              <a:t> with the same high level descriptions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zh-CN" sz="2000" dirty="0" smtClean="0">
                <a:ea typeface="SimSun" pitchFamily="2" charset="-122"/>
              </a:rPr>
              <a:t>Present for every </a:t>
            </a:r>
            <a:r>
              <a:rPr lang="en-US" altLang="zh-CN" sz="2000" dirty="0" err="1" smtClean="0">
                <a:ea typeface="SimSun" pitchFamily="2" charset="-122"/>
              </a:rPr>
              <a:t>tuple</a:t>
            </a:r>
            <a:r>
              <a:rPr lang="en-US" altLang="zh-CN" sz="2000" dirty="0" smtClean="0">
                <a:ea typeface="SimSun" pitchFamily="2" charset="-122"/>
              </a:rPr>
              <a:t> its description and two measures</a:t>
            </a:r>
          </a:p>
          <a:p>
            <a:pPr lvl="2">
              <a:lnSpc>
                <a:spcPct val="110000"/>
              </a:lnSpc>
              <a:buSzPct val="80000"/>
            </a:pPr>
            <a:r>
              <a:rPr lang="en-US" altLang="zh-CN" sz="2000" dirty="0" smtClean="0">
                <a:ea typeface="SimSun" pitchFamily="2" charset="-122"/>
              </a:rPr>
              <a:t>support - distribution within single class</a:t>
            </a:r>
          </a:p>
          <a:p>
            <a:pPr lvl="2">
              <a:lnSpc>
                <a:spcPct val="110000"/>
              </a:lnSpc>
              <a:buSzPct val="80000"/>
            </a:pPr>
            <a:r>
              <a:rPr lang="en-US" altLang="zh-CN" sz="2000" dirty="0" smtClean="0">
                <a:ea typeface="SimSun" pitchFamily="2" charset="-122"/>
              </a:rPr>
              <a:t>comparison - distribution between classes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>Concept Description vs. Cube-Based 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80000"/>
            </a:pPr>
            <a:r>
              <a:rPr lang="en-US" altLang="zh-CN" sz="2400" b="1" dirty="0" smtClean="0">
                <a:ea typeface="SimSun" pitchFamily="2" charset="-122"/>
              </a:rPr>
              <a:t>Similarity</a:t>
            </a:r>
            <a:r>
              <a:rPr lang="en-US" altLang="zh-CN" sz="2400" dirty="0" smtClean="0">
                <a:ea typeface="SimSun" pitchFamily="2" charset="-122"/>
              </a:rPr>
              <a:t>: </a:t>
            </a:r>
          </a:p>
          <a:p>
            <a:pPr lvl="1">
              <a:buSzPct val="80000"/>
            </a:pPr>
            <a:r>
              <a:rPr lang="en-US" altLang="zh-CN" sz="2400" dirty="0" smtClean="0">
                <a:ea typeface="SimSun" pitchFamily="2" charset="-122"/>
              </a:rPr>
              <a:t>Data generalization</a:t>
            </a:r>
          </a:p>
          <a:p>
            <a:pPr lvl="1">
              <a:buSzPct val="80000"/>
            </a:pPr>
            <a:r>
              <a:rPr lang="en-US" altLang="zh-CN" sz="2400" dirty="0" smtClean="0">
                <a:ea typeface="SimSun" pitchFamily="2" charset="-122"/>
              </a:rPr>
              <a:t>Presentation of data summarization at multiple levels of abstraction</a:t>
            </a:r>
          </a:p>
          <a:p>
            <a:pPr lvl="1">
              <a:buSzPct val="80000"/>
            </a:pPr>
            <a:r>
              <a:rPr lang="en-US" altLang="zh-CN" sz="2400" dirty="0" smtClean="0">
                <a:ea typeface="SimSun" pitchFamily="2" charset="-122"/>
              </a:rPr>
              <a:t>Interactive drilling, pivoting, slicing and dicing</a:t>
            </a:r>
          </a:p>
          <a:p>
            <a:pPr>
              <a:buSzPct val="80000"/>
            </a:pPr>
            <a:r>
              <a:rPr lang="en-US" altLang="zh-CN" sz="2400" b="1" dirty="0" smtClean="0">
                <a:ea typeface="SimSun" pitchFamily="2" charset="-122"/>
              </a:rPr>
              <a:t>Differences</a:t>
            </a:r>
            <a:r>
              <a:rPr lang="en-US" altLang="zh-CN" sz="2400" dirty="0" smtClean="0">
                <a:ea typeface="SimSun" pitchFamily="2" charset="-122"/>
              </a:rPr>
              <a:t>: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OLAP has systematic preprocessing, query independent, and can drill down to rather low level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AOI has automated desired level allocation, and may perform dimension relevance analysis/ranking when there are many relevant dimensions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AOI works on the data which are not in relational forms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0981"/>
                </a:solidFill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 smtClean="0">
                <a:solidFill>
                  <a:schemeClr val="folHlink"/>
                </a:solidFill>
              </a:rPr>
              <a:t>Data warehousing</a:t>
            </a:r>
            <a:r>
              <a:rPr lang="en-US" sz="1800" dirty="0" smtClean="0"/>
              <a:t>: A </a:t>
            </a:r>
            <a:r>
              <a:rPr lang="en-US" sz="1800" dirty="0" smtClean="0">
                <a:solidFill>
                  <a:schemeClr val="hlink"/>
                </a:solidFill>
              </a:rPr>
              <a:t>multi-dimensional model</a:t>
            </a:r>
            <a:r>
              <a:rPr lang="en-US" sz="1800" dirty="0" smtClean="0"/>
              <a:t> of a data warehouse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A data cube consists of </a:t>
            </a:r>
            <a:r>
              <a:rPr lang="en-US" sz="1800" i="1" dirty="0" smtClean="0"/>
              <a:t>dimensions</a:t>
            </a:r>
            <a:r>
              <a:rPr lang="en-US" sz="1800" dirty="0" smtClean="0"/>
              <a:t> &amp; </a:t>
            </a:r>
            <a:r>
              <a:rPr lang="en-US" sz="1800" i="1" dirty="0" smtClean="0"/>
              <a:t>measures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 dirty="0" smtClean="0"/>
              <a:t>Star schema, snowflake schema, fact constellations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 dirty="0" smtClean="0">
                <a:solidFill>
                  <a:schemeClr val="hlink"/>
                </a:solidFill>
              </a:rPr>
              <a:t>OLAP</a:t>
            </a:r>
            <a:r>
              <a:rPr lang="en-US" sz="1800" dirty="0" smtClean="0"/>
              <a:t> operations: drilling, rolling, slicing, dicing and pivoting</a:t>
            </a:r>
          </a:p>
          <a:p>
            <a:pPr>
              <a:lnSpc>
                <a:spcPct val="110000"/>
              </a:lnSpc>
            </a:pPr>
            <a:r>
              <a:rPr lang="en-US" sz="1800" dirty="0" smtClean="0">
                <a:solidFill>
                  <a:schemeClr val="folHlink"/>
                </a:solidFill>
              </a:rPr>
              <a:t>Data Warehouse Architecture, Design, and Usage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Multi-tiered architecture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Business analysis design framework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Information processing, analytical processing, data mining, </a:t>
            </a:r>
            <a:r>
              <a:rPr lang="en-US" sz="1800" dirty="0" smtClean="0">
                <a:solidFill>
                  <a:schemeClr val="hlink"/>
                </a:solidFill>
              </a:rPr>
              <a:t>OLAM</a:t>
            </a:r>
            <a:r>
              <a:rPr lang="en-US" sz="1800" dirty="0" smtClean="0"/>
              <a:t> (Online Analytical Mining)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 dirty="0" smtClean="0">
                <a:solidFill>
                  <a:schemeClr val="folHlink"/>
                </a:solidFill>
              </a:rPr>
              <a:t>Implementation</a:t>
            </a:r>
            <a:r>
              <a:rPr lang="en-US" sz="1800" dirty="0" smtClean="0"/>
              <a:t>: Efficient computation of data cubes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 dirty="0" smtClean="0"/>
              <a:t>Partial vs. full vs. no materialization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 dirty="0" smtClean="0"/>
              <a:t>Indexing OALP data: Bitmap index and join index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 dirty="0" smtClean="0"/>
              <a:t>OLAP query processing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 dirty="0" smtClean="0"/>
              <a:t>OLAP servers: ROLAP, MOLAP, HOLAP</a:t>
            </a:r>
          </a:p>
          <a:p>
            <a:pPr>
              <a:lnSpc>
                <a:spcPct val="110000"/>
              </a:lnSpc>
            </a:pPr>
            <a:r>
              <a:rPr lang="en-US" sz="1800" dirty="0" smtClean="0">
                <a:solidFill>
                  <a:schemeClr val="folHlink"/>
                </a:solidFill>
              </a:rPr>
              <a:t>Data generalization</a:t>
            </a:r>
            <a:r>
              <a:rPr lang="en-US" sz="1800" dirty="0" smtClean="0"/>
              <a:t>: Attribute-oriented induction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8800" dirty="0" smtClean="0"/>
              <a:t>    </a:t>
            </a:r>
            <a:r>
              <a:rPr lang="en-US" sz="8800" dirty="0" smtClean="0">
                <a:solidFill>
                  <a:srgbClr val="FF0000"/>
                </a:solidFill>
              </a:rPr>
              <a:t>THANK YOU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Warehouse?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sz="2000" dirty="0" smtClean="0"/>
              <a:t>Defined in many different ways, but not rigorously.</a:t>
            </a:r>
          </a:p>
          <a:p>
            <a:pPr lvl="1">
              <a:lnSpc>
                <a:spcPct val="140000"/>
              </a:lnSpc>
            </a:pPr>
            <a:r>
              <a:rPr lang="en-US" sz="2000" dirty="0" smtClean="0"/>
              <a:t>A decision support database that is maintained </a:t>
            </a:r>
            <a:r>
              <a:rPr lang="en-US" sz="2000" dirty="0" smtClean="0">
                <a:solidFill>
                  <a:schemeClr val="hlink"/>
                </a:solidFill>
              </a:rPr>
              <a:t>separately </a:t>
            </a:r>
            <a:r>
              <a:rPr lang="en-US" sz="2000" dirty="0" smtClean="0"/>
              <a:t>from the organization’s operational database</a:t>
            </a:r>
          </a:p>
          <a:p>
            <a:pPr lvl="1">
              <a:lnSpc>
                <a:spcPct val="140000"/>
              </a:lnSpc>
            </a:pPr>
            <a:r>
              <a:rPr lang="en-US" sz="2000" dirty="0" smtClean="0"/>
              <a:t>Support </a:t>
            </a:r>
            <a:r>
              <a:rPr lang="en-US" sz="2000" dirty="0" smtClean="0">
                <a:solidFill>
                  <a:schemeClr val="hlink"/>
                </a:solidFill>
              </a:rPr>
              <a:t>information processing</a:t>
            </a:r>
            <a:r>
              <a:rPr lang="en-US" sz="2000" dirty="0" smtClean="0"/>
              <a:t> by providing a solid platform of consolidated, historical data for analysis.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157573"/>
                </a:solidFill>
              </a:rPr>
              <a:t>“A data warehouse is a</a:t>
            </a:r>
            <a:r>
              <a:rPr lang="en-US" sz="2000" dirty="0" smtClean="0"/>
              <a:t> </a:t>
            </a:r>
            <a:r>
              <a:rPr lang="en-US" sz="2000" u="sng" dirty="0" smtClean="0">
                <a:solidFill>
                  <a:schemeClr val="hlink"/>
                </a:solidFill>
              </a:rPr>
              <a:t>subject-oriented</a:t>
            </a:r>
            <a:r>
              <a:rPr lang="en-US" sz="2000" dirty="0" smtClean="0"/>
              <a:t>,</a:t>
            </a:r>
            <a:r>
              <a:rPr lang="en-US" sz="2000" u="sng" dirty="0" smtClean="0">
                <a:solidFill>
                  <a:schemeClr val="hlink"/>
                </a:solidFill>
              </a:rPr>
              <a:t> integrated</a:t>
            </a:r>
            <a:r>
              <a:rPr lang="en-US" sz="2000" dirty="0" smtClean="0"/>
              <a:t>, </a:t>
            </a:r>
            <a:r>
              <a:rPr lang="en-US" sz="2000" u="sng" dirty="0" smtClean="0">
                <a:solidFill>
                  <a:schemeClr val="hlink"/>
                </a:solidFill>
              </a:rPr>
              <a:t>time-variant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157573"/>
                </a:solidFill>
              </a:rPr>
              <a:t>and </a:t>
            </a:r>
            <a:r>
              <a:rPr lang="en-US" sz="2000" u="sng" dirty="0" smtClean="0">
                <a:solidFill>
                  <a:schemeClr val="hlink"/>
                </a:solidFill>
              </a:rPr>
              <a:t>nonvolatile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157573"/>
                </a:solidFill>
              </a:rPr>
              <a:t>collection of data in support of management’s decision-making process.”—W. H. </a:t>
            </a:r>
            <a:r>
              <a:rPr lang="en-US" sz="2000" dirty="0" err="1" smtClean="0">
                <a:solidFill>
                  <a:srgbClr val="157573"/>
                </a:solidFill>
              </a:rPr>
              <a:t>Inmon</a:t>
            </a:r>
            <a:endParaRPr lang="en-US" sz="2000" dirty="0" smtClean="0">
              <a:solidFill>
                <a:srgbClr val="157573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2000" dirty="0" smtClean="0"/>
              <a:t>Data warehousing:</a:t>
            </a:r>
          </a:p>
          <a:p>
            <a:pPr lvl="1">
              <a:lnSpc>
                <a:spcPct val="140000"/>
              </a:lnSpc>
            </a:pPr>
            <a:r>
              <a:rPr lang="en-US" sz="2000" dirty="0" smtClean="0"/>
              <a:t>The process of constructing and using data warehouses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Warehouse—Subject-Oriented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Organized around major subjects, such as </a:t>
            </a:r>
            <a:r>
              <a:rPr lang="en-US" dirty="0" smtClean="0">
                <a:solidFill>
                  <a:schemeClr val="hlink"/>
                </a:solidFill>
              </a:rPr>
              <a:t>customer, product, sales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Focusing on the modeling and analysis of data for decision makers, not on daily operations or transaction processing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Warehouse—Integrated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Constructed by integrating multiple, heterogeneous data sources</a:t>
            </a:r>
          </a:p>
          <a:p>
            <a:pPr lvl="1"/>
            <a:r>
              <a:rPr lang="en-US" sz="2400" dirty="0" smtClean="0"/>
              <a:t>relational databases, flat files, on-line transaction records</a:t>
            </a:r>
          </a:p>
          <a:p>
            <a:r>
              <a:rPr lang="en-US" sz="2400" dirty="0" smtClean="0"/>
              <a:t>Data cleaning and data integration techniques are applied.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Warehouse—Time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The time horizon for the data warehouse is significantly longer than that of operational systems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Operational database: current value data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Data warehouse data: provide information from a historical perspective (e.g., past 5-10 years)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Warehouse—Nonvolatile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hlink"/>
                </a:solidFill>
              </a:rPr>
              <a:t>physically separate store</a:t>
            </a:r>
            <a:r>
              <a:rPr lang="en-US" dirty="0" smtClean="0"/>
              <a:t> of data transformed from the operational environment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Operational </a:t>
            </a:r>
            <a:r>
              <a:rPr lang="en-US" dirty="0" smtClean="0">
                <a:solidFill>
                  <a:schemeClr val="hlink"/>
                </a:solidFill>
              </a:rPr>
              <a:t>update of data does not occur</a:t>
            </a:r>
            <a:r>
              <a:rPr lang="en-US" dirty="0" smtClean="0"/>
              <a:t> in the data warehouse environment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Separate 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Different functions and different data:</a:t>
            </a:r>
          </a:p>
          <a:p>
            <a:pPr lvl="1">
              <a:lnSpc>
                <a:spcPct val="110000"/>
              </a:lnSpc>
            </a:pPr>
            <a:r>
              <a:rPr lang="en-US" sz="2000" u="sng" dirty="0" smtClean="0">
                <a:solidFill>
                  <a:schemeClr val="hlink"/>
                </a:solidFill>
              </a:rPr>
              <a:t>missing data</a:t>
            </a:r>
            <a:r>
              <a:rPr lang="en-US" sz="2000" dirty="0" smtClean="0"/>
              <a:t>: Decision support requires historical data which operational DBs do not typically maintain</a:t>
            </a:r>
          </a:p>
          <a:p>
            <a:pPr lvl="1">
              <a:lnSpc>
                <a:spcPct val="110000"/>
              </a:lnSpc>
            </a:pPr>
            <a:r>
              <a:rPr lang="en-US" sz="2000" u="sng" dirty="0" smtClean="0">
                <a:solidFill>
                  <a:schemeClr val="hlink"/>
                </a:solidFill>
              </a:rPr>
              <a:t>data consolidation</a:t>
            </a:r>
            <a:r>
              <a:rPr lang="en-US" sz="2000" dirty="0" smtClean="0"/>
              <a:t>:  DS requires consolidation (aggregation, summarization) of data from heterogeneous sources</a:t>
            </a:r>
          </a:p>
          <a:p>
            <a:pPr lvl="1">
              <a:lnSpc>
                <a:spcPct val="110000"/>
              </a:lnSpc>
            </a:pPr>
            <a:r>
              <a:rPr lang="en-US" sz="2000" u="sng" dirty="0" smtClean="0">
                <a:solidFill>
                  <a:schemeClr val="hlink"/>
                </a:solidFill>
              </a:rPr>
              <a:t>data quality</a:t>
            </a:r>
            <a:r>
              <a:rPr lang="en-US" sz="2000" dirty="0" smtClean="0"/>
              <a:t>: different sources typically use inconsistent data representations, codes and formats which have to be reconciled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Warehouse: A Multi-Tiered Architecture</a:t>
            </a:r>
            <a:r>
              <a:rPr lang="en-US" sz="5400" dirty="0" smtClean="0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US" sz="5400" dirty="0" smtClean="0">
                <a:solidFill>
                  <a:schemeClr val="tx2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124200" y="2895600"/>
            <a:ext cx="2011363" cy="1600200"/>
          </a:xfrm>
          <a:prstGeom prst="flowChartMagneticDisk">
            <a:avLst/>
          </a:prstGeom>
          <a:solidFill>
            <a:srgbClr val="66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52800" y="3429000"/>
            <a:ext cx="1554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Data</a:t>
            </a:r>
          </a:p>
          <a:p>
            <a:pPr algn="ctr" eaLnBrk="0" hangingPunct="0"/>
            <a:r>
              <a:rPr lang="en-US">
                <a:latin typeface="Times New Roman" pitchFamily="18" charset="0"/>
              </a:rPr>
              <a:t>Warehouse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781800" y="2057400"/>
            <a:ext cx="1968500" cy="3568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92750" y="3206750"/>
            <a:ext cx="901700" cy="749300"/>
          </a:xfrm>
          <a:prstGeom prst="rightArrow">
            <a:avLst>
              <a:gd name="adj1" fmla="val 75009"/>
              <a:gd name="adj2" fmla="val 601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905000" y="2667000"/>
            <a:ext cx="1228725" cy="2197100"/>
            <a:chOff x="1238" y="1876"/>
            <a:chExt cx="774" cy="1384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1252" y="1876"/>
              <a:ext cx="760" cy="1384"/>
            </a:xfrm>
            <a:prstGeom prst="rightArrow">
              <a:avLst>
                <a:gd name="adj1" fmla="val 75009"/>
                <a:gd name="adj2" fmla="val 5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238" y="2193"/>
              <a:ext cx="72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Extract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Transform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Load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Refresh</a:t>
              </a:r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953000" y="6172200"/>
            <a:ext cx="1905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OLAP Engine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086600" y="2743200"/>
            <a:ext cx="16970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Analysis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Query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Reports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Data mining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733800" y="1676400"/>
            <a:ext cx="1143000" cy="9906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Monitor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&amp;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Integrator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2209800" y="1676400"/>
            <a:ext cx="931863" cy="914400"/>
            <a:chOff x="288" y="1012"/>
            <a:chExt cx="769" cy="664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92" y="1437"/>
              <a:ext cx="760" cy="239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88" y="1159"/>
              <a:ext cx="769" cy="413"/>
            </a:xfrm>
            <a:custGeom>
              <a:avLst/>
              <a:gdLst>
                <a:gd name="T0" fmla="*/ 12 w 769"/>
                <a:gd name="T1" fmla="*/ 412 h 413"/>
                <a:gd name="T2" fmla="*/ 0 w 769"/>
                <a:gd name="T3" fmla="*/ 318 h 413"/>
                <a:gd name="T4" fmla="*/ 0 w 769"/>
                <a:gd name="T5" fmla="*/ 244 h 413"/>
                <a:gd name="T6" fmla="*/ 0 w 769"/>
                <a:gd name="T7" fmla="*/ 147 h 413"/>
                <a:gd name="T8" fmla="*/ 0 w 769"/>
                <a:gd name="T9" fmla="*/ 73 h 413"/>
                <a:gd name="T10" fmla="*/ 0 w 769"/>
                <a:gd name="T11" fmla="*/ 0 h 413"/>
                <a:gd name="T12" fmla="*/ 768 w 769"/>
                <a:gd name="T13" fmla="*/ 10 h 413"/>
                <a:gd name="T14" fmla="*/ 768 w 769"/>
                <a:gd name="T15" fmla="*/ 412 h 413"/>
                <a:gd name="T16" fmla="*/ 768 w 769"/>
                <a:gd name="T17" fmla="*/ 412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9"/>
                <a:gd name="T28" fmla="*/ 0 h 413"/>
                <a:gd name="T29" fmla="*/ 769 w 769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9" h="413">
                  <a:moveTo>
                    <a:pt x="12" y="412"/>
                  </a:moveTo>
                  <a:lnTo>
                    <a:pt x="0" y="318"/>
                  </a:lnTo>
                  <a:lnTo>
                    <a:pt x="0" y="244"/>
                  </a:lnTo>
                  <a:lnTo>
                    <a:pt x="0" y="147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68" y="10"/>
                  </a:lnTo>
                  <a:lnTo>
                    <a:pt x="768" y="412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92" y="1012"/>
              <a:ext cx="760" cy="259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286000" y="2057400"/>
            <a:ext cx="850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Metadata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124200" y="2133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80975" y="60960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Data Sources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934200" y="6172200"/>
            <a:ext cx="2022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Front-End Tools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470525" y="33369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Serve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5791200" y="2362200"/>
            <a:ext cx="755650" cy="67945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5867400" y="4343400"/>
            <a:ext cx="679450" cy="67945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32766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46482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39624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657600" y="5562600"/>
            <a:ext cx="102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Data Marts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5029200" y="2743200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5334000" y="48768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3048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3810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4572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228600" y="1524000"/>
            <a:ext cx="1590675" cy="3879850"/>
            <a:chOff x="148" y="1440"/>
            <a:chExt cx="1002" cy="2444"/>
          </a:xfrm>
        </p:grpSpPr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576" y="2256"/>
              <a:ext cx="472" cy="172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148" y="1440"/>
              <a:ext cx="1000" cy="24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240" y="2256"/>
              <a:ext cx="472" cy="172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40" y="2448"/>
              <a:ext cx="91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pitchFamily="18" charset="0"/>
                </a:rPr>
                <a:t>Operational </a:t>
              </a:r>
            </a:p>
            <a:p>
              <a:pPr eaLnBrk="0" hangingPunct="0"/>
              <a:r>
                <a:rPr lang="en-US" sz="2000" dirty="0">
                  <a:latin typeface="Times New Roman" pitchFamily="18" charset="0"/>
                </a:rPr>
                <a:t>DBs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88" y="1776"/>
              <a:ext cx="6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Other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sources</a:t>
              </a: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365" y="3398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461" y="3129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615" y="2851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1905000" y="15240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5410200" y="16002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6629400" y="16002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2838450" y="6172200"/>
            <a:ext cx="1581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Data Storage</a:t>
            </a:r>
          </a:p>
        </p:txBody>
      </p:sp>
      <p:sp>
        <p:nvSpPr>
          <p:cNvPr id="47" name="AutoShape 47"/>
          <p:cNvSpPr>
            <a:spLocks/>
          </p:cNvSpPr>
          <p:nvPr/>
        </p:nvSpPr>
        <p:spPr bwMode="auto">
          <a:xfrm rot="5400000">
            <a:off x="952500" y="5219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48"/>
          <p:cNvSpPr>
            <a:spLocks/>
          </p:cNvSpPr>
          <p:nvPr/>
        </p:nvSpPr>
        <p:spPr bwMode="auto">
          <a:xfrm rot="5400000">
            <a:off x="3505200" y="4419600"/>
            <a:ext cx="152400" cy="32004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49"/>
          <p:cNvSpPr>
            <a:spLocks/>
          </p:cNvSpPr>
          <p:nvPr/>
        </p:nvSpPr>
        <p:spPr bwMode="auto">
          <a:xfrm rot="5400000">
            <a:off x="5981700" y="54483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50"/>
          <p:cNvSpPr>
            <a:spLocks/>
          </p:cNvSpPr>
          <p:nvPr/>
        </p:nvSpPr>
        <p:spPr bwMode="auto">
          <a:xfrm rot="5400000">
            <a:off x="7734300" y="49911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5334000" y="19050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OLAP Server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3048000" y="25908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1338</Words>
  <Application>Microsoft Office PowerPoint</Application>
  <PresentationFormat>On-screen Show (4:3)</PresentationFormat>
  <Paragraphs>181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Presentation on  Data Warehousing and On-line Analytical Processing </vt:lpstr>
      <vt:lpstr>Data Warehousing and On-line Analytical Processing</vt:lpstr>
      <vt:lpstr>What is a Data Warehouse?</vt:lpstr>
      <vt:lpstr>Data Warehouse—Subject-Oriented</vt:lpstr>
      <vt:lpstr>Data Warehouse—Integrated</vt:lpstr>
      <vt:lpstr>Data Warehouse—Time Variant</vt:lpstr>
      <vt:lpstr>Data Warehouse—Nonvolatile</vt:lpstr>
      <vt:lpstr>Why a Separate Data Warehouse</vt:lpstr>
      <vt:lpstr>Data Warehouse: A Multi-Tiered Architecture </vt:lpstr>
      <vt:lpstr>Three Data Warehouse Models</vt:lpstr>
      <vt:lpstr>Metadata Repository</vt:lpstr>
      <vt:lpstr>From Tables and Spreadsheets to  Data Cubes</vt:lpstr>
      <vt:lpstr>Conceptual Modeling of Data Warehouses</vt:lpstr>
      <vt:lpstr>Data Cube Measures: Three Categories</vt:lpstr>
      <vt:lpstr>A Sample Data Cube</vt:lpstr>
      <vt:lpstr>Design of Data Warehouse: A Business Analysis Framework</vt:lpstr>
      <vt:lpstr>Data Warehouse Usage</vt:lpstr>
      <vt:lpstr>From On-Line Analytical Processing (OLAP)  to On Line Analytical Mining (OLAM)</vt:lpstr>
      <vt:lpstr>Attribute-Oriented Induction: Basic Algorithm </vt:lpstr>
      <vt:lpstr>Mining Class Comparisons</vt:lpstr>
      <vt:lpstr>Concept Description vs. Cube-Based OLAP</vt:lpstr>
      <vt:lpstr>Summary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Data Warehousing and On-line Analytical Processing </dc:title>
  <dc:creator>User</dc:creator>
  <cp:lastModifiedBy>User</cp:lastModifiedBy>
  <cp:revision>22</cp:revision>
  <dcterms:created xsi:type="dcterms:W3CDTF">2006-08-16T00:00:00Z</dcterms:created>
  <dcterms:modified xsi:type="dcterms:W3CDTF">2023-02-08T07:31:52Z</dcterms:modified>
</cp:coreProperties>
</file>