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CEB87"/>
    <a:srgbClr val="B3F2B0"/>
    <a:srgbClr val="FFD1EB"/>
    <a:srgbClr val="BDEEFF"/>
    <a:srgbClr val="F3F3F3"/>
    <a:srgbClr val="FFDC6D"/>
    <a:srgbClr val="FFFF9F"/>
    <a:srgbClr val="EAC5C4"/>
    <a:srgbClr val="FBFBFB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Bez stylu, bez siatki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25" autoAdjust="0"/>
    <p:restoredTop sz="94660"/>
  </p:normalViewPr>
  <p:slideViewPr>
    <p:cSldViewPr>
      <p:cViewPr varScale="1">
        <p:scale>
          <a:sx n="107" d="100"/>
          <a:sy n="107" d="100"/>
        </p:scale>
        <p:origin x="-76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2010-01-11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2010-01-11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2010-01-11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2010-01-11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2010-01-11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2010-01-11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2010-01-11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2010-01-11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2010-01-11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2010-01-11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2010-01-11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221E02-25CB-4963-84BC-0813985E7D90}" type="datetimeFigureOut">
              <a:rPr lang="pl-PL" smtClean="0"/>
              <a:pPr/>
              <a:t>2010-01-11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6.png"/><Relationship Id="rId7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78213" y="0"/>
            <a:ext cx="3038475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07171" y="214314"/>
            <a:ext cx="1152525" cy="2257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0" name="pole tekstowe 19"/>
          <p:cNvSpPr txBox="1"/>
          <p:nvPr/>
        </p:nvSpPr>
        <p:spPr>
          <a:xfrm>
            <a:off x="4478345" y="357166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10100</a:t>
            </a:r>
            <a:endParaRPr lang="pl-PL" dirty="0"/>
          </a:p>
        </p:txBody>
      </p:sp>
      <p:sp>
        <p:nvSpPr>
          <p:cNvPr id="21" name="pole tekstowe 20"/>
          <p:cNvSpPr txBox="1"/>
          <p:nvPr/>
        </p:nvSpPr>
        <p:spPr>
          <a:xfrm>
            <a:off x="4049717" y="150017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A</a:t>
            </a:r>
            <a:endParaRPr lang="pl-PL" dirty="0"/>
          </a:p>
        </p:txBody>
      </p:sp>
      <p:sp>
        <p:nvSpPr>
          <p:cNvPr id="22" name="pole tekstowe 21"/>
          <p:cNvSpPr txBox="1"/>
          <p:nvPr/>
        </p:nvSpPr>
        <p:spPr>
          <a:xfrm>
            <a:off x="4049717" y="642918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-43</a:t>
            </a:r>
            <a:endParaRPr lang="pl-PL" dirty="0"/>
          </a:p>
        </p:txBody>
      </p:sp>
      <p:sp>
        <p:nvSpPr>
          <p:cNvPr id="23" name="pole tekstowe 22"/>
          <p:cNvSpPr txBox="1"/>
          <p:nvPr/>
        </p:nvSpPr>
        <p:spPr>
          <a:xfrm>
            <a:off x="5121287" y="642918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+220</a:t>
            </a:r>
            <a:endParaRPr lang="pl-PL" dirty="0"/>
          </a:p>
        </p:txBody>
      </p:sp>
      <p:sp>
        <p:nvSpPr>
          <p:cNvPr id="24" name="pole tekstowe 23"/>
          <p:cNvSpPr txBox="1"/>
          <p:nvPr/>
        </p:nvSpPr>
        <p:spPr>
          <a:xfrm>
            <a:off x="5335601" y="357166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979</a:t>
            </a:r>
            <a:endParaRPr lang="pl-PL" dirty="0"/>
          </a:p>
        </p:txBody>
      </p:sp>
      <p:sp>
        <p:nvSpPr>
          <p:cNvPr id="25" name="pole tekstowe 24"/>
          <p:cNvSpPr txBox="1"/>
          <p:nvPr/>
        </p:nvSpPr>
        <p:spPr>
          <a:xfrm>
            <a:off x="4978411" y="1500174"/>
            <a:ext cx="663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Zosia</a:t>
            </a:r>
            <a:endParaRPr lang="pl-PL" dirty="0"/>
          </a:p>
        </p:txBody>
      </p:sp>
      <p:sp>
        <p:nvSpPr>
          <p:cNvPr id="30" name="pole tekstowe 29"/>
          <p:cNvSpPr txBox="1"/>
          <p:nvPr/>
        </p:nvSpPr>
        <p:spPr>
          <a:xfrm>
            <a:off x="4549783" y="642918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-36</a:t>
            </a:r>
            <a:endParaRPr lang="pl-PL" dirty="0"/>
          </a:p>
        </p:txBody>
      </p:sp>
      <p:sp>
        <p:nvSpPr>
          <p:cNvPr id="31" name="pole tekstowe 30"/>
          <p:cNvSpPr txBox="1"/>
          <p:nvPr/>
        </p:nvSpPr>
        <p:spPr>
          <a:xfrm>
            <a:off x="4764097" y="1000108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0.25</a:t>
            </a:r>
            <a:endParaRPr lang="pl-PL" dirty="0"/>
          </a:p>
        </p:txBody>
      </p:sp>
      <p:sp>
        <p:nvSpPr>
          <p:cNvPr id="32" name="pole tekstowe 31"/>
          <p:cNvSpPr txBox="1"/>
          <p:nvPr/>
        </p:nvSpPr>
        <p:spPr>
          <a:xfrm>
            <a:off x="5290534" y="1000108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3.14…</a:t>
            </a:r>
            <a:endParaRPr lang="pl-PL" dirty="0"/>
          </a:p>
        </p:txBody>
      </p:sp>
      <p:sp>
        <p:nvSpPr>
          <p:cNvPr id="33" name="pole tekstowe 32"/>
          <p:cNvSpPr txBox="1"/>
          <p:nvPr/>
        </p:nvSpPr>
        <p:spPr>
          <a:xfrm>
            <a:off x="4406907" y="1488032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@</a:t>
            </a:r>
            <a:endParaRPr lang="pl-PL" dirty="0"/>
          </a:p>
        </p:txBody>
      </p:sp>
      <p:sp>
        <p:nvSpPr>
          <p:cNvPr id="34" name="pole tekstowe 33"/>
          <p:cNvSpPr txBox="1"/>
          <p:nvPr/>
        </p:nvSpPr>
        <p:spPr>
          <a:xfrm>
            <a:off x="3978279" y="357166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521</a:t>
            </a:r>
            <a:endParaRPr lang="pl-PL" dirty="0"/>
          </a:p>
        </p:txBody>
      </p:sp>
      <p:grpSp>
        <p:nvGrpSpPr>
          <p:cNvPr id="47" name="Grupa 46"/>
          <p:cNvGrpSpPr/>
          <p:nvPr/>
        </p:nvGrpSpPr>
        <p:grpSpPr>
          <a:xfrm>
            <a:off x="3978279" y="857232"/>
            <a:ext cx="497252" cy="612164"/>
            <a:chOff x="893004" y="1928802"/>
            <a:chExt cx="497252" cy="612164"/>
          </a:xfrm>
        </p:grpSpPr>
        <p:sp>
          <p:nvSpPr>
            <p:cNvPr id="18" name="pole tekstowe 17"/>
            <p:cNvSpPr txBox="1"/>
            <p:nvPr/>
          </p:nvSpPr>
          <p:spPr>
            <a:xfrm>
              <a:off x="1000100" y="1928802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sz="1600" dirty="0" smtClean="0"/>
                <a:t>5</a:t>
              </a:r>
              <a:endParaRPr lang="pl-PL" sz="1600" dirty="0"/>
            </a:p>
          </p:txBody>
        </p:sp>
        <p:sp>
          <p:nvSpPr>
            <p:cNvPr id="35" name="pole tekstowe 34"/>
            <p:cNvSpPr txBox="1"/>
            <p:nvPr/>
          </p:nvSpPr>
          <p:spPr>
            <a:xfrm>
              <a:off x="893004" y="2202412"/>
              <a:ext cx="497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sz="1600" dirty="0" smtClean="0"/>
                <a:t>123</a:t>
              </a:r>
              <a:endParaRPr lang="pl-PL" sz="1600" dirty="0"/>
            </a:p>
          </p:txBody>
        </p:sp>
        <p:cxnSp>
          <p:nvCxnSpPr>
            <p:cNvPr id="37" name="Łącznik prosty 36"/>
            <p:cNvCxnSpPr/>
            <p:nvPr/>
          </p:nvCxnSpPr>
          <p:spPr>
            <a:xfrm>
              <a:off x="938187" y="2217729"/>
              <a:ext cx="428628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upa 45"/>
          <p:cNvGrpSpPr/>
          <p:nvPr/>
        </p:nvGrpSpPr>
        <p:grpSpPr>
          <a:xfrm>
            <a:off x="4478345" y="857232"/>
            <a:ext cx="290143" cy="602639"/>
            <a:chOff x="1824390" y="1928802"/>
            <a:chExt cx="290143" cy="602639"/>
          </a:xfrm>
        </p:grpSpPr>
        <p:sp>
          <p:nvSpPr>
            <p:cNvPr id="38" name="pole tekstowe 37"/>
            <p:cNvSpPr txBox="1"/>
            <p:nvPr/>
          </p:nvSpPr>
          <p:spPr>
            <a:xfrm>
              <a:off x="1824390" y="1928802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sz="1600" dirty="0" smtClean="0"/>
                <a:t>1</a:t>
              </a:r>
              <a:endParaRPr lang="pl-PL" sz="1600" dirty="0"/>
            </a:p>
          </p:txBody>
        </p:sp>
        <p:sp>
          <p:nvSpPr>
            <p:cNvPr id="39" name="pole tekstowe 38"/>
            <p:cNvSpPr txBox="1"/>
            <p:nvPr/>
          </p:nvSpPr>
          <p:spPr>
            <a:xfrm>
              <a:off x="1825671" y="2192887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sz="1600" dirty="0" smtClean="0"/>
                <a:t>3</a:t>
              </a:r>
              <a:endParaRPr lang="pl-PL" sz="1600" dirty="0"/>
            </a:p>
          </p:txBody>
        </p:sp>
        <p:cxnSp>
          <p:nvCxnSpPr>
            <p:cNvPr id="45" name="Łącznik prosty 44"/>
            <p:cNvCxnSpPr/>
            <p:nvPr/>
          </p:nvCxnSpPr>
          <p:spPr>
            <a:xfrm rot="10800000">
              <a:off x="1857356" y="2214554"/>
              <a:ext cx="21431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49651" y="2500330"/>
            <a:ext cx="2786082" cy="5761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l-PL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l-PL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l-PL"/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l-PL"/>
          </a:p>
        </p:txBody>
      </p:sp>
      <p:pic>
        <p:nvPicPr>
          <p:cNvPr id="36" name="Picture 2" descr="D:\Programming\JTP\strona\grafika\jakie to proste - c++_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5187" y="36316"/>
            <a:ext cx="1526768" cy="89235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00"/>
                            </p:stCondLst>
                            <p:childTnLst>
                              <p:par>
                                <p:cTn id="1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3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"/>
                            </p:stCondLst>
                            <p:childTnLst>
                              <p:par>
                                <p:cTn id="17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3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3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"/>
                            </p:stCondLst>
                            <p:childTnLst>
                              <p:par>
                                <p:cTn id="30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3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3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600"/>
                            </p:stCondLst>
                            <p:childTnLst>
                              <p:par>
                                <p:cTn id="36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3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3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3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3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00"/>
                            </p:stCondLst>
                            <p:childTnLst>
                              <p:par>
                                <p:cTn id="49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3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3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3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600"/>
                            </p:stCondLst>
                            <p:childTnLst>
                              <p:par>
                                <p:cTn id="5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3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900"/>
                            </p:stCondLst>
                            <p:childTnLst>
                              <p:par>
                                <p:cTn id="6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3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3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300"/>
                            </p:stCondLst>
                            <p:childTnLst>
                              <p:par>
                                <p:cTn id="74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3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600"/>
                            </p:stCondLst>
                            <p:childTnLst>
                              <p:par>
                                <p:cTn id="80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3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2" grpId="0"/>
      <p:bldP spid="23" grpId="0"/>
      <p:bldP spid="24" grpId="0"/>
      <p:bldP spid="25" grpId="0"/>
      <p:bldP spid="30" grpId="0"/>
      <p:bldP spid="31" grpId="0"/>
      <p:bldP spid="32" grpId="0"/>
      <p:bldP spid="33" grpId="0"/>
      <p:bldP spid="3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79308" y="0"/>
            <a:ext cx="3038475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50746" y="2500330"/>
            <a:ext cx="2786082" cy="5761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08266" y="214314"/>
            <a:ext cx="1152525" cy="2257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4" name="Picture 10" descr="file:///D:/Pulpit/hdd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rot="20681201">
            <a:off x="5575872" y="3383657"/>
            <a:ext cx="3829050" cy="2867025"/>
          </a:xfrm>
          <a:prstGeom prst="rect">
            <a:avLst/>
          </a:prstGeom>
          <a:noFill/>
        </p:spPr>
      </p:pic>
      <p:pic>
        <p:nvPicPr>
          <p:cNvPr id="1040" name="Picture 1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622052" y="3429000"/>
            <a:ext cx="2928958" cy="2027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0" name="pole tekstowe 19"/>
          <p:cNvSpPr txBox="1"/>
          <p:nvPr/>
        </p:nvSpPr>
        <p:spPr>
          <a:xfrm>
            <a:off x="4479440" y="357166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10100</a:t>
            </a:r>
            <a:endParaRPr lang="pl-PL" dirty="0"/>
          </a:p>
        </p:txBody>
      </p:sp>
      <p:sp>
        <p:nvSpPr>
          <p:cNvPr id="21" name="pole tekstowe 20"/>
          <p:cNvSpPr txBox="1"/>
          <p:nvPr/>
        </p:nvSpPr>
        <p:spPr>
          <a:xfrm>
            <a:off x="4050812" y="150017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A</a:t>
            </a:r>
            <a:endParaRPr lang="pl-PL" dirty="0"/>
          </a:p>
        </p:txBody>
      </p:sp>
      <p:sp>
        <p:nvSpPr>
          <p:cNvPr id="22" name="pole tekstowe 21"/>
          <p:cNvSpPr txBox="1"/>
          <p:nvPr/>
        </p:nvSpPr>
        <p:spPr>
          <a:xfrm>
            <a:off x="4050812" y="642918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-43</a:t>
            </a:r>
            <a:endParaRPr lang="pl-PL" dirty="0"/>
          </a:p>
        </p:txBody>
      </p:sp>
      <p:sp>
        <p:nvSpPr>
          <p:cNvPr id="23" name="pole tekstowe 22"/>
          <p:cNvSpPr txBox="1"/>
          <p:nvPr/>
        </p:nvSpPr>
        <p:spPr>
          <a:xfrm>
            <a:off x="5122382" y="642918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+220</a:t>
            </a:r>
            <a:endParaRPr lang="pl-PL" dirty="0"/>
          </a:p>
        </p:txBody>
      </p:sp>
      <p:sp>
        <p:nvSpPr>
          <p:cNvPr id="24" name="pole tekstowe 23"/>
          <p:cNvSpPr txBox="1"/>
          <p:nvPr/>
        </p:nvSpPr>
        <p:spPr>
          <a:xfrm>
            <a:off x="5336696" y="357166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979</a:t>
            </a:r>
            <a:endParaRPr lang="pl-PL" dirty="0"/>
          </a:p>
        </p:txBody>
      </p:sp>
      <p:sp>
        <p:nvSpPr>
          <p:cNvPr id="25" name="pole tekstowe 24"/>
          <p:cNvSpPr txBox="1"/>
          <p:nvPr/>
        </p:nvSpPr>
        <p:spPr>
          <a:xfrm>
            <a:off x="4979506" y="1500174"/>
            <a:ext cx="663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Zosia</a:t>
            </a:r>
            <a:endParaRPr lang="pl-PL" dirty="0"/>
          </a:p>
        </p:txBody>
      </p:sp>
      <p:sp>
        <p:nvSpPr>
          <p:cNvPr id="30" name="pole tekstowe 29"/>
          <p:cNvSpPr txBox="1"/>
          <p:nvPr/>
        </p:nvSpPr>
        <p:spPr>
          <a:xfrm>
            <a:off x="4550878" y="642918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-36</a:t>
            </a:r>
            <a:endParaRPr lang="pl-PL" dirty="0"/>
          </a:p>
        </p:txBody>
      </p:sp>
      <p:sp>
        <p:nvSpPr>
          <p:cNvPr id="31" name="pole tekstowe 30"/>
          <p:cNvSpPr txBox="1"/>
          <p:nvPr/>
        </p:nvSpPr>
        <p:spPr>
          <a:xfrm>
            <a:off x="4765192" y="1000108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0.25</a:t>
            </a:r>
            <a:endParaRPr lang="pl-PL" dirty="0"/>
          </a:p>
        </p:txBody>
      </p:sp>
      <p:sp>
        <p:nvSpPr>
          <p:cNvPr id="32" name="pole tekstowe 31"/>
          <p:cNvSpPr txBox="1"/>
          <p:nvPr/>
        </p:nvSpPr>
        <p:spPr>
          <a:xfrm>
            <a:off x="5291629" y="1000108"/>
            <a:ext cx="752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3.14…</a:t>
            </a:r>
            <a:endParaRPr lang="pl-PL" dirty="0"/>
          </a:p>
        </p:txBody>
      </p:sp>
      <p:sp>
        <p:nvSpPr>
          <p:cNvPr id="33" name="pole tekstowe 32"/>
          <p:cNvSpPr txBox="1"/>
          <p:nvPr/>
        </p:nvSpPr>
        <p:spPr>
          <a:xfrm>
            <a:off x="4408002" y="1488032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@</a:t>
            </a:r>
            <a:endParaRPr lang="pl-PL" dirty="0"/>
          </a:p>
        </p:txBody>
      </p:sp>
      <p:sp>
        <p:nvSpPr>
          <p:cNvPr id="34" name="pole tekstowe 33"/>
          <p:cNvSpPr txBox="1"/>
          <p:nvPr/>
        </p:nvSpPr>
        <p:spPr>
          <a:xfrm>
            <a:off x="3979374" y="357166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521</a:t>
            </a:r>
            <a:endParaRPr lang="pl-PL" dirty="0"/>
          </a:p>
        </p:txBody>
      </p:sp>
      <p:grpSp>
        <p:nvGrpSpPr>
          <p:cNvPr id="2" name="Grupa 46"/>
          <p:cNvGrpSpPr/>
          <p:nvPr/>
        </p:nvGrpSpPr>
        <p:grpSpPr>
          <a:xfrm>
            <a:off x="3979374" y="857232"/>
            <a:ext cx="497252" cy="612164"/>
            <a:chOff x="893004" y="1928802"/>
            <a:chExt cx="497252" cy="612164"/>
          </a:xfrm>
        </p:grpSpPr>
        <p:sp>
          <p:nvSpPr>
            <p:cNvPr id="18" name="pole tekstowe 17"/>
            <p:cNvSpPr txBox="1"/>
            <p:nvPr/>
          </p:nvSpPr>
          <p:spPr>
            <a:xfrm>
              <a:off x="1000100" y="1928802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sz="1600" dirty="0" smtClean="0"/>
                <a:t>5</a:t>
              </a:r>
              <a:endParaRPr lang="pl-PL" sz="1600" dirty="0"/>
            </a:p>
          </p:txBody>
        </p:sp>
        <p:sp>
          <p:nvSpPr>
            <p:cNvPr id="35" name="pole tekstowe 34"/>
            <p:cNvSpPr txBox="1"/>
            <p:nvPr/>
          </p:nvSpPr>
          <p:spPr>
            <a:xfrm>
              <a:off x="893004" y="2202412"/>
              <a:ext cx="497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sz="1600" dirty="0" smtClean="0"/>
                <a:t>123</a:t>
              </a:r>
              <a:endParaRPr lang="pl-PL" sz="1600" dirty="0"/>
            </a:p>
          </p:txBody>
        </p:sp>
        <p:cxnSp>
          <p:nvCxnSpPr>
            <p:cNvPr id="37" name="Łącznik prosty 36"/>
            <p:cNvCxnSpPr/>
            <p:nvPr/>
          </p:nvCxnSpPr>
          <p:spPr>
            <a:xfrm>
              <a:off x="938187" y="2217729"/>
              <a:ext cx="428628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upa 45"/>
          <p:cNvGrpSpPr/>
          <p:nvPr/>
        </p:nvGrpSpPr>
        <p:grpSpPr>
          <a:xfrm>
            <a:off x="4479440" y="857232"/>
            <a:ext cx="290143" cy="602639"/>
            <a:chOff x="1824390" y="1928802"/>
            <a:chExt cx="290143" cy="602639"/>
          </a:xfrm>
        </p:grpSpPr>
        <p:sp>
          <p:nvSpPr>
            <p:cNvPr id="38" name="pole tekstowe 37"/>
            <p:cNvSpPr txBox="1"/>
            <p:nvPr/>
          </p:nvSpPr>
          <p:spPr>
            <a:xfrm>
              <a:off x="1824390" y="1928802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sz="1600" dirty="0" smtClean="0"/>
                <a:t>1</a:t>
              </a:r>
              <a:endParaRPr lang="pl-PL" sz="1600" dirty="0"/>
            </a:p>
          </p:txBody>
        </p:sp>
        <p:sp>
          <p:nvSpPr>
            <p:cNvPr id="39" name="pole tekstowe 38"/>
            <p:cNvSpPr txBox="1"/>
            <p:nvPr/>
          </p:nvSpPr>
          <p:spPr>
            <a:xfrm>
              <a:off x="1825671" y="2192887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sz="1600" dirty="0" smtClean="0"/>
                <a:t>3</a:t>
              </a:r>
              <a:endParaRPr lang="pl-PL" sz="1600" dirty="0"/>
            </a:p>
          </p:txBody>
        </p:sp>
        <p:cxnSp>
          <p:nvCxnSpPr>
            <p:cNvPr id="45" name="Łącznik prosty 44"/>
            <p:cNvCxnSpPr/>
            <p:nvPr/>
          </p:nvCxnSpPr>
          <p:spPr>
            <a:xfrm rot="10800000">
              <a:off x="1857356" y="2214554"/>
              <a:ext cx="21431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14282" y="3481400"/>
            <a:ext cx="1914525" cy="173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8" name="Picture 2" descr="D:\Programming\JTP\strona\grafika\jakie to proste - c++_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5187" y="36316"/>
            <a:ext cx="1526768" cy="89235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6.2963E-6 C -0.02153 -0.00949 -0.03837 0.00417 -0.05729 0.01251 C -0.06441 0.022 -0.06111 0.01876 -0.06667 0.02362 C -0.06979 0.03033 -0.07066 0.03241 -0.07604 0.03473 C -0.07934 0.03913 -0.08316 0.04167 -0.08542 0.04723 C -0.08976 0.05741 -0.09097 0.06899 -0.09479 0.07917 C -0.09826 0.08866 -0.10885 0.10903 -0.11458 0.11667 C -0.1158 0.12176 -0.11806 0.1257 -0.11979 0.13056 C -0.12135 0.13496 -0.1217 0.14005 -0.12292 0.14445 C -0.12413 0.14862 -0.12604 0.15255 -0.12708 0.15695 C -0.13073 0.17153 -0.13229 0.18612 -0.1375 0.20001 C -0.13976 0.2176 -0.1375 0.23774 -0.14167 0.25417 C -0.14462 0.30139 -0.14167 0.34862 -0.14167 0.39584 " pathEditMode="relative" ptsTypes="ffffffffffffA">
                                      <p:cBhvr>
                                        <p:cTn id="2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" presetID="2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0417 0.00047 -0.00834 0.00047 -0.0125 0.00139 C -0.01459 0.00186 -0.01875 0.00417 -0.01875 0.00417 C -0.03229 0.01783 -0.0158 0.00023 -0.025 0.0125 C -0.0283 0.0169 -0.03264 0.01898 -0.03646 0.02223 C -0.03889 0.03195 -0.04462 0.0382 -0.04792 0.04723 C -0.04861 0.04908 -0.04896 0.05139 -0.05 0.05278 C -0.05226 0.05579 -0.05747 0.05811 -0.06042 0.05973 C -0.0658 0.0669 -0.07257 0.07107 -0.07813 0.07778 C -0.08351 0.08403 -0.08716 0.09121 -0.09271 0.09723 C -0.09914 0.11158 -0.1092 0.12014 -0.11667 0.13334 C -0.11875 0.13704 -0.11997 0.1419 -0.12292 0.14445 C -0.12587 0.14699 -0.12882 0.14954 -0.13125 0.15278 C -0.13542 0.15834 -0.13125 0.15602 -0.13542 0.1625 C -0.1382 0.1669 -0.14254 0.17107 -0.14584 0.175 C -0.15382 0.18449 -0.15868 0.19792 -0.16459 0.20973 C -0.16598 0.2125 -0.16875 0.21806 -0.16875 0.21806 C -0.16945 0.2213 -0.16962 0.22477 -0.17084 0.22778 C -0.17188 0.23033 -0.17414 0.23195 -0.175 0.23473 C -0.17587 0.23773 -0.17535 0.24144 -0.17604 0.24445 C -0.17691 0.24769 -0.18073 0.25417 -0.18229 0.25695 C -0.18455 0.27246 -0.19063 0.28334 -0.19584 0.29699 C -0.19948 0.30672 -0.20313 0.31922 -0.20625 0.32917 C -0.21025 0.34213 -0.21077 0.35903 -0.21667 0.37084 C -0.21997 0.38889 -0.22379 0.40602 -0.22813 0.42361 C -0.22986 0.43033 -0.2342 0.44028 -0.23438 0.44723 C -0.23507 0.46898 -0.23438 0.49074 -0.23438 0.5125 " pathEditMode="relative" ptsTypes="ffffffffffffffffffffffffffA">
                                      <p:cBhvr>
                                        <p:cTn id="2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8" presetID="2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9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0" presetClass="path" presetSubtype="0" accel="50000" decel="5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4.72222E-6 -1.85185E-6 C -0.00173 0.00579 -0.00364 0.00857 -0.0052 0.01459 C -0.01076 0.03611 -0.01631 0.05764 -0.02187 0.07894 C -0.02586 0.09445 -0.02864 0.11296 -0.03125 0.12986 C -0.03402 0.14722 -0.03732 0.16459 -0.0401 0.18218 C -0.04079 0.18588 -0.04079 0.19028 -0.04114 0.19421 C -0.04357 0.2169 -0.04704 0.2382 -0.04895 0.26111 C -0.05 0.27361 -0.05052 0.28542 -0.05208 0.29746 C -0.05381 0.33611 -0.06163 0.37084 -0.06458 0.4088 C -0.0644 0.42338 -0.06475 0.43843 -0.06406 0.45301 C -0.06406 0.45533 -0.06145 0.46296 -0.06041 0.46505 C -0.05954 0.4669 -0.05729 0.47037 -0.05729 0.4706 C -0.05607 0.47963 -0.05625 0.47732 -0.05625 0.49445 C -0.05625 0.49676 -0.05642 0.49884 -0.05677 0.50116 C -0.05711 0.50278 -0.05781 0.50533 -0.05781 0.50533 " pathEditMode="relative" rAng="0" ptsTypes="ffffffffffffffA">
                                      <p:cBhvr>
                                        <p:cTn id="3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" y="253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2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4.81481E-6 C -0.00173 0.00023 -0.00347 0.00023 -0.00521 0.00115 C -0.00607 0.00138 -0.00764 0.00347 -0.00764 0.0037 C -0.01319 0.01481 -0.0066 4.81481E-6 -0.01024 0.01041 C -0.01163 0.01412 -0.01337 0.01597 -0.01493 0.01851 C -0.01597 0.02685 -0.01823 0.03217 -0.01962 0.03981 C -0.01979 0.0412 -0.01996 0.04328 -0.02048 0.04444 C -0.02135 0.04699 -0.02344 0.04884 -0.02465 0.05023 C -0.02691 0.05625 -0.02969 0.05995 -0.03194 0.0655 C -0.03403 0.07083 -0.03559 0.07685 -0.03785 0.08194 C -0.04045 0.09398 -0.04444 0.10115 -0.04757 0.11226 C -0.04844 0.1155 -0.04896 0.11967 -0.05017 0.12175 C -0.05139 0.12384 -0.05243 0.12615 -0.05347 0.1287 C -0.05521 0.13356 -0.05347 0.13148 -0.05521 0.13703 C -0.05625 0.14074 -0.05816 0.14421 -0.05937 0.14745 C -0.06267 0.15555 -0.06458 0.16689 -0.06701 0.17685 C -0.06771 0.17916 -0.06875 0.18379 -0.06875 0.18402 C -0.0691 0.18657 -0.0691 0.18958 -0.06962 0.19212 C -0.06996 0.19421 -0.07101 0.1956 -0.07135 0.19791 C -0.0717 0.20046 -0.07153 0.2037 -0.0717 0.20601 C -0.07205 0.20879 -0.07361 0.21435 -0.0743 0.21666 C -0.07517 0.22986 -0.0776 0.23888 -0.07986 0.25046 C -0.08125 0.25856 -0.08281 0.26921 -0.08403 0.27754 C -0.08559 0.28865 -0.08594 0.30277 -0.08819 0.31273 C -0.08958 0.328 -0.09114 0.34236 -0.09288 0.3574 C -0.09357 0.36296 -0.09531 0.37129 -0.09548 0.37731 C -0.09566 0.3956 -0.09548 0.41388 -0.09548 0.4324 " pathEditMode="relative" rAng="0" ptsTypes="ffffffffffffffffffffffffffA">
                                      <p:cBhvr>
                                        <p:cTn id="4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" y="216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2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2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4.07407E-6 C -0.00104 0.00023 -0.00191 0.00023 -0.00278 0.00115 C -0.0033 0.00162 -0.00417 0.0037 -0.00417 0.00393 C -0.00729 0.01643 -0.00365 4.07407E-6 -0.00556 0.01157 C -0.00625 0.01551 -0.00729 0.01759 -0.00816 0.0206 C -0.00868 0.02963 -0.0099 0.03541 -0.01059 0.04375 C -0.01077 0.0456 -0.01094 0.04768 -0.01111 0.04907 C -0.01163 0.05185 -0.01285 0.05393 -0.01337 0.05555 C -0.01458 0.06226 -0.01615 0.06597 -0.01736 0.07222 C -0.01858 0.07824 -0.01927 0.08472 -0.02049 0.09051 C -0.02205 0.1037 -0.02413 0.1118 -0.02587 0.12407 C -0.02639 0.12754 -0.02656 0.13194 -0.02726 0.13449 C -0.02795 0.1368 -0.02847 0.13912 -0.02899 0.14213 C -0.03004 0.14745 -0.02899 0.14513 -0.03004 0.15115 C -0.03056 0.15532 -0.0316 0.15926 -0.03229 0.16296 C -0.03403 0.17176 -0.03507 0.18426 -0.03646 0.19513 C -0.03681 0.19768 -0.03733 0.20301 -0.03733 0.20324 C -0.0375 0.20601 -0.0375 0.20926 -0.03785 0.21203 C -0.03802 0.21435 -0.03854 0.21597 -0.03872 0.21851 C -0.03889 0.22129 -0.03889 0.22476 -0.03889 0.22754 C -0.03924 0.23055 -0.03993 0.23657 -0.04028 0.23912 C -0.0408 0.2537 -0.04219 0.26365 -0.0434 0.27638 C -0.0441 0.28564 -0.04497 0.29722 -0.04566 0.30648 C -0.04653 0.31851 -0.0467 0.33426 -0.04792 0.34537 C -0.04861 0.36203 -0.04948 0.37801 -0.05052 0.39444 C -0.05087 0.40069 -0.05174 0.40995 -0.05191 0.41643 C -0.05191 0.43657 -0.05191 0.45694 -0.05191 0.47731 " pathEditMode="relative" rAng="0" ptsTypes="ffffffffffffffffffffffffffA">
                                      <p:cBhvr>
                                        <p:cTn id="4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239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2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9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033 0.00602 0.00729 0.00903 0.01042 0.01528 C 0.02153 0.0375 0.03264 0.05995 0.04375 0.08194 C 0.05174 0.09792 0.05729 0.11713 0.0625 0.13472 C 0.06788 0.15278 0.07465 0.1706 0.08021 0.18889 C 0.08143 0.19282 0.08143 0.19722 0.08229 0.20139 C 0.08715 0.22477 0.09393 0.24699 0.09792 0.2706 C 0.1 0.28356 0.10104 0.29583 0.10417 0.30833 C 0.10747 0.34838 0.12327 0.38426 0.12917 0.42361 C 0.12882 0.43889 0.12952 0.4544 0.12813 0.46944 C 0.12795 0.47199 0.12292 0.47986 0.12084 0.48194 C 0.11893 0.48403 0.11459 0.4875 0.11459 0.4875 C 0.11215 0.49722 0.1125 0.49467 0.1125 0.5125 C 0.1125 0.51481 0.11285 0.51713 0.11354 0.51944 C 0.11406 0.52106 0.11563 0.52361 0.11563 0.52361 " pathEditMode="relative" ptsTypes="ffffffffffffffA">
                                      <p:cBhvr>
                                        <p:cTn id="5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4" presetID="2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5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6.2963E-6 C -0.00834 0.00278 -0.00938 0.01065 -0.01355 0.01945 C -0.01424 0.02107 -0.0158 0.022 -0.01667 0.02362 C -0.025 0.03959 -0.02882 0.05186 -0.04271 0.05973 C -0.04775 0.07084 -0.05469 0.0801 -0.05938 0.09167 C -0.06476 0.1051 -0.06945 0.11945 -0.07396 0.13334 C -0.079 0.14885 -0.08855 0.16112 -0.09584 0.17501 C -0.10539 0.19329 -0.11007 0.21389 -0.1198 0.23195 C -0.12362 0.25255 -0.12813 0.27501 -0.13438 0.29445 C -0.13542 0.3051 -0.13768 0.31575 -0.13855 0.32639 C -0.14358 0.39028 -0.13733 0.33843 -0.14063 0.36528 C -0.13924 0.38612 -0.13872 0.40718 -0.13646 0.42778 C -0.13629 0.4294 -0.13421 0.42917 -0.13334 0.43056 C -0.1316 0.43357 -0.13125 0.44167 -0.13125 0.44167 " pathEditMode="relative" ptsTypes="fffffffffffffA">
                                      <p:cBhvr>
                                        <p:cTn id="5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0" presetID="2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1.48148E-6 C -0.00434 0.00093 -0.00851 -1.48148E-6 -0.01267 0.00278 C -0.02257 0.00972 -0.03229 0.03195 -0.04201 0.04306 C -0.05226 0.05509 -0.06302 0.06412 -0.07274 0.08079 C -0.07656 0.09537 -0.08108 0.1088 -0.08524 0.1213 C -0.08837 0.12963 -0.0908 0.13519 -0.0934 0.14491 C -0.09705 0.15833 -0.09913 0.17708 -0.10191 0.19236 C -0.10538 0.21111 -0.10955 0.22824 -0.11163 0.24977 C -0.11354 0.26945 -0.11493 0.29028 -0.11719 0.30972 C -0.11753 0.31783 -0.11805 0.32546 -0.11875 0.33333 C -0.1191 0.34398 -0.11892 0.35463 -0.12014 0.36412 C -0.12048 0.37037 -0.12118 0.37361 -0.1217 0.3794 C -0.12205 0.3919 -0.12378 0.41273 -0.12535 0.42408 C -0.12656 0.44653 -0.12673 0.46505 -0.12673 0.48843 " pathEditMode="relative" rAng="0" ptsTypes="fffffffffffffA">
                                      <p:cBhvr>
                                        <p:cTn id="6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3" y="244"/>
                                    </p:animMotion>
                                  </p:childTnLst>
                                </p:cTn>
                              </p:par>
                              <p:par>
                                <p:cTn id="66" presetID="2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500"/>
                            </p:stCondLst>
                            <p:childTnLst>
                              <p:par>
                                <p:cTn id="71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4.81481E-6 C 0.0092 0.00694 0.02048 0.01041 0.02934 0.01759 C 0.06093 0.04351 0.09236 0.06967 0.12378 0.09537 C 0.14652 0.11388 0.16215 0.13634 0.17691 0.15671 C 0.19218 0.17777 0.21128 0.19861 0.22708 0.2199 C 0.23055 0.22453 0.23055 0.22962 0.23298 0.23449 C 0.2467 0.2618 0.26597 0.2875 0.27725 0.31504 C 0.28316 0.33032 0.28611 0.34444 0.29496 0.35902 C 0.30434 0.40578 0.34913 0.44745 0.3658 0.49328 C 0.36475 0.51111 0.36684 0.52916 0.36284 0.54675 C 0.36232 0.54976 0.34809 0.55879 0.34218 0.56134 C 0.3368 0.56365 0.32448 0.56782 0.32448 0.56805 C 0.31753 0.57916 0.31857 0.57615 0.31857 0.59699 C 0.31857 0.59953 0.31961 0.60231 0.32152 0.60509 C 0.32291 0.60694 0.32743 0.60995 0.32743 0.61018 " pathEditMode="relative" rAng="0" ptsTypes="ffffffffffffffA">
                                      <p:cBhvr>
                                        <p:cTn id="7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3" y="305"/>
                                    </p:animMotion>
                                  </p:childTnLst>
                                </p:cTn>
                              </p:par>
                              <p:par>
                                <p:cTn id="73" presetID="2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1.85185E-6 C 0.01059 0.00602 0.02188 0.00903 0.03177 0.01551 C 0.06511 0.0382 0.09861 0.06111 0.13195 0.0838 C 0.15556 0.10023 0.17275 0.11991 0.1882 0.13773 C 0.20452 0.15648 0.22483 0.17454 0.24202 0.19352 C 0.24532 0.19722 0.24532 0.20185 0.24775 0.20602 C 0.26233 0.23009 0.28282 0.25278 0.29497 0.27709 C 0.30139 0.29028 0.304 0.30301 0.31372 0.31574 C 0.32344 0.35671 0.37084 0.39352 0.38872 0.4338 C 0.38785 0.44954 0.38959 0.46551 0.38542 0.48079 C 0.38542 0.48334 0.36997 0.49144 0.36337 0.49352 C 0.35764 0.49584 0.34462 0.49931 0.34462 0.49954 C 0.33733 0.50926 0.33889 0.50671 0.33889 0.525 C 0.33889 0.52732 0.33976 0.52963 0.34219 0.53218 C 0.34306 0.5338 0.34792 0.53658 0.34792 0.53658 " pathEditMode="relative" rAng="0" ptsTypes="ffffffffffffffA">
                                      <p:cBhvr>
                                        <p:cTn id="7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5" y="268"/>
                                    </p:animMotion>
                                  </p:childTnLst>
                                </p:cTn>
                              </p:par>
                              <p:par>
                                <p:cTn id="79" presetID="2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4.81481E-6 C 0.00799 0.00532 0.01771 0.0081 0.02552 0.01365 C 0.0526 0.03379 0.07986 0.05416 0.10712 0.07407 C 0.12674 0.08842 0.14028 0.10578 0.15312 0.12175 C 0.16632 0.13796 0.18281 0.15416 0.19653 0.17083 C 0.19948 0.1743 0.19948 0.17824 0.20156 0.18194 C 0.21354 0.20324 0.23003 0.22337 0.23993 0.24467 C 0.24496 0.25648 0.24757 0.26736 0.25521 0.2787 C 0.26319 0.31504 0.30191 0.34745 0.31649 0.3831 C 0.31562 0.39675 0.31736 0.41087 0.31389 0.42453 C 0.31337 0.42685 0.30104 0.43402 0.29601 0.43587 C 0.29132 0.43773 0.28073 0.44074 0.28073 0.44097 C 0.27465 0.44953 0.27552 0.44722 0.27552 0.46342 C 0.27552 0.4655 0.27639 0.46759 0.27812 0.46967 C 0.27934 0.47129 0.28316 0.47361 0.28316 0.47361 " pathEditMode="relative" rAng="0" ptsTypes="ffffffffffffffA">
                                      <p:cBhvr>
                                        <p:cTn id="8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9" y="237"/>
                                    </p:animMotion>
                                  </p:childTnLst>
                                </p:cTn>
                              </p:par>
                              <p:par>
                                <p:cTn id="85" presetID="2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6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3000"/>
                            </p:stCondLst>
                            <p:childTnLst>
                              <p:par>
                                <p:cTn id="90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2.22222E-6 C -0.02205 0.00741 -0.0184 0.03356 -0.02917 0.05278 C -0.03108 0.06065 -0.0342 0.06921 -0.0375 0.07639 C -0.03958 0.09004 -0.04462 0.10278 -0.04687 0.11666 C -0.04861 0.12778 -0.04913 0.13889 -0.05104 0.15 C -0.05069 0.16157 -0.04965 0.17315 -0.05 0.18472 C -0.05 0.18842 -0.05208 0.19213 -0.05208 0.19583 C -0.05226 0.21944 -0.05868 0.29236 -0.04167 0.32639 C -0.03906 0.34352 -0.025 0.35463 -0.025 0.37361 " pathEditMode="relative" ptsTypes="ffffffffA">
                                      <p:cBhvr>
                                        <p:cTn id="9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2" presetID="2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3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1.85185E-6 C 0.00781 0.00718 0.01736 0.01088 0.025 0.01829 C 0.05174 0.04514 0.0783 0.07222 0.10504 0.09861 C 0.12431 0.11806 0.13767 0.14121 0.15017 0.16227 C 0.16302 0.18403 0.17934 0.20556 0.19271 0.22778 C 0.19566 0.23241 0.19566 0.23773 0.19774 0.24283 C 0.20938 0.27107 0.2257 0.29769 0.23524 0.32616 C 0.24028 0.3419 0.24271 0.35671 0.25035 0.37176 C 0.25816 0.42014 0.29618 0.4632 0.31042 0.51088 C 0.30955 0.52917 0.31129 0.54792 0.30781 0.56597 C 0.30747 0.56921 0.29531 0.57871 0.29028 0.58102 C 0.28577 0.58357 0.27535 0.58773 0.27535 0.5882 C 0.26945 0.59954 0.27031 0.59653 0.27031 0.61806 C 0.27031 0.62084 0.27118 0.62361 0.27274 0.62639 C 0.27413 0.62824 0.27778 0.63148 0.27778 0.63171 " pathEditMode="relative" rAng="0" ptsTypes="ffffffffffffffA">
                                      <p:cBhvr>
                                        <p:cTn id="9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6" y="316"/>
                                    </p:animMotion>
                                  </p:childTnLst>
                                </p:cTn>
                              </p:par>
                              <p:par>
                                <p:cTn id="98" presetID="2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9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0" grpId="1"/>
      <p:bldP spid="21" grpId="0"/>
      <p:bldP spid="21" grpId="1"/>
      <p:bldP spid="22" grpId="0"/>
      <p:bldP spid="22" grpId="1"/>
      <p:bldP spid="23" grpId="0"/>
      <p:bldP spid="23" grpId="1"/>
      <p:bldP spid="24" grpId="0"/>
      <p:bldP spid="24" grpId="1"/>
      <p:bldP spid="25" grpId="0"/>
      <p:bldP spid="25" grpId="1"/>
      <p:bldP spid="30" grpId="0"/>
      <p:bldP spid="30" grpId="1"/>
      <p:bldP spid="31" grpId="0"/>
      <p:bldP spid="31" grpId="1"/>
      <p:bldP spid="32" grpId="0"/>
      <p:bldP spid="32" grpId="1"/>
      <p:bldP spid="33" grpId="0"/>
      <p:bldP spid="33" grpId="1"/>
      <p:bldP spid="34" grpId="0"/>
      <p:bldP spid="34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upa 30"/>
          <p:cNvGrpSpPr/>
          <p:nvPr/>
        </p:nvGrpSpPr>
        <p:grpSpPr>
          <a:xfrm>
            <a:off x="214282" y="0"/>
            <a:ext cx="9190640" cy="6250682"/>
            <a:chOff x="214282" y="0"/>
            <a:chExt cx="9190640" cy="6250682"/>
          </a:xfrm>
        </p:grpSpPr>
        <p:pic>
          <p:nvPicPr>
            <p:cNvPr id="7" name="Picture 10" descr="file:///D:/Pulpit/hdd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 rot="20681201">
              <a:off x="5575872" y="3383657"/>
              <a:ext cx="3829050" cy="2867025"/>
            </a:xfrm>
            <a:prstGeom prst="rect">
              <a:avLst/>
            </a:prstGeom>
            <a:noFill/>
          </p:spPr>
        </p:pic>
        <p:pic>
          <p:nvPicPr>
            <p:cNvPr id="8" name="Picture 16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622052" y="3429000"/>
              <a:ext cx="2928958" cy="20273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grpSp>
          <p:nvGrpSpPr>
            <p:cNvPr id="29" name="Grupa 28"/>
            <p:cNvGrpSpPr/>
            <p:nvPr/>
          </p:nvGrpSpPr>
          <p:grpSpPr>
            <a:xfrm>
              <a:off x="3479308" y="0"/>
              <a:ext cx="4081483" cy="3076489"/>
              <a:chOff x="3479308" y="0"/>
              <a:chExt cx="4081483" cy="3076489"/>
            </a:xfrm>
          </p:grpSpPr>
          <p:pic>
            <p:nvPicPr>
              <p:cNvPr id="4" name="Picture 2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3479308" y="0"/>
                <a:ext cx="3038475" cy="25146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5" name="Picture 4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3550746" y="2500330"/>
                <a:ext cx="2786082" cy="57615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6" name="Picture 3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6408266" y="214314"/>
                <a:ext cx="1152525" cy="22574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  <p:pic>
          <p:nvPicPr>
            <p:cNvPr id="30" name="Picture 4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214282" y="3481400"/>
              <a:ext cx="1914525" cy="1733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32" name="pole tekstowe 31"/>
          <p:cNvSpPr txBox="1"/>
          <p:nvPr/>
        </p:nvSpPr>
        <p:spPr>
          <a:xfrm>
            <a:off x="500034" y="3348809"/>
            <a:ext cx="8286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69875698576239487534985763458976234598765982736598237659283765987532 </a:t>
            </a:r>
            <a:r>
              <a:rPr lang="pl-PL" b="1" dirty="0" smtClean="0"/>
              <a:t>+</a:t>
            </a:r>
          </a:p>
          <a:p>
            <a:r>
              <a:rPr lang="pl-PL" dirty="0" smtClean="0"/>
              <a:t>1282937646589265928746592874659283476589234659283765923 = ?</a:t>
            </a:r>
            <a:endParaRPr lang="pl-PL" dirty="0"/>
          </a:p>
        </p:txBody>
      </p:sp>
      <p:sp>
        <p:nvSpPr>
          <p:cNvPr id="33" name="pole tekstowe 32"/>
          <p:cNvSpPr txBox="1"/>
          <p:nvPr/>
        </p:nvSpPr>
        <p:spPr>
          <a:xfrm>
            <a:off x="500034" y="4202676"/>
            <a:ext cx="8286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3542 – 234 = ?</a:t>
            </a:r>
            <a:endParaRPr lang="pl-PL" dirty="0"/>
          </a:p>
        </p:txBody>
      </p:sp>
      <p:pic>
        <p:nvPicPr>
          <p:cNvPr id="2050" name="Picture 2" descr="D:\Programming\JTP\strona\grafika\jakie to proste - c++_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5187" y="36316"/>
            <a:ext cx="1526768" cy="892354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4.44444E-6 L -0.00226 -0.4555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" y="-2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upa 23"/>
          <p:cNvGrpSpPr/>
          <p:nvPr/>
        </p:nvGrpSpPr>
        <p:grpSpPr>
          <a:xfrm>
            <a:off x="5585711" y="3569901"/>
            <a:ext cx="2640384" cy="523960"/>
            <a:chOff x="277179" y="4570033"/>
            <a:chExt cx="2640384" cy="523960"/>
          </a:xfrm>
        </p:grpSpPr>
        <p:sp>
          <p:nvSpPr>
            <p:cNvPr id="9" name="Równoległobok 8"/>
            <p:cNvSpPr/>
            <p:nvPr/>
          </p:nvSpPr>
          <p:spPr>
            <a:xfrm rot="19927456">
              <a:off x="277179" y="4680513"/>
              <a:ext cx="581987" cy="413480"/>
            </a:xfrm>
            <a:prstGeom prst="parallelogram">
              <a:avLst>
                <a:gd name="adj" fmla="val 55538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0" name="Prostokąt 9"/>
            <p:cNvSpPr/>
            <p:nvPr/>
          </p:nvSpPr>
          <p:spPr>
            <a:xfrm>
              <a:off x="736338" y="4570033"/>
              <a:ext cx="2181225" cy="46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  <p:sp>
        <p:nvSpPr>
          <p:cNvPr id="77" name="pole tekstowe 76"/>
          <p:cNvSpPr txBox="1"/>
          <p:nvPr/>
        </p:nvSpPr>
        <p:spPr>
          <a:xfrm>
            <a:off x="6357950" y="3357562"/>
            <a:ext cx="10278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 smtClean="0"/>
              <a:t>-632</a:t>
            </a:r>
            <a:endParaRPr lang="pl-PL" sz="3600" b="1" dirty="0"/>
          </a:p>
        </p:txBody>
      </p:sp>
      <p:grpSp>
        <p:nvGrpSpPr>
          <p:cNvPr id="26" name="Grupa 25"/>
          <p:cNvGrpSpPr/>
          <p:nvPr/>
        </p:nvGrpSpPr>
        <p:grpSpPr>
          <a:xfrm>
            <a:off x="-32" y="3600223"/>
            <a:ext cx="5080639" cy="532850"/>
            <a:chOff x="3349013" y="4570033"/>
            <a:chExt cx="5080639" cy="532850"/>
          </a:xfrm>
        </p:grpSpPr>
        <p:sp>
          <p:nvSpPr>
            <p:cNvPr id="13" name="Prostokąt 12"/>
            <p:cNvSpPr/>
            <p:nvPr/>
          </p:nvSpPr>
          <p:spPr>
            <a:xfrm>
              <a:off x="3808172" y="4570033"/>
              <a:ext cx="4621480" cy="468000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4" name="Równoległobok 13"/>
            <p:cNvSpPr/>
            <p:nvPr/>
          </p:nvSpPr>
          <p:spPr>
            <a:xfrm rot="19927456">
              <a:off x="3349013" y="4689403"/>
              <a:ext cx="581987" cy="413480"/>
            </a:xfrm>
            <a:prstGeom prst="parallelogram">
              <a:avLst>
                <a:gd name="adj" fmla="val 55538"/>
              </a:avLst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  <p:sp>
        <p:nvSpPr>
          <p:cNvPr id="76" name="pole tekstowe 75"/>
          <p:cNvSpPr txBox="1"/>
          <p:nvPr/>
        </p:nvSpPr>
        <p:spPr>
          <a:xfrm>
            <a:off x="1748933" y="3357562"/>
            <a:ext cx="18229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 smtClean="0"/>
              <a:t>6876523</a:t>
            </a:r>
            <a:endParaRPr lang="pl-PL" sz="3600" b="1" dirty="0"/>
          </a:p>
        </p:txBody>
      </p:sp>
      <p:sp>
        <p:nvSpPr>
          <p:cNvPr id="11" name="pole tekstowe 10"/>
          <p:cNvSpPr txBox="1"/>
          <p:nvPr/>
        </p:nvSpPr>
        <p:spPr>
          <a:xfrm>
            <a:off x="7156087" y="1857364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 smtClean="0"/>
              <a:t>54</a:t>
            </a:r>
            <a:endParaRPr lang="pl-PL" sz="3600" b="1" dirty="0"/>
          </a:p>
        </p:txBody>
      </p:sp>
      <p:sp>
        <p:nvSpPr>
          <p:cNvPr id="19" name="pole tekstowe 18"/>
          <p:cNvSpPr txBox="1"/>
          <p:nvPr/>
        </p:nvSpPr>
        <p:spPr>
          <a:xfrm>
            <a:off x="1492528" y="1887686"/>
            <a:ext cx="25250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 smtClean="0"/>
              <a:t>1761257347</a:t>
            </a:r>
            <a:endParaRPr lang="pl-PL" sz="3600" b="1" dirty="0"/>
          </a:p>
        </p:txBody>
      </p:sp>
      <p:sp>
        <p:nvSpPr>
          <p:cNvPr id="20" name="pole tekstowe 19"/>
          <p:cNvSpPr txBox="1"/>
          <p:nvPr/>
        </p:nvSpPr>
        <p:spPr>
          <a:xfrm>
            <a:off x="6544551" y="1887686"/>
            <a:ext cx="10278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 smtClean="0"/>
              <a:t>-361</a:t>
            </a:r>
            <a:endParaRPr lang="pl-PL" sz="3600" b="1" dirty="0"/>
          </a:p>
        </p:txBody>
      </p:sp>
      <p:sp>
        <p:nvSpPr>
          <p:cNvPr id="21" name="pole tekstowe 20"/>
          <p:cNvSpPr txBox="1"/>
          <p:nvPr/>
        </p:nvSpPr>
        <p:spPr>
          <a:xfrm>
            <a:off x="2357422" y="214290"/>
            <a:ext cx="464347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800" b="1" dirty="0" smtClean="0"/>
              <a:t>Przechowywanie </a:t>
            </a:r>
            <a:r>
              <a:rPr lang="pl-PL" sz="2800" b="1" dirty="0" smtClean="0"/>
              <a:t>danych</a:t>
            </a:r>
          </a:p>
          <a:p>
            <a:pPr algn="ctr"/>
            <a:r>
              <a:rPr lang="pl-PL" sz="2800" b="1" dirty="0" smtClean="0"/>
              <a:t>w </a:t>
            </a:r>
            <a:r>
              <a:rPr lang="pl-PL" sz="2800" b="1" dirty="0" smtClean="0"/>
              <a:t>pamięci programu</a:t>
            </a:r>
            <a:endParaRPr lang="pl-PL" sz="2800" b="1" dirty="0"/>
          </a:p>
        </p:txBody>
      </p:sp>
      <p:grpSp>
        <p:nvGrpSpPr>
          <p:cNvPr id="25" name="Grupa 24"/>
          <p:cNvGrpSpPr/>
          <p:nvPr/>
        </p:nvGrpSpPr>
        <p:grpSpPr>
          <a:xfrm>
            <a:off x="142895" y="3714752"/>
            <a:ext cx="5089129" cy="525547"/>
            <a:chOff x="3491940" y="4684562"/>
            <a:chExt cx="5089129" cy="525547"/>
          </a:xfrm>
        </p:grpSpPr>
        <p:sp>
          <p:nvSpPr>
            <p:cNvPr id="17" name="Równoległobok 16"/>
            <p:cNvSpPr/>
            <p:nvPr/>
          </p:nvSpPr>
          <p:spPr>
            <a:xfrm rot="19927456">
              <a:off x="7999082" y="4684562"/>
              <a:ext cx="581987" cy="413480"/>
            </a:xfrm>
            <a:prstGeom prst="parallelogram">
              <a:avLst>
                <a:gd name="adj" fmla="val 55538"/>
              </a:avLst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8" name="Prostokąt 17"/>
            <p:cNvSpPr/>
            <p:nvPr/>
          </p:nvSpPr>
          <p:spPr>
            <a:xfrm>
              <a:off x="3491940" y="4742109"/>
              <a:ext cx="4621480" cy="468000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  <p:sp>
        <p:nvSpPr>
          <p:cNvPr id="27" name="pole tekstowe 26"/>
          <p:cNvSpPr txBox="1"/>
          <p:nvPr/>
        </p:nvSpPr>
        <p:spPr>
          <a:xfrm>
            <a:off x="1643042" y="4715442"/>
            <a:ext cx="1643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>
                <a:cs typeface="Courier New" pitchFamily="49" charset="0"/>
              </a:rPr>
              <a:t>ang. </a:t>
            </a:r>
            <a:r>
              <a:rPr lang="pl-PL" dirty="0" err="1" smtClean="0">
                <a:cs typeface="Courier New" pitchFamily="49" charset="0"/>
              </a:rPr>
              <a:t>integer</a:t>
            </a:r>
            <a:endParaRPr lang="pl-PL" dirty="0">
              <a:cs typeface="Courier New" pitchFamily="49" charset="0"/>
            </a:endParaRPr>
          </a:p>
        </p:txBody>
      </p:sp>
      <p:sp>
        <p:nvSpPr>
          <p:cNvPr id="28" name="pole tekstowe 27"/>
          <p:cNvSpPr txBox="1"/>
          <p:nvPr/>
        </p:nvSpPr>
        <p:spPr>
          <a:xfrm>
            <a:off x="1500166" y="4316578"/>
            <a:ext cx="1646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liczby całkowite</a:t>
            </a:r>
            <a:endParaRPr lang="pl-PL" dirty="0"/>
          </a:p>
        </p:txBody>
      </p:sp>
      <p:sp>
        <p:nvSpPr>
          <p:cNvPr id="29" name="pole tekstowe 28"/>
          <p:cNvSpPr txBox="1"/>
          <p:nvPr/>
        </p:nvSpPr>
        <p:spPr>
          <a:xfrm>
            <a:off x="5585711" y="4357694"/>
            <a:ext cx="2438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krótsze liczby całkowite</a:t>
            </a:r>
            <a:endParaRPr lang="pl-PL" dirty="0"/>
          </a:p>
        </p:txBody>
      </p:sp>
      <p:sp>
        <p:nvSpPr>
          <p:cNvPr id="30" name="pole tekstowe 29"/>
          <p:cNvSpPr txBox="1"/>
          <p:nvPr/>
        </p:nvSpPr>
        <p:spPr>
          <a:xfrm>
            <a:off x="5800025" y="4714884"/>
            <a:ext cx="2214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>
                <a:cs typeface="Courier New" pitchFamily="49" charset="0"/>
              </a:rPr>
              <a:t>ang. </a:t>
            </a:r>
            <a:r>
              <a:rPr lang="pl-PL" dirty="0" err="1" smtClean="0">
                <a:cs typeface="Courier New" pitchFamily="49" charset="0"/>
              </a:rPr>
              <a:t>short</a:t>
            </a:r>
            <a:r>
              <a:rPr lang="pl-PL" dirty="0" smtClean="0">
                <a:cs typeface="Courier New" pitchFamily="49" charset="0"/>
              </a:rPr>
              <a:t> </a:t>
            </a:r>
            <a:r>
              <a:rPr lang="pl-PL" dirty="0" err="1" smtClean="0">
                <a:cs typeface="Courier New" pitchFamily="49" charset="0"/>
              </a:rPr>
              <a:t>integer</a:t>
            </a:r>
            <a:endParaRPr lang="pl-PL" dirty="0">
              <a:cs typeface="Courier New" pitchFamily="49" charset="0"/>
            </a:endParaRPr>
          </a:p>
        </p:txBody>
      </p:sp>
      <p:sp>
        <p:nvSpPr>
          <p:cNvPr id="48" name="pole tekstowe 47"/>
          <p:cNvSpPr txBox="1"/>
          <p:nvPr/>
        </p:nvSpPr>
        <p:spPr>
          <a:xfrm>
            <a:off x="2352158" y="3816512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6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</a:t>
            </a:r>
            <a:endParaRPr lang="pl-PL" sz="16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6" name="Grupa 65"/>
          <p:cNvGrpSpPr/>
          <p:nvPr/>
        </p:nvGrpSpPr>
        <p:grpSpPr>
          <a:xfrm>
            <a:off x="5514273" y="2643182"/>
            <a:ext cx="2497287" cy="785818"/>
            <a:chOff x="357158" y="3000372"/>
            <a:chExt cx="2497287" cy="785818"/>
          </a:xfrm>
        </p:grpSpPr>
        <p:sp>
          <p:nvSpPr>
            <p:cNvPr id="57" name="pole tekstowe 56"/>
            <p:cNvSpPr txBox="1"/>
            <p:nvPr/>
          </p:nvSpPr>
          <p:spPr>
            <a:xfrm>
              <a:off x="357158" y="3000372"/>
              <a:ext cx="24972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dirty="0" smtClean="0"/>
                <a:t>Zmienna </a:t>
              </a:r>
              <a:r>
                <a:rPr lang="pl-PL" b="1" dirty="0" smtClean="0"/>
                <a:t>b</a:t>
              </a:r>
              <a:r>
                <a:rPr lang="pl-PL" dirty="0" smtClean="0"/>
                <a:t> typu </a:t>
              </a:r>
              <a:r>
                <a:rPr lang="pl-PL" b="1" dirty="0" err="1" smtClean="0"/>
                <a:t>short</a:t>
              </a:r>
              <a:r>
                <a:rPr lang="pl-PL" b="1" dirty="0" smtClean="0"/>
                <a:t> </a:t>
              </a:r>
              <a:r>
                <a:rPr lang="pl-PL" b="1" dirty="0" err="1" smtClean="0"/>
                <a:t>int</a:t>
              </a:r>
              <a:endParaRPr lang="pl-PL" b="1" dirty="0"/>
            </a:p>
          </p:txBody>
        </p:sp>
        <p:cxnSp>
          <p:nvCxnSpPr>
            <p:cNvPr id="59" name="Łącznik prosty ze strzałką 58"/>
            <p:cNvCxnSpPr/>
            <p:nvPr/>
          </p:nvCxnSpPr>
          <p:spPr>
            <a:xfrm rot="16200000" flipH="1">
              <a:off x="1285852" y="3500438"/>
              <a:ext cx="428628" cy="14287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upa 66"/>
          <p:cNvGrpSpPr/>
          <p:nvPr/>
        </p:nvGrpSpPr>
        <p:grpSpPr>
          <a:xfrm>
            <a:off x="3017446" y="2661362"/>
            <a:ext cx="1989044" cy="797960"/>
            <a:chOff x="6858016" y="2988230"/>
            <a:chExt cx="1989044" cy="797960"/>
          </a:xfrm>
        </p:grpSpPr>
        <p:sp>
          <p:nvSpPr>
            <p:cNvPr id="56" name="pole tekstowe 55"/>
            <p:cNvSpPr txBox="1"/>
            <p:nvPr/>
          </p:nvSpPr>
          <p:spPr>
            <a:xfrm>
              <a:off x="6920442" y="2988230"/>
              <a:ext cx="1926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dirty="0" smtClean="0"/>
                <a:t>zmienna </a:t>
              </a:r>
              <a:r>
                <a:rPr lang="pl-PL" b="1" dirty="0" smtClean="0"/>
                <a:t>a</a:t>
              </a:r>
              <a:r>
                <a:rPr lang="pl-PL" dirty="0" smtClean="0"/>
                <a:t> typu </a:t>
              </a:r>
              <a:r>
                <a:rPr lang="pl-PL" b="1" dirty="0" err="1" smtClean="0"/>
                <a:t>int</a:t>
              </a:r>
              <a:endParaRPr lang="pl-PL" b="1" dirty="0"/>
            </a:p>
          </p:txBody>
        </p:sp>
        <p:cxnSp>
          <p:nvCxnSpPr>
            <p:cNvPr id="63" name="Łącznik prosty ze strzałką 62"/>
            <p:cNvCxnSpPr/>
            <p:nvPr/>
          </p:nvCxnSpPr>
          <p:spPr>
            <a:xfrm rot="5400000">
              <a:off x="6750859" y="3464719"/>
              <a:ext cx="428628" cy="21431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pole tekstowe 38"/>
          <p:cNvSpPr txBox="1"/>
          <p:nvPr/>
        </p:nvSpPr>
        <p:spPr>
          <a:xfrm>
            <a:off x="1819544" y="3816512"/>
            <a:ext cx="5549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6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</a:t>
            </a:r>
            <a:endParaRPr lang="pl-PL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1" name="Grupa 70"/>
          <p:cNvGrpSpPr/>
          <p:nvPr/>
        </p:nvGrpSpPr>
        <p:grpSpPr>
          <a:xfrm>
            <a:off x="-5039470" y="3571876"/>
            <a:ext cx="4968000" cy="220664"/>
            <a:chOff x="-5039470" y="4143380"/>
            <a:chExt cx="4968000" cy="220664"/>
          </a:xfrm>
        </p:grpSpPr>
        <p:sp>
          <p:nvSpPr>
            <p:cNvPr id="37" name="Równoległobok 36"/>
            <p:cNvSpPr/>
            <p:nvPr/>
          </p:nvSpPr>
          <p:spPr>
            <a:xfrm>
              <a:off x="-5039470" y="4149730"/>
              <a:ext cx="4968000" cy="214314"/>
            </a:xfrm>
            <a:prstGeom prst="parallelogram">
              <a:avLst>
                <a:gd name="adj" fmla="val 172554"/>
              </a:avLst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cxnSp>
          <p:nvCxnSpPr>
            <p:cNvPr id="40" name="Łącznik prosty 39"/>
            <p:cNvCxnSpPr/>
            <p:nvPr/>
          </p:nvCxnSpPr>
          <p:spPr>
            <a:xfrm flipV="1">
              <a:off x="-4786378" y="4143380"/>
              <a:ext cx="357190" cy="214314"/>
            </a:xfrm>
            <a:prstGeom prst="line">
              <a:avLst/>
            </a:prstGeom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Łącznik prosty 42"/>
            <p:cNvCxnSpPr/>
            <p:nvPr/>
          </p:nvCxnSpPr>
          <p:spPr>
            <a:xfrm flipV="1">
              <a:off x="-4572064" y="4143380"/>
              <a:ext cx="357190" cy="214314"/>
            </a:xfrm>
            <a:prstGeom prst="line">
              <a:avLst/>
            </a:prstGeom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Łącznik prosty 43"/>
            <p:cNvCxnSpPr/>
            <p:nvPr/>
          </p:nvCxnSpPr>
          <p:spPr>
            <a:xfrm flipV="1">
              <a:off x="-4357750" y="4143380"/>
              <a:ext cx="357190" cy="214314"/>
            </a:xfrm>
            <a:prstGeom prst="line">
              <a:avLst/>
            </a:prstGeom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Łącznik prosty 44"/>
            <p:cNvCxnSpPr/>
            <p:nvPr/>
          </p:nvCxnSpPr>
          <p:spPr>
            <a:xfrm flipV="1">
              <a:off x="-4143436" y="4143380"/>
              <a:ext cx="357190" cy="214314"/>
            </a:xfrm>
            <a:prstGeom prst="line">
              <a:avLst/>
            </a:prstGeom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Łącznik prosty 45"/>
            <p:cNvCxnSpPr/>
            <p:nvPr/>
          </p:nvCxnSpPr>
          <p:spPr>
            <a:xfrm flipV="1">
              <a:off x="-3929122" y="4143380"/>
              <a:ext cx="357190" cy="214314"/>
            </a:xfrm>
            <a:prstGeom prst="line">
              <a:avLst/>
            </a:prstGeom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Łącznik prosty 48"/>
            <p:cNvCxnSpPr/>
            <p:nvPr/>
          </p:nvCxnSpPr>
          <p:spPr>
            <a:xfrm flipV="1">
              <a:off x="-3714808" y="4143380"/>
              <a:ext cx="357190" cy="214314"/>
            </a:xfrm>
            <a:prstGeom prst="line">
              <a:avLst/>
            </a:prstGeom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Łącznik prosty 49"/>
            <p:cNvCxnSpPr/>
            <p:nvPr/>
          </p:nvCxnSpPr>
          <p:spPr>
            <a:xfrm flipV="1">
              <a:off x="-3500494" y="4143380"/>
              <a:ext cx="357190" cy="214314"/>
            </a:xfrm>
            <a:prstGeom prst="line">
              <a:avLst/>
            </a:prstGeom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Łącznik prosty 50"/>
            <p:cNvCxnSpPr/>
            <p:nvPr/>
          </p:nvCxnSpPr>
          <p:spPr>
            <a:xfrm flipV="1">
              <a:off x="-3286180" y="4143380"/>
              <a:ext cx="357190" cy="214314"/>
            </a:xfrm>
            <a:prstGeom prst="line">
              <a:avLst/>
            </a:prstGeom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Łącznik prosty 51"/>
            <p:cNvCxnSpPr/>
            <p:nvPr/>
          </p:nvCxnSpPr>
          <p:spPr>
            <a:xfrm flipV="1">
              <a:off x="-3071866" y="4143380"/>
              <a:ext cx="357190" cy="214314"/>
            </a:xfrm>
            <a:prstGeom prst="line">
              <a:avLst/>
            </a:prstGeom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Łącznik prosty 52"/>
            <p:cNvCxnSpPr/>
            <p:nvPr/>
          </p:nvCxnSpPr>
          <p:spPr>
            <a:xfrm flipV="1">
              <a:off x="-2857552" y="4143380"/>
              <a:ext cx="357190" cy="214314"/>
            </a:xfrm>
            <a:prstGeom prst="line">
              <a:avLst/>
            </a:prstGeom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Łącznik prosty 53"/>
            <p:cNvCxnSpPr/>
            <p:nvPr/>
          </p:nvCxnSpPr>
          <p:spPr>
            <a:xfrm flipV="1">
              <a:off x="-2643238" y="4143380"/>
              <a:ext cx="357190" cy="214314"/>
            </a:xfrm>
            <a:prstGeom prst="line">
              <a:avLst/>
            </a:prstGeom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Łącznik prosty 54"/>
            <p:cNvCxnSpPr/>
            <p:nvPr/>
          </p:nvCxnSpPr>
          <p:spPr>
            <a:xfrm flipV="1">
              <a:off x="-2428924" y="4143380"/>
              <a:ext cx="357190" cy="214314"/>
            </a:xfrm>
            <a:prstGeom prst="line">
              <a:avLst/>
            </a:prstGeom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Łącznik prosty 57"/>
            <p:cNvCxnSpPr/>
            <p:nvPr/>
          </p:nvCxnSpPr>
          <p:spPr>
            <a:xfrm flipV="1">
              <a:off x="-2214610" y="4143380"/>
              <a:ext cx="357190" cy="214314"/>
            </a:xfrm>
            <a:prstGeom prst="line">
              <a:avLst/>
            </a:prstGeom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Łącznik prosty 59"/>
            <p:cNvCxnSpPr/>
            <p:nvPr/>
          </p:nvCxnSpPr>
          <p:spPr>
            <a:xfrm flipV="1">
              <a:off x="-2000296" y="4143380"/>
              <a:ext cx="357190" cy="214314"/>
            </a:xfrm>
            <a:prstGeom prst="line">
              <a:avLst/>
            </a:prstGeom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Łącznik prosty 60"/>
            <p:cNvCxnSpPr/>
            <p:nvPr/>
          </p:nvCxnSpPr>
          <p:spPr>
            <a:xfrm flipV="1">
              <a:off x="-1785982" y="4143380"/>
              <a:ext cx="357190" cy="214314"/>
            </a:xfrm>
            <a:prstGeom prst="line">
              <a:avLst/>
            </a:prstGeom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Łącznik prosty 61"/>
            <p:cNvCxnSpPr/>
            <p:nvPr/>
          </p:nvCxnSpPr>
          <p:spPr>
            <a:xfrm flipV="1">
              <a:off x="-1571668" y="4143380"/>
              <a:ext cx="357190" cy="214314"/>
            </a:xfrm>
            <a:prstGeom prst="line">
              <a:avLst/>
            </a:prstGeom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Łącznik prosty 63"/>
            <p:cNvCxnSpPr/>
            <p:nvPr/>
          </p:nvCxnSpPr>
          <p:spPr>
            <a:xfrm flipV="1">
              <a:off x="-1357354" y="4143380"/>
              <a:ext cx="357190" cy="214314"/>
            </a:xfrm>
            <a:prstGeom prst="line">
              <a:avLst/>
            </a:prstGeom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Łącznik prosty 64"/>
            <p:cNvCxnSpPr/>
            <p:nvPr/>
          </p:nvCxnSpPr>
          <p:spPr>
            <a:xfrm flipV="1">
              <a:off x="-1143040" y="4143380"/>
              <a:ext cx="357190" cy="214314"/>
            </a:xfrm>
            <a:prstGeom prst="line">
              <a:avLst/>
            </a:prstGeom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Łącznik prosty 67"/>
            <p:cNvCxnSpPr/>
            <p:nvPr/>
          </p:nvCxnSpPr>
          <p:spPr>
            <a:xfrm flipV="1">
              <a:off x="-928726" y="4143380"/>
              <a:ext cx="357190" cy="214314"/>
            </a:xfrm>
            <a:prstGeom prst="line">
              <a:avLst/>
            </a:prstGeom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Łącznik prosty 68"/>
            <p:cNvCxnSpPr/>
            <p:nvPr/>
          </p:nvCxnSpPr>
          <p:spPr>
            <a:xfrm flipV="1">
              <a:off x="-714412" y="4143380"/>
              <a:ext cx="357190" cy="214314"/>
            </a:xfrm>
            <a:prstGeom prst="line">
              <a:avLst/>
            </a:prstGeom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pole tekstowe 71"/>
          <p:cNvSpPr txBox="1"/>
          <p:nvPr/>
        </p:nvSpPr>
        <p:spPr>
          <a:xfrm>
            <a:off x="1090588" y="3814768"/>
            <a:ext cx="8018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6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const</a:t>
            </a:r>
            <a:endParaRPr lang="pl-PL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3" name="Grupa 22"/>
          <p:cNvGrpSpPr/>
          <p:nvPr/>
        </p:nvGrpSpPr>
        <p:grpSpPr>
          <a:xfrm>
            <a:off x="5725766" y="3690293"/>
            <a:ext cx="2632448" cy="524525"/>
            <a:chOff x="417234" y="4684314"/>
            <a:chExt cx="2632448" cy="524525"/>
          </a:xfrm>
        </p:grpSpPr>
        <p:sp>
          <p:nvSpPr>
            <p:cNvPr id="8" name="Równoległobok 7"/>
            <p:cNvSpPr/>
            <p:nvPr/>
          </p:nvSpPr>
          <p:spPr>
            <a:xfrm rot="19927456">
              <a:off x="2467695" y="4684314"/>
              <a:ext cx="581987" cy="413480"/>
            </a:xfrm>
            <a:prstGeom prst="parallelogram">
              <a:avLst>
                <a:gd name="adj" fmla="val 55538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2" name="Prostokąt 11"/>
            <p:cNvSpPr/>
            <p:nvPr/>
          </p:nvSpPr>
          <p:spPr>
            <a:xfrm>
              <a:off x="417234" y="4740839"/>
              <a:ext cx="2181225" cy="46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  <p:sp>
        <p:nvSpPr>
          <p:cNvPr id="31" name="pole tekstowe 30"/>
          <p:cNvSpPr txBox="1"/>
          <p:nvPr/>
        </p:nvSpPr>
        <p:spPr>
          <a:xfrm>
            <a:off x="5790362" y="3804826"/>
            <a:ext cx="12955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6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short</a:t>
            </a:r>
            <a:r>
              <a:rPr lang="pl-PL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l-PL" sz="16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</a:t>
            </a:r>
            <a:endParaRPr lang="pl-PL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7" name="pole tekstowe 46"/>
          <p:cNvSpPr txBox="1"/>
          <p:nvPr/>
        </p:nvSpPr>
        <p:spPr>
          <a:xfrm>
            <a:off x="7085909" y="3804826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6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b</a:t>
            </a:r>
            <a:endParaRPr lang="pl-PL" sz="16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5" name="pole tekstowe 74"/>
          <p:cNvSpPr txBox="1"/>
          <p:nvPr/>
        </p:nvSpPr>
        <p:spPr>
          <a:xfrm>
            <a:off x="3099973" y="2706682"/>
            <a:ext cx="863441" cy="2769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pl-PL" dirty="0" smtClean="0"/>
              <a:t>        stała</a:t>
            </a:r>
            <a:endParaRPr lang="pl-PL" dirty="0"/>
          </a:p>
        </p:txBody>
      </p:sp>
      <p:pic>
        <p:nvPicPr>
          <p:cNvPr id="74" name="Picture 2" descr="D:\Programming\JTP\strona\grafika\jakie to proste - c++_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187" y="36316"/>
            <a:ext cx="1526768" cy="892354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2.59259E-6 C -0.00504 0.0037 -0.00486 0.0044 -0.00868 0.01065 C -0.0099 0.0162 -0.01094 0.02083 -0.01302 0.0243 C -0.01389 0.03009 -0.01545 0.03565 -0.01684 0.04143 C -0.01789 0.0581 -0.01945 0.05092 -0.0217 0.06597 C -0.02309 0.07592 -0.02483 0.08634 -0.02587 0.09653 C -0.02657 0.1037 -0.02726 0.11111 -0.029 0.11736 C -0.03039 0.15046 -0.03629 0.19791 -0.02257 0.21898 C -0.02136 0.22315 -0.02066 0.22523 -0.01823 0.22523 " pathEditMode="relative" rAng="0" ptsTypes="ffffffffA">
                                      <p:cBhvr>
                                        <p:cTn id="21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" y="112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2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2.59259E-6 C -0.02152 0.00069 -0.02951 0.00185 -0.04774 0.00416 C -0.05677 0.00995 -0.05902 0.01713 -0.06406 0.02592 C -0.07586 0.04676 -0.0875 0.06736 -0.09531 0.09004 C -0.09618 0.11967 -0.1 0.15301 -0.08923 0.18148 C -0.08645 0.18865 -0.08767 0.19305 -0.08194 0.19884 C -0.07708 0.21273 -0.07847 0.22523 -0.05954 0.22523 " pathEditMode="relative" rAng="0" ptsTypes="ffffffA">
                                      <p:cBhvr>
                                        <p:cTn id="53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0" y="112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2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2.59259E-6 C 0.00157 0.00787 0.00417 0.01296 0.00747 0.02014 C 0.00886 0.02778 0.01059 0.03472 0.01372 0.0419 C 0.01893 0.08634 0.01788 0.07361 0.01493 0.15717 C 0.01476 0.16412 0.00625 0.17615 0.00625 0.17639 C 0.00486 0.18426 0.00278 0.19051 -0.00364 0.19537 C -0.00659 0.19977 -0.0059 0.20278 -0.01111 0.20463 C -0.01527 0.21157 -0.01059 0.22153 -0.01718 0.22523 " pathEditMode="relative" rAng="0" ptsTypes="fffffffA">
                                      <p:cBhvr>
                                        <p:cTn id="95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" y="112"/>
                                    </p:animMotion>
                                  </p:childTnLst>
                                </p:cTn>
                              </p:par>
                              <p:par>
                                <p:cTn id="9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2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1.11111E-6 L 0.56667 1.11111E-6 " pathEditMode="relative" rAng="0" ptsTypes="AA">
                                      <p:cBhvr>
                                        <p:cTn id="107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2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1"/>
      <p:bldP spid="77" grpId="2"/>
      <p:bldP spid="76" grpId="0"/>
      <p:bldP spid="76" grpId="1"/>
      <p:bldP spid="11" grpId="0"/>
      <p:bldP spid="11" grpId="1"/>
      <p:bldP spid="19" grpId="0"/>
      <p:bldP spid="20" grpId="0"/>
      <p:bldP spid="20" grpId="1"/>
      <p:bldP spid="27" grpId="0"/>
      <p:bldP spid="29" grpId="0"/>
      <p:bldP spid="30" grpId="0"/>
      <p:bldP spid="39" grpId="0"/>
      <p:bldP spid="72" grpId="0"/>
      <p:bldP spid="31" grpId="0"/>
      <p:bldP spid="47" grpId="0"/>
      <p:bldP spid="75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ela 8"/>
          <p:cNvGraphicFramePr>
            <a:graphicFrameLocks noGrp="1"/>
          </p:cNvGraphicFramePr>
          <p:nvPr/>
        </p:nvGraphicFramePr>
        <p:xfrm>
          <a:off x="214283" y="5391164"/>
          <a:ext cx="8715436" cy="103585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69798"/>
                <a:gridCol w="1659159"/>
                <a:gridCol w="1785951"/>
                <a:gridCol w="4000528"/>
              </a:tblGrid>
              <a:tr h="51792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14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Rodzaj typu</a:t>
                      </a:r>
                      <a:endParaRPr lang="pl-PL" sz="14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Times New Roman"/>
                        <a:cs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14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Typ</a:t>
                      </a:r>
                      <a:endParaRPr lang="pl-PL" sz="14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Times New Roman"/>
                        <a:cs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pl-PL" sz="14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Times New Roman"/>
                        <a:cs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Zakres wartości</a:t>
                      </a:r>
                      <a:endParaRPr lang="pl-PL" sz="14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F"/>
                    </a:solidFill>
                  </a:tcPr>
                </a:tc>
              </a:tr>
              <a:tr h="51792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14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Typ logiczny</a:t>
                      </a:r>
                      <a:endParaRPr lang="pl-PL" sz="14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Times New Roman"/>
                        <a:cs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1400" b="1" cap="none" spc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bool</a:t>
                      </a:r>
                      <a:r>
                        <a:rPr lang="pl-PL" sz="1400" b="1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 </a:t>
                      </a:r>
                      <a:endParaRPr lang="pl-PL" sz="1400" b="1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Times New Roman"/>
                        <a:cs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1400" b="1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1 bit</a:t>
                      </a:r>
                      <a:endParaRPr lang="pl-PL" sz="1400" b="1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Times New Roman"/>
                        <a:cs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sz="1400" b="1" cap="none" spc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r>
                        <a:rPr lang="pl-PL" sz="14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pl-PL" sz="1400" b="1" cap="none" spc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pl-PL" sz="1400" b="1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ela 7"/>
          <p:cNvGraphicFramePr>
            <a:graphicFrameLocks noGrp="1"/>
          </p:cNvGraphicFramePr>
          <p:nvPr/>
        </p:nvGraphicFramePr>
        <p:xfrm>
          <a:off x="214282" y="4350152"/>
          <a:ext cx="8715435" cy="155377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69799"/>
                <a:gridCol w="1659159"/>
                <a:gridCol w="1785950"/>
                <a:gridCol w="4000527"/>
              </a:tblGrid>
              <a:tr h="51792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14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Rodzaj typu</a:t>
                      </a:r>
                      <a:endParaRPr lang="pl-PL" sz="14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Times New Roman"/>
                        <a:cs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C5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14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Typ</a:t>
                      </a:r>
                      <a:endParaRPr lang="pl-PL" sz="14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Times New Roman"/>
                        <a:cs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C5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pl-PL" sz="14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Times New Roman"/>
                        <a:cs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C5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Zakres wartości</a:t>
                      </a:r>
                      <a:endParaRPr lang="pl-PL" sz="14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C5C4"/>
                    </a:solidFill>
                  </a:tcPr>
                </a:tc>
              </a:tr>
              <a:tr h="517926"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Typy </a:t>
                      </a:r>
                      <a:r>
                        <a:rPr lang="pl-PL" sz="14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znakowe</a:t>
                      </a:r>
                      <a:endParaRPr lang="pl-PL" sz="14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Times New Roman"/>
                        <a:cs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C5C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1400" b="1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char</a:t>
                      </a:r>
                      <a:endParaRPr lang="pl-PL" sz="1400" b="1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Times New Roman"/>
                        <a:cs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C5C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1400" b="1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1 Bajt = 8 bitów</a:t>
                      </a:r>
                      <a:endParaRPr lang="pl-PL" sz="1400" b="1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Times New Roman"/>
                        <a:cs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C5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sz="14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Znaki z tabeli ASCII o kodach od 0</a:t>
                      </a:r>
                      <a:r>
                        <a:rPr lang="pl-PL" sz="1400" b="0" cap="none" spc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pl-PL" sz="14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do 255</a:t>
                      </a:r>
                      <a:endParaRPr lang="pl-PL" sz="14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C5C4"/>
                    </a:solidFill>
                  </a:tcPr>
                </a:tc>
              </a:tr>
              <a:tr h="517926">
                <a:tc v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1400" b="1" cap="none" spc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wchar_t</a:t>
                      </a:r>
                      <a:endParaRPr lang="pl-PL" sz="1400" b="1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Times New Roman"/>
                        <a:cs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C5C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1400" b="1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2 Bajty = 16 bitów</a:t>
                      </a:r>
                      <a:endParaRPr lang="pl-PL" sz="1400" b="1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Times New Roman"/>
                        <a:cs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C5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sz="14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Znaki ze zbioru UTF-8 o kodach od 0</a:t>
                      </a:r>
                      <a:r>
                        <a:rPr lang="pl-PL" sz="1400" b="0" cap="none" spc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 do </a:t>
                      </a:r>
                      <a:r>
                        <a:rPr lang="pl-PL" sz="14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65535</a:t>
                      </a:r>
                      <a:endParaRPr lang="pl-PL" sz="14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C5C4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ela 5"/>
          <p:cNvGraphicFramePr>
            <a:graphicFrameLocks noGrp="1"/>
          </p:cNvGraphicFramePr>
          <p:nvPr/>
        </p:nvGraphicFramePr>
        <p:xfrm>
          <a:off x="214282" y="2791216"/>
          <a:ext cx="8715435" cy="20717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69799"/>
                <a:gridCol w="1659159"/>
                <a:gridCol w="1785950"/>
                <a:gridCol w="4000527"/>
              </a:tblGrid>
              <a:tr h="51792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14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Rodzaj typu</a:t>
                      </a:r>
                      <a:endParaRPr lang="pl-PL" sz="14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Times New Roman"/>
                        <a:cs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F2B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14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Typ</a:t>
                      </a:r>
                      <a:endParaRPr lang="pl-PL" sz="14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Times New Roman"/>
                        <a:cs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F2B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pl-PL" sz="14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Times New Roman"/>
                        <a:cs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F2B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Zakres wartości</a:t>
                      </a:r>
                      <a:endParaRPr lang="pl-PL" sz="14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F2B0"/>
                    </a:solidFill>
                  </a:tcPr>
                </a:tc>
              </a:tr>
              <a:tr h="517926">
                <a:tc row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14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Typy rzeczywiste</a:t>
                      </a:r>
                      <a:endParaRPr lang="pl-PL" sz="14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Times New Roman"/>
                        <a:cs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F2B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1400" b="1" cap="none" spc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float</a:t>
                      </a:r>
                      <a:endParaRPr lang="pl-PL" sz="1400" b="1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Times New Roman"/>
                        <a:cs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F2B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1400" b="1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alibri"/>
                        </a:rPr>
                        <a:t>4 Bajty = 32 bity</a:t>
                      </a:r>
                      <a:endParaRPr lang="pl-PL" sz="1400" b="1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F2B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400" b="0" dirty="0" smtClean="0"/>
                        <a:t>3.4*10</a:t>
                      </a:r>
                      <a:r>
                        <a:rPr lang="pl-PL" sz="1400" b="0" baseline="30000" dirty="0" smtClean="0"/>
                        <a:t>-38</a:t>
                      </a:r>
                      <a:r>
                        <a:rPr lang="pl-PL" sz="1400" b="0" dirty="0" smtClean="0"/>
                        <a:t> do 3.4*10</a:t>
                      </a:r>
                      <a:r>
                        <a:rPr lang="pl-PL" sz="1400" b="0" baseline="30000" dirty="0" smtClean="0"/>
                        <a:t>38</a:t>
                      </a:r>
                      <a:endParaRPr lang="pl-PL" sz="14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F2B0"/>
                    </a:solidFill>
                  </a:tcPr>
                </a:tc>
              </a:tr>
              <a:tr h="517926">
                <a:tc v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1400" b="1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double </a:t>
                      </a:r>
                      <a:endParaRPr lang="pl-PL" sz="1400" b="1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Times New Roman"/>
                        <a:cs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F2B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1400" b="1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alibri"/>
                        </a:rPr>
                        <a:t>8 Bajtów = 64 bity</a:t>
                      </a:r>
                      <a:endParaRPr lang="pl-PL" sz="1400" b="1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F2B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400" b="0" dirty="0" smtClean="0"/>
                        <a:t>1.7*10</a:t>
                      </a:r>
                      <a:r>
                        <a:rPr lang="pl-PL" sz="1400" b="0" baseline="30000" dirty="0" smtClean="0"/>
                        <a:t>-308</a:t>
                      </a:r>
                      <a:r>
                        <a:rPr lang="pl-PL" sz="1400" b="0" dirty="0" smtClean="0"/>
                        <a:t> do 1.7*10</a:t>
                      </a:r>
                      <a:r>
                        <a:rPr lang="pl-PL" sz="1400" b="0" baseline="30000" dirty="0" smtClean="0"/>
                        <a:t>308</a:t>
                      </a:r>
                      <a:endParaRPr lang="pl-PL" sz="1400" b="0" cap="none" spc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F2B0"/>
                    </a:solidFill>
                  </a:tcPr>
                </a:tc>
              </a:tr>
              <a:tr h="517926">
                <a:tc v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1400" b="1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long double</a:t>
                      </a:r>
                      <a:endParaRPr lang="pl-PL" sz="1400" b="1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Times New Roman"/>
                        <a:cs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F2B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1400" b="1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12</a:t>
                      </a:r>
                      <a:r>
                        <a:rPr lang="pl-PL" sz="1400" b="1" cap="none" spc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 Bajtów = 96 bitów</a:t>
                      </a:r>
                      <a:endParaRPr lang="pl-PL" sz="1400" b="1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Times New Roman"/>
                        <a:cs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F2B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400" b="0" dirty="0" smtClean="0"/>
                        <a:t>3.4*10</a:t>
                      </a:r>
                      <a:r>
                        <a:rPr lang="pl-PL" sz="1400" b="0" baseline="30000" dirty="0" smtClean="0"/>
                        <a:t>-4932</a:t>
                      </a:r>
                      <a:r>
                        <a:rPr lang="pl-PL" sz="1400" b="0" dirty="0" smtClean="0"/>
                        <a:t> do 3.4*10</a:t>
                      </a:r>
                      <a:r>
                        <a:rPr lang="pl-PL" sz="1400" b="0" baseline="30000" dirty="0" smtClean="0"/>
                        <a:t>4932</a:t>
                      </a:r>
                      <a:endParaRPr lang="pl-PL" sz="14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F2B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ela 6"/>
          <p:cNvGraphicFramePr>
            <a:graphicFrameLocks noGrp="1"/>
          </p:cNvGraphicFramePr>
          <p:nvPr/>
        </p:nvGraphicFramePr>
        <p:xfrm>
          <a:off x="214282" y="717132"/>
          <a:ext cx="8715435" cy="25896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69799"/>
                <a:gridCol w="1659159"/>
                <a:gridCol w="1785950"/>
                <a:gridCol w="4000527"/>
              </a:tblGrid>
              <a:tr h="51792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14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Rodzaj typów</a:t>
                      </a:r>
                      <a:endParaRPr lang="pl-PL" sz="14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Times New Roman"/>
                        <a:cs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14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Nazwa typu</a:t>
                      </a:r>
                      <a:endParaRPr lang="pl-PL" sz="14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Times New Roman"/>
                        <a:cs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14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Rozmiar</a:t>
                      </a:r>
                      <a:r>
                        <a:rPr lang="pl-PL" sz="1400" b="0" cap="none" spc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 </a:t>
                      </a:r>
                      <a:endParaRPr lang="pl-PL" sz="14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Times New Roman"/>
                        <a:cs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Zakres wartości</a:t>
                      </a:r>
                      <a:endParaRPr lang="pl-PL" sz="14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</a:tr>
              <a:tr h="517926">
                <a:tc rowSpan="4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Typy całkowite</a:t>
                      </a:r>
                      <a:endParaRPr lang="pl-PL" sz="14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Times New Roman"/>
                        <a:cs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1400" b="1" cap="none" spc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short</a:t>
                      </a:r>
                      <a:r>
                        <a:rPr lang="pl-PL" sz="14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pl-PL" sz="1400" b="1" cap="none" spc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int</a:t>
                      </a:r>
                      <a:r>
                        <a:rPr lang="pl-PL" sz="14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/>
                      </a:r>
                      <a:br>
                        <a:rPr lang="pl-PL" sz="14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pl-PL" sz="1400" b="0" i="1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inaczej</a:t>
                      </a:r>
                      <a:r>
                        <a:rPr lang="pl-PL" sz="1400" b="0" i="1" cap="none" spc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pl-PL" sz="1400" b="1" cap="none" spc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short</a:t>
                      </a:r>
                      <a:endParaRPr lang="pl-PL" sz="1400" b="1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Times New Roman"/>
                        <a:cs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1400" b="1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2 Bajty = 16 bitów</a:t>
                      </a:r>
                      <a:endParaRPr lang="pl-PL" sz="1400" b="1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Times New Roman"/>
                        <a:cs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sz="14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-32768 do 32767</a:t>
                      </a:r>
                      <a:endParaRPr lang="pl-PL" sz="14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517926">
                <a:tc v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1400" b="1" cap="none" spc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int</a:t>
                      </a:r>
                      <a:endParaRPr lang="pl-PL" sz="1400" b="1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Times New Roman"/>
                        <a:cs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1400" b="1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4 Bajty = 32 bity</a:t>
                      </a:r>
                      <a:endParaRPr lang="pl-PL" sz="1400" b="1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Times New Roman"/>
                        <a:cs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sz="14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-2147483648</a:t>
                      </a:r>
                      <a:r>
                        <a:rPr lang="pl-PL" sz="1400" b="0" cap="none" spc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 do </a:t>
                      </a:r>
                      <a:r>
                        <a:rPr lang="pl-PL" sz="14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2147483647</a:t>
                      </a:r>
                      <a:endParaRPr lang="pl-PL" sz="14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517926">
                <a:tc v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14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long</a:t>
                      </a:r>
                      <a:r>
                        <a:rPr lang="pl-PL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pl-PL" sz="1400" b="1" cap="none" spc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int</a:t>
                      </a:r>
                      <a:r>
                        <a:rPr lang="pl-PL" sz="14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/>
                      </a:r>
                      <a:br>
                        <a:rPr lang="pl-PL" sz="14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pl-PL" sz="1400" b="0" i="1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inaczej </a:t>
                      </a:r>
                      <a:r>
                        <a:rPr lang="pl-PL" sz="1400" b="1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long</a:t>
                      </a:r>
                      <a:endParaRPr lang="pl-PL" sz="1400" b="1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Times New Roman"/>
                        <a:cs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1400" b="1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alibri"/>
                        </a:rPr>
                        <a:t>4 Bajty = 32 bity</a:t>
                      </a:r>
                      <a:endParaRPr lang="pl-PL" sz="1400" b="1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4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-2147483648</a:t>
                      </a:r>
                      <a:r>
                        <a:rPr lang="pl-PL" sz="1400" b="0" cap="none" spc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 do </a:t>
                      </a:r>
                      <a:r>
                        <a:rPr lang="pl-PL" sz="14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2147483647</a:t>
                      </a:r>
                      <a:endParaRPr lang="pl-PL" sz="14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517926">
                <a:tc v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14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long </a:t>
                      </a:r>
                      <a:r>
                        <a:rPr lang="pl-PL" sz="1400" b="1" cap="none" spc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long</a:t>
                      </a:r>
                      <a:r>
                        <a:rPr lang="pl-PL" sz="14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pl-PL" sz="1400" b="1" cap="none" spc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int</a:t>
                      </a:r>
                      <a:r>
                        <a:rPr lang="pl-PL" sz="1400" b="1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/>
                      </a:r>
                      <a:br>
                        <a:rPr lang="pl-PL" sz="1400" b="1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pl-PL" sz="1400" b="0" i="1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inaczej</a:t>
                      </a:r>
                      <a:r>
                        <a:rPr lang="pl-PL" sz="1400" b="1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 long long</a:t>
                      </a:r>
                      <a:endParaRPr lang="pl-PL" sz="1400" b="1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Times New Roman"/>
                        <a:cs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1400" b="1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8 Bajtów = 64 bity</a:t>
                      </a:r>
                      <a:endParaRPr lang="pl-PL" sz="1400" b="1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Times New Roman"/>
                        <a:cs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sz="14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-9223372036854775808 do 9223372036854775807</a:t>
                      </a:r>
                      <a:endParaRPr lang="pl-PL" sz="14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" name="pole tekstowe 9"/>
          <p:cNvSpPr txBox="1"/>
          <p:nvPr/>
        </p:nvSpPr>
        <p:spPr>
          <a:xfrm>
            <a:off x="0" y="-13295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200" b="1" dirty="0" smtClean="0"/>
              <a:t>Typy fundamentalne, wbudowane</a:t>
            </a:r>
            <a:endParaRPr lang="pl-PL" sz="3200" b="1" dirty="0"/>
          </a:p>
        </p:txBody>
      </p:sp>
      <p:pic>
        <p:nvPicPr>
          <p:cNvPr id="11" name="Picture 2" descr="D:\Programming\JTP\strona\grafika\jakie to proste - c++_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3030" y="36316"/>
            <a:ext cx="1068242" cy="62435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3"/>
          <p:cNvGraphicFramePr>
            <a:graphicFrameLocks noGrp="1"/>
          </p:cNvGraphicFramePr>
          <p:nvPr/>
        </p:nvGraphicFramePr>
        <p:xfrm>
          <a:off x="3000364" y="910809"/>
          <a:ext cx="3000396" cy="20181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28760"/>
                <a:gridCol w="1571636"/>
              </a:tblGrid>
              <a:tr h="40362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1400" b="1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Literał znakowy</a:t>
                      </a:r>
                      <a:endParaRPr lang="pl-PL" sz="1400" b="1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Times New Roman"/>
                        <a:cs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1400" b="1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Typ</a:t>
                      </a:r>
                      <a:endParaRPr lang="pl-PL" sz="1400" b="1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Times New Roman"/>
                        <a:cs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</a:tr>
              <a:tr h="40362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12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np.</a:t>
                      </a:r>
                      <a:r>
                        <a:rPr lang="pl-PL" sz="1200" b="0" cap="none" spc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 </a:t>
                      </a:r>
                      <a:r>
                        <a:rPr lang="pl-PL" sz="1200" b="0" cap="none" spc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8764</a:t>
                      </a:r>
                      <a:endParaRPr lang="pl-PL" sz="12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Times New Roman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C6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1200" b="1" cap="none" spc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int</a:t>
                      </a:r>
                      <a:endParaRPr lang="pl-PL" sz="1200" b="1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Times New Roman"/>
                        <a:cs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C6D"/>
                    </a:solidFill>
                  </a:tcPr>
                </a:tc>
              </a:tr>
              <a:tr h="40362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12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np.</a:t>
                      </a:r>
                      <a:r>
                        <a:rPr lang="pl-PL" sz="1200" b="0" cap="none" spc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 </a:t>
                      </a:r>
                      <a:r>
                        <a:rPr lang="pl-PL" sz="1200" b="0" cap="none" spc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34.85</a:t>
                      </a:r>
                      <a:endParaRPr lang="pl-PL" sz="12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Times New Roman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C6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1200" b="1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double</a:t>
                      </a:r>
                      <a:endParaRPr lang="pl-PL" sz="1200" b="1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Times New Roman"/>
                        <a:cs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C6D"/>
                    </a:solidFill>
                  </a:tcPr>
                </a:tc>
              </a:tr>
              <a:tr h="40362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12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np.</a:t>
                      </a:r>
                      <a:r>
                        <a:rPr lang="pl-PL" sz="1200" b="0" cap="none" spc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‘k’</a:t>
                      </a:r>
                      <a:endParaRPr lang="pl-PL" sz="12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Times New Roman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C6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1200" b="1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char</a:t>
                      </a:r>
                      <a:endParaRPr lang="pl-PL" sz="1200" b="1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Times New Roman"/>
                        <a:cs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C6D"/>
                    </a:solidFill>
                  </a:tcPr>
                </a:tc>
              </a:tr>
              <a:tr h="40362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1200" b="1" cap="none" spc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true</a:t>
                      </a:r>
                      <a:r>
                        <a:rPr lang="pl-PL" sz="12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, </a:t>
                      </a:r>
                      <a:r>
                        <a:rPr lang="pl-PL" sz="1200" b="1" cap="none" spc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false</a:t>
                      </a:r>
                      <a:endParaRPr lang="pl-PL" sz="1200" b="1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Times New Roman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C6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1200" b="1" cap="none" spc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bool</a:t>
                      </a:r>
                      <a:endParaRPr lang="pl-PL" sz="1200" b="1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Times New Roman"/>
                        <a:cs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C6D"/>
                    </a:solidFill>
                  </a:tcPr>
                </a:tc>
              </a:tr>
            </a:tbl>
          </a:graphicData>
        </a:graphic>
      </p:graphicFrame>
      <p:sp>
        <p:nvSpPr>
          <p:cNvPr id="5" name="pole tekstowe 4"/>
          <p:cNvSpPr txBox="1"/>
          <p:nvPr/>
        </p:nvSpPr>
        <p:spPr>
          <a:xfrm>
            <a:off x="0" y="12958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200" b="1" dirty="0" smtClean="0"/>
              <a:t>Literały znakowe</a:t>
            </a:r>
            <a:endParaRPr lang="pl-PL" sz="3200" b="1" dirty="0"/>
          </a:p>
        </p:txBody>
      </p:sp>
      <p:sp>
        <p:nvSpPr>
          <p:cNvPr id="6" name="pole tekstowe 5"/>
          <p:cNvSpPr txBox="1"/>
          <p:nvPr/>
        </p:nvSpPr>
        <p:spPr>
          <a:xfrm>
            <a:off x="0" y="3129977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200" b="1" dirty="0" smtClean="0"/>
              <a:t>Przyrostki służące do zmiany typu literału znakowego</a:t>
            </a:r>
            <a:endParaRPr lang="pl-PL" sz="3200" b="1" dirty="0"/>
          </a:p>
        </p:txBody>
      </p:sp>
      <p:graphicFrame>
        <p:nvGraphicFramePr>
          <p:cNvPr id="7" name="Tabela 6"/>
          <p:cNvGraphicFramePr>
            <a:graphicFrameLocks noGrp="1"/>
          </p:cNvGraphicFramePr>
          <p:nvPr/>
        </p:nvGraphicFramePr>
        <p:xfrm>
          <a:off x="1142976" y="4000504"/>
          <a:ext cx="7143800" cy="2250300"/>
        </p:xfrm>
        <a:graphic>
          <a:graphicData uri="http://schemas.openxmlformats.org/drawingml/2006/table">
            <a:tbl>
              <a:tblPr firstRow="1" bandRow="1" bandCol="1">
                <a:tableStyleId>{2D5ABB26-0587-4C30-8999-92F81FD0307C}</a:tableStyleId>
              </a:tblPr>
              <a:tblGrid>
                <a:gridCol w="1503958"/>
                <a:gridCol w="1065303"/>
                <a:gridCol w="4574539"/>
              </a:tblGrid>
              <a:tr h="37505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pl-PL" sz="12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Times New Roman"/>
                        <a:cs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1400" b="1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Przyrostek</a:t>
                      </a:r>
                      <a:endParaRPr lang="pl-PL" sz="1400" b="1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Times New Roman"/>
                        <a:cs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1400" b="1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Typ</a:t>
                      </a:r>
                      <a:endParaRPr lang="pl-PL" sz="1400" b="1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Times New Roman"/>
                        <a:cs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</a:tr>
              <a:tr h="375050">
                <a:tc row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12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Typy całkowite</a:t>
                      </a:r>
                      <a:endParaRPr lang="pl-PL" sz="12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Times New Roman"/>
                        <a:cs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1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12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u</a:t>
                      </a:r>
                      <a:r>
                        <a:rPr lang="pl-PL" sz="1200" b="0" cap="none" spc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 lub </a:t>
                      </a:r>
                      <a:r>
                        <a:rPr lang="pl-PL" sz="1200" b="0" cap="none" spc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U</a:t>
                      </a:r>
                      <a:endParaRPr lang="pl-PL" sz="12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Times New Roman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1EB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12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Wartość ma być potraktowana jako </a:t>
                      </a:r>
                      <a:r>
                        <a:rPr lang="pl-PL" sz="1200" b="0" cap="none" spc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unsigned</a:t>
                      </a:r>
                      <a:r>
                        <a:rPr lang="pl-PL" sz="12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 (</a:t>
                      </a:r>
                      <a:r>
                        <a:rPr lang="pl-PL" sz="1200" b="0" cap="none" spc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int</a:t>
                      </a:r>
                      <a:r>
                        <a:rPr lang="pl-PL" sz="12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pl-PL" sz="1200" b="0" cap="none" spc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long lub long </a:t>
                      </a:r>
                      <a:r>
                        <a:rPr lang="pl-PL" sz="1200" b="0" cap="none" spc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long</a:t>
                      </a:r>
                      <a:r>
                        <a:rPr lang="pl-PL" sz="1200" b="0" cap="none" spc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pl-PL" sz="12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Times New Roman"/>
                        <a:cs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1EB"/>
                    </a:solidFill>
                  </a:tcPr>
                </a:tc>
              </a:tr>
              <a:tr h="375050">
                <a:tc vMerge="1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pl-PL" sz="14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Times New Roman"/>
                        <a:cs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12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l </a:t>
                      </a:r>
                      <a:r>
                        <a:rPr lang="pl-PL" sz="12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lub </a:t>
                      </a:r>
                      <a:r>
                        <a:rPr lang="pl-PL" sz="12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L</a:t>
                      </a:r>
                      <a:endParaRPr lang="pl-PL" sz="12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Times New Roman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1EB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12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Wartość ma być potraktowana jako long</a:t>
                      </a:r>
                      <a:endParaRPr lang="pl-PL" sz="12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1EB"/>
                    </a:solidFill>
                  </a:tcPr>
                </a:tc>
              </a:tr>
              <a:tr h="375050">
                <a:tc vMerge="1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pl-PL" sz="14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Times New Roman"/>
                        <a:cs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1200" b="0" cap="none" spc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ll</a:t>
                      </a:r>
                      <a:r>
                        <a:rPr lang="pl-PL" sz="1200" b="0" cap="none" spc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 lub </a:t>
                      </a:r>
                      <a:r>
                        <a:rPr lang="pl-PL" sz="1200" b="0" cap="none" spc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LL</a:t>
                      </a:r>
                      <a:endParaRPr lang="pl-PL" sz="12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Times New Roman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1EB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12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Wartość ma być potraktowana jako long </a:t>
                      </a:r>
                      <a:r>
                        <a:rPr lang="pl-PL" sz="1200" b="0" cap="none" spc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long</a:t>
                      </a:r>
                      <a:endParaRPr lang="pl-PL" sz="12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1EB"/>
                    </a:solidFill>
                  </a:tcPr>
                </a:tc>
              </a:tr>
              <a:tr h="375050"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12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Typy rzeczywiste</a:t>
                      </a:r>
                      <a:endParaRPr lang="pl-PL" sz="12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Times New Roman"/>
                        <a:cs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1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12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f</a:t>
                      </a:r>
                      <a:r>
                        <a:rPr lang="pl-PL" sz="1200" b="0" cap="none" spc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</a:t>
                      </a:r>
                      <a:r>
                        <a:rPr lang="pl-PL" sz="1200" b="0" cap="none" spc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lub </a:t>
                      </a:r>
                      <a:r>
                        <a:rPr lang="pl-PL" sz="1200" b="0" cap="none" spc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F</a:t>
                      </a:r>
                      <a:endParaRPr lang="pl-PL" sz="12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Times New Roman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1EB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12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Wartość ma być potraktowana jako </a:t>
                      </a:r>
                      <a:r>
                        <a:rPr lang="pl-PL" sz="1200" b="0" cap="none" spc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float</a:t>
                      </a:r>
                      <a:endParaRPr lang="pl-PL" sz="12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Times New Roman"/>
                        <a:cs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1EB"/>
                    </a:solidFill>
                  </a:tcPr>
                </a:tc>
              </a:tr>
              <a:tr h="375050">
                <a:tc vMerge="1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pl-PL" sz="14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Times New Roman"/>
                        <a:cs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12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l</a:t>
                      </a:r>
                      <a:r>
                        <a:rPr lang="pl-PL" sz="1200" b="0" cap="none" spc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alibri"/>
                        </a:rPr>
                        <a:t> lub </a:t>
                      </a:r>
                      <a:r>
                        <a:rPr lang="pl-PL" sz="1200" b="0" cap="none" spc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L</a:t>
                      </a:r>
                      <a:endParaRPr lang="pl-PL" sz="12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Times New Roman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1EB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12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Wartość ma być potraktowana jako long double</a:t>
                      </a:r>
                      <a:endParaRPr lang="pl-PL" sz="12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Times New Roman"/>
                        <a:cs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1EB"/>
                    </a:solidFill>
                  </a:tcPr>
                </a:tc>
              </a:tr>
            </a:tbl>
          </a:graphicData>
        </a:graphic>
      </p:graphicFrame>
      <p:pic>
        <p:nvPicPr>
          <p:cNvPr id="8" name="Picture 2" descr="D:\Programming\JTP\strona\grafika\jakie to proste - c++_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44" y="71414"/>
            <a:ext cx="1526768" cy="89235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14304" y="1203046"/>
          <a:ext cx="8854867" cy="53692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1857"/>
                <a:gridCol w="1117965"/>
                <a:gridCol w="6595045"/>
              </a:tblGrid>
              <a:tr h="45288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200" dirty="0" smtClean="0">
                          <a:solidFill>
                            <a:schemeClr val="tx1"/>
                          </a:solidFill>
                        </a:rPr>
                        <a:t>Modyfikator</a:t>
                      </a:r>
                      <a:endParaRPr lang="pl-PL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200" dirty="0" smtClean="0">
                          <a:solidFill>
                            <a:schemeClr val="tx1"/>
                          </a:solidFill>
                        </a:rPr>
                        <a:t>Typy</a:t>
                      </a:r>
                      <a:endParaRPr lang="pl-PL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sz="1200" dirty="0" smtClean="0">
                          <a:solidFill>
                            <a:schemeClr val="tx1"/>
                          </a:solidFill>
                        </a:rPr>
                        <a:t>Znaczenie</a:t>
                      </a:r>
                      <a:endParaRPr lang="pl-PL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18666">
                <a:tc>
                  <a:txBody>
                    <a:bodyPr/>
                    <a:lstStyle/>
                    <a:p>
                      <a:pPr algn="ctr"/>
                      <a:r>
                        <a:rPr lang="pl-PL" sz="1200" dirty="0" smtClean="0"/>
                        <a:t>const</a:t>
                      </a:r>
                      <a:endParaRPr lang="pl-PL" sz="12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EB8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200" dirty="0" smtClean="0"/>
                        <a:t>wszystkie</a:t>
                      </a:r>
                      <a:endParaRPr lang="pl-PL" sz="12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EB8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sz="1200" dirty="0" smtClean="0"/>
                        <a:t>sprawia,</a:t>
                      </a:r>
                      <a:r>
                        <a:rPr lang="pl-PL" sz="1200" baseline="0" dirty="0" smtClean="0"/>
                        <a:t> że zmienna zadeklarowana w ten sposób tak naprawdę jest stała. Można jej nadać wartość tylko przy inicjalizacji.</a:t>
                      </a:r>
                      <a:endParaRPr lang="pl-PL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EB87"/>
                    </a:solidFill>
                  </a:tcPr>
                </a:tc>
              </a:tr>
              <a:tr h="452880">
                <a:tc>
                  <a:txBody>
                    <a:bodyPr/>
                    <a:lstStyle/>
                    <a:p>
                      <a:pPr algn="ctr"/>
                      <a:r>
                        <a:rPr lang="pl-PL" sz="1200" dirty="0" smtClean="0"/>
                        <a:t>volatile</a:t>
                      </a:r>
                      <a:endParaRPr lang="pl-PL" sz="12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EB8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200" dirty="0" smtClean="0"/>
                        <a:t>wszystkie</a:t>
                      </a:r>
                      <a:endParaRPr lang="pl-PL" sz="12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EB8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sz="1200" dirty="0" smtClean="0"/>
                        <a:t>Wartość</a:t>
                      </a:r>
                      <a:r>
                        <a:rPr lang="pl-PL" sz="1200" baseline="0" dirty="0" smtClean="0"/>
                        <a:t> zmiennej jest za każdym razem pobierana z pamięci, mimo tego, że program może mieć wartość tej zmiennej w rejestrach.</a:t>
                      </a:r>
                      <a:endParaRPr lang="pl-PL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EB87"/>
                    </a:solidFill>
                  </a:tcPr>
                </a:tc>
              </a:tr>
              <a:tr h="452880">
                <a:tc>
                  <a:txBody>
                    <a:bodyPr/>
                    <a:lstStyle/>
                    <a:p>
                      <a:pPr algn="ctr"/>
                      <a:r>
                        <a:rPr lang="pl-PL" sz="1200" dirty="0" smtClean="0"/>
                        <a:t>register</a:t>
                      </a:r>
                      <a:endParaRPr lang="pl-PL" sz="12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EB8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200" dirty="0" smtClean="0"/>
                        <a:t>wszystkie</a:t>
                      </a:r>
                      <a:endParaRPr lang="pl-PL" sz="12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EB8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sz="1200" dirty="0" smtClean="0"/>
                        <a:t>Jest to wskazówka (nie musi być brana</a:t>
                      </a:r>
                      <a:r>
                        <a:rPr lang="pl-PL" sz="1200" baseline="0" dirty="0" smtClean="0"/>
                        <a:t> pod uwagę), że procesor powinien przechowywać tą zmienną w szybszej pamięci (rejestry procesora), bo będziemy chcieli wykonywać na tej zmiennej bardzo, </a:t>
                      </a:r>
                      <a:r>
                        <a:rPr lang="pl-PL" sz="1200" baseline="0" dirty="0" err="1" smtClean="0"/>
                        <a:t>bardzo</a:t>
                      </a:r>
                      <a:r>
                        <a:rPr lang="pl-PL" sz="1200" baseline="0" dirty="0" smtClean="0"/>
                        <a:t> dużo obliczeń</a:t>
                      </a:r>
                      <a:endParaRPr lang="pl-PL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EB87"/>
                    </a:solidFill>
                  </a:tcPr>
                </a:tc>
              </a:tr>
              <a:tr h="452880">
                <a:tc>
                  <a:txBody>
                    <a:bodyPr/>
                    <a:lstStyle/>
                    <a:p>
                      <a:pPr algn="ctr"/>
                      <a:r>
                        <a:rPr lang="pl-PL" sz="1200" dirty="0" smtClean="0"/>
                        <a:t>static</a:t>
                      </a:r>
                      <a:endParaRPr lang="pl-PL" sz="12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EB8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200" dirty="0" smtClean="0"/>
                        <a:t>wszystkie</a:t>
                      </a:r>
                      <a:endParaRPr lang="pl-PL" sz="12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EB8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sz="1200" dirty="0" smtClean="0"/>
                        <a:t>Zmienne te mają</a:t>
                      </a:r>
                      <a:r>
                        <a:rPr lang="pl-PL" sz="1200" baseline="0" dirty="0" smtClean="0"/>
                        <a:t> statyczny czas życia obiektu (pamięc dla nich przeznaczona zostaje zarezerwowana podczas uruchamiania programu, są niszczone podczas usuwania programu). Są także inicjalizowane stosownym zerem, chyba że inicjalizacja wskazuję inaczej.</a:t>
                      </a:r>
                      <a:endParaRPr lang="pl-PL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EB87"/>
                    </a:solidFill>
                  </a:tcPr>
                </a:tc>
              </a:tr>
              <a:tr h="452880">
                <a:tc>
                  <a:txBody>
                    <a:bodyPr/>
                    <a:lstStyle/>
                    <a:p>
                      <a:pPr algn="ctr"/>
                      <a:r>
                        <a:rPr lang="pl-PL" sz="1200" dirty="0" smtClean="0"/>
                        <a:t>auto</a:t>
                      </a:r>
                      <a:endParaRPr lang="pl-PL" sz="12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EB8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200" dirty="0" smtClean="0"/>
                        <a:t>wszystkie</a:t>
                      </a:r>
                      <a:endParaRPr lang="pl-PL" sz="12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EB8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sz="1200" dirty="0" smtClean="0"/>
                        <a:t>Podkreśla,</a:t>
                      </a:r>
                      <a:r>
                        <a:rPr lang="pl-PL" sz="1200" baseline="0" dirty="0" smtClean="0"/>
                        <a:t> że dana zmienna jest tworzona stosie, oraz że ma zakres życia lokalny. Można tego modyfikatora w ogóle nie używać, gdyż każda zmienna w zakresie lokalnym jest  niejawnie automatyczna.</a:t>
                      </a:r>
                      <a:endParaRPr lang="pl-PL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EB87"/>
                    </a:solidFill>
                  </a:tcPr>
                </a:tc>
              </a:tr>
              <a:tr h="452880">
                <a:tc>
                  <a:txBody>
                    <a:bodyPr/>
                    <a:lstStyle/>
                    <a:p>
                      <a:pPr algn="ctr"/>
                      <a:r>
                        <a:rPr lang="pl-PL" sz="1200" dirty="0" smtClean="0"/>
                        <a:t>unsigned</a:t>
                      </a:r>
                      <a:endParaRPr lang="pl-PL" sz="12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EB8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200" dirty="0" smtClean="0"/>
                        <a:t>Typy całkowite</a:t>
                      </a:r>
                      <a:endParaRPr lang="pl-PL" sz="12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EB8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sz="1200" dirty="0" smtClean="0"/>
                        <a:t>Zmienia</a:t>
                      </a:r>
                      <a:r>
                        <a:rPr lang="pl-PL" sz="1200" baseline="0" dirty="0" smtClean="0"/>
                        <a:t> domyślny dozwolony zakres wartości danego typu. Zmienna nie może przyjmować wartości ujemnych, ale w zamian za to może przyjąć 2 razy więcej wartości dodatnich.</a:t>
                      </a:r>
                      <a:endParaRPr lang="pl-PL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EB87"/>
                    </a:solidFill>
                  </a:tcPr>
                </a:tc>
              </a:tr>
              <a:tr h="452880">
                <a:tc>
                  <a:txBody>
                    <a:bodyPr/>
                    <a:lstStyle/>
                    <a:p>
                      <a:pPr algn="ctr"/>
                      <a:r>
                        <a:rPr lang="pl-PL" sz="1200" dirty="0" smtClean="0"/>
                        <a:t>signed</a:t>
                      </a:r>
                      <a:endParaRPr lang="pl-PL" sz="12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EB8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200" dirty="0" smtClean="0"/>
                        <a:t>Typy całkowite</a:t>
                      </a:r>
                      <a:endParaRPr lang="pl-PL" sz="12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EB8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sz="1200" dirty="0" smtClean="0"/>
                        <a:t>Określa</a:t>
                      </a:r>
                      <a:r>
                        <a:rPr lang="pl-PL" sz="1200" baseline="0" dirty="0" smtClean="0"/>
                        <a:t> jawnie, że dany typ calkowity połowę swojego zakresu przeznacza na liczby ujemne. W większości przypadków nie zmienia to właściwości typu. Wyjątkiem może być tutaj typ char, który zazwyczaj domyślnie jest typem bez znaku.</a:t>
                      </a:r>
                      <a:endParaRPr lang="pl-PL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EB87"/>
                    </a:solidFill>
                  </a:tcPr>
                </a:tc>
              </a:tr>
              <a:tr h="452880">
                <a:tc>
                  <a:txBody>
                    <a:bodyPr/>
                    <a:lstStyle/>
                    <a:p>
                      <a:pPr algn="ctr"/>
                      <a:r>
                        <a:rPr lang="pl-PL" sz="1200" dirty="0" smtClean="0"/>
                        <a:t>extern</a:t>
                      </a:r>
                      <a:endParaRPr lang="pl-PL" sz="12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EB8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200" dirty="0" smtClean="0"/>
                        <a:t>wszystkie</a:t>
                      </a:r>
                      <a:endParaRPr lang="pl-PL" sz="12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EB8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sz="1200" dirty="0" smtClean="0"/>
                        <a:t>Modyfikator ten jest znakiem, że dana</a:t>
                      </a:r>
                      <a:r>
                        <a:rPr lang="pl-PL" sz="1200" baseline="0" dirty="0" smtClean="0"/>
                        <a:t> definicja zmiennej jest tak naprawdę tylko jej deklaracją. Oznacza to, że nie jest rezerwowana wtedy żadna pamięć na tą zmienną, lecz jest tylko powiedziane, że w innym miejscu programu (np w innym pliku) ta zmienna jest już  stworzona, a tutaj tylko się o tym przypomina.</a:t>
                      </a:r>
                      <a:endParaRPr lang="pl-PL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EB87"/>
                    </a:solidFill>
                  </a:tcPr>
                </a:tc>
              </a:tr>
            </a:tbl>
          </a:graphicData>
        </a:graphic>
      </p:graphicFrame>
      <p:pic>
        <p:nvPicPr>
          <p:cNvPr id="4" name="Picture 2" descr="D:\Programming\JTP\strona\grafika\jakie to proste - c++_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44" y="71414"/>
            <a:ext cx="1526768" cy="892354"/>
          </a:xfrm>
          <a:prstGeom prst="rect">
            <a:avLst/>
          </a:prstGeom>
          <a:noFill/>
        </p:spPr>
      </p:pic>
      <p:sp>
        <p:nvSpPr>
          <p:cNvPr id="6" name="pole tekstowe 5"/>
          <p:cNvSpPr txBox="1"/>
          <p:nvPr/>
        </p:nvSpPr>
        <p:spPr>
          <a:xfrm>
            <a:off x="2643174" y="343895"/>
            <a:ext cx="3571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200" b="1" dirty="0" smtClean="0"/>
              <a:t>Modyfikatory</a:t>
            </a:r>
            <a:endParaRPr lang="pl-PL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2659</TotalTime>
  <Words>623</Words>
  <Application>Microsoft Office PowerPoint</Application>
  <PresentationFormat>Pokaz na ekranie (4:3)</PresentationFormat>
  <Paragraphs>154</Paragraphs>
  <Slides>7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7</vt:i4>
      </vt:variant>
    </vt:vector>
  </HeadingPairs>
  <TitlesOfParts>
    <vt:vector size="8" baseType="lpstr">
      <vt:lpstr>Motyw pakietu Office</vt:lpstr>
      <vt:lpstr>Slajd 1</vt:lpstr>
      <vt:lpstr>Slajd 2</vt:lpstr>
      <vt:lpstr>Slajd 3</vt:lpstr>
      <vt:lpstr>Slajd 4</vt:lpstr>
      <vt:lpstr>Slajd 5</vt:lpstr>
      <vt:lpstr>Slajd 6</vt:lpstr>
      <vt:lpstr>Slajd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Slajd 1</dc:title>
  <cp:lastModifiedBy>Krzysztof Szumny</cp:lastModifiedBy>
  <cp:revision>142</cp:revision>
  <dcterms:modified xsi:type="dcterms:W3CDTF">2010-01-10T23:44:30Z</dcterms:modified>
</cp:coreProperties>
</file>