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5" autoAdjust="0"/>
    <p:restoredTop sz="94660"/>
  </p:normalViewPr>
  <p:slideViewPr>
    <p:cSldViewPr>
      <p:cViewPr varScale="1">
        <p:scale>
          <a:sx n="107" d="100"/>
          <a:sy n="107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E3798-0957-43B4-918C-9D1CCCA29CBD}" type="datetimeFigureOut">
              <a:rPr lang="pl-PL" smtClean="0"/>
              <a:pPr/>
              <a:t>2010-01-11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5A2D5-A19E-47F3-9615-9AA1779585A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2010-01-11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2010-01-11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2010-01-11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2010-01-11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2010-01-11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2010-01-11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2010-01-11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2010-01-11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2010-01-11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2010-01-11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2010-01-11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2010-01-11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571604" y="2214554"/>
            <a:ext cx="30718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>
                <a:hlinkClick r:id="rId2" action="ppaction://hlinksldjump"/>
              </a:rPr>
              <a:t> Konstruktor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cs typeface="Courier New" pitchFamily="49" charset="0"/>
                <a:hlinkClick r:id="rId3" action="ppaction://hlinksldjump"/>
              </a:rPr>
              <a:t> </a:t>
            </a:r>
            <a:r>
              <a:rPr lang="pl-PL" dirty="0" err="1" smtClean="0">
                <a:cs typeface="Courier New" pitchFamily="49" charset="0"/>
                <a:hlinkClick r:id="rId3" action="ppaction://hlinksldjump"/>
              </a:rPr>
              <a:t>string::c_str</a:t>
            </a:r>
            <a:r>
              <a:rPr lang="pl-PL" dirty="0" smtClean="0">
                <a:cs typeface="Courier New" pitchFamily="49" charset="0"/>
                <a:hlinkClick r:id="rId3" action="ppaction://hlinksldjump"/>
              </a:rPr>
              <a:t>()</a:t>
            </a:r>
            <a:endParaRPr lang="pl-PL" dirty="0" smtClean="0"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cs typeface="Courier New" pitchFamily="49" charset="0"/>
                <a:hlinkClick r:id="rId4" action="ppaction://hlinksldjump"/>
              </a:rPr>
              <a:t> </a:t>
            </a:r>
            <a:r>
              <a:rPr lang="pl-PL" dirty="0" err="1" smtClean="0">
                <a:cs typeface="Courier New" pitchFamily="49" charset="0"/>
                <a:hlinkClick r:id="rId4" action="ppaction://hlinksldjump"/>
              </a:rPr>
              <a:t>string::size</a:t>
            </a:r>
            <a:r>
              <a:rPr lang="pl-PL" dirty="0" smtClean="0">
                <a:cs typeface="Courier New" pitchFamily="49" charset="0"/>
                <a:hlinkClick r:id="rId4" action="ppaction://hlinksldjump"/>
              </a:rPr>
              <a:t>() </a:t>
            </a:r>
            <a:endParaRPr lang="pl-PL" dirty="0" smtClean="0"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cs typeface="Courier New" pitchFamily="49" charset="0"/>
                <a:hlinkClick r:id="rId4" action="ppaction://hlinksldjump"/>
              </a:rPr>
              <a:t> </a:t>
            </a:r>
            <a:r>
              <a:rPr lang="pl-PL" dirty="0" err="1" smtClean="0">
                <a:cs typeface="Courier New" pitchFamily="49" charset="0"/>
                <a:hlinkClick r:id="rId4" action="ppaction://hlinksldjump"/>
              </a:rPr>
              <a:t>string::length</a:t>
            </a:r>
            <a:r>
              <a:rPr lang="pl-PL" dirty="0" smtClean="0">
                <a:cs typeface="Courier New" pitchFamily="49" charset="0"/>
                <a:hlinkClick r:id="rId4" action="ppaction://hlinksldjump"/>
              </a:rPr>
              <a:t>()</a:t>
            </a:r>
            <a:endParaRPr lang="pl-PL" dirty="0" smtClean="0"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cs typeface="Courier New" pitchFamily="49" charset="0"/>
                <a:hlinkClick r:id="rId5" action="ppaction://hlinksldjump"/>
              </a:rPr>
              <a:t>string::clear()</a:t>
            </a:r>
            <a:endParaRPr lang="pl-PL" dirty="0" smtClean="0"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cs typeface="Courier New" pitchFamily="49" charset="0"/>
                <a:hlinkClick r:id="rId6" action="ppaction://hlinksldjump"/>
              </a:rPr>
              <a:t>string::empty()</a:t>
            </a:r>
            <a:endParaRPr lang="pl-PL" dirty="0" smtClean="0"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pl-PL" dirty="0" err="1" smtClean="0">
                <a:cs typeface="Courier New" pitchFamily="49" charset="0"/>
                <a:hlinkClick r:id="rId7" action="ppaction://hlinksldjump"/>
              </a:rPr>
              <a:t>string::erase</a:t>
            </a:r>
            <a:r>
              <a:rPr lang="pl-PL" dirty="0" smtClean="0">
                <a:cs typeface="Courier New" pitchFamily="49" charset="0"/>
                <a:hlinkClick r:id="rId7" action="ppaction://hlinksldjump"/>
              </a:rPr>
              <a:t>()</a:t>
            </a:r>
            <a:endParaRPr lang="pl-PL" dirty="0" smtClean="0"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pl-PL" dirty="0" err="1" smtClean="0">
                <a:cs typeface="Courier New" pitchFamily="49" charset="0"/>
                <a:hlinkClick r:id="rId8" action="ppaction://hlinksldjump"/>
              </a:rPr>
              <a:t>string::insert</a:t>
            </a:r>
            <a:r>
              <a:rPr lang="pl-PL" dirty="0" smtClean="0">
                <a:cs typeface="Courier New" pitchFamily="49" charset="0"/>
                <a:hlinkClick r:id="rId8" action="ppaction://hlinksldjump"/>
              </a:rPr>
              <a:t>()</a:t>
            </a:r>
            <a:endParaRPr lang="pl-PL" dirty="0" smtClean="0"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endParaRPr lang="pl-PL" dirty="0" smtClean="0">
              <a:cs typeface="Courier New" pitchFamily="49" charset="0"/>
            </a:endParaRPr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1026" name="Picture 2" descr="D:\Programming\JTP\strona\grafika\jakie to proste - c++ with alpha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406" y="71414"/>
            <a:ext cx="1588944" cy="928694"/>
          </a:xfrm>
          <a:prstGeom prst="rect">
            <a:avLst/>
          </a:prstGeom>
          <a:noFill/>
        </p:spPr>
      </p:pic>
      <p:cxnSp>
        <p:nvCxnSpPr>
          <p:cNvPr id="5" name="Łącznik prosty 4"/>
          <p:cNvCxnSpPr/>
          <p:nvPr/>
        </p:nvCxnSpPr>
        <p:spPr>
          <a:xfrm>
            <a:off x="0" y="1069958"/>
            <a:ext cx="8501090" cy="1588"/>
          </a:xfrm>
          <a:prstGeom prst="line">
            <a:avLst/>
          </a:prstGeom>
          <a:ln w="539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291791" y="1216010"/>
            <a:ext cx="8501173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cs typeface="Courier New" pitchFamily="49" charset="0"/>
              </a:rPr>
              <a:t>Deklaracja:</a:t>
            </a:r>
          </a:p>
          <a:p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string&amp; assign ( const string&amp;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pl-PL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pl-PL" b="1" dirty="0" smtClean="0">
              <a:cs typeface="Courier New" pitchFamily="49" charset="0"/>
            </a:endParaRPr>
          </a:p>
          <a:p>
            <a:r>
              <a:rPr lang="pl-PL" b="1" dirty="0" smtClean="0">
                <a:cs typeface="Courier New" pitchFamily="49" charset="0"/>
              </a:rPr>
              <a:t>Omówienie:</a:t>
            </a:r>
          </a:p>
          <a:p>
            <a:r>
              <a:rPr lang="pl-PL" dirty="0" smtClean="0">
                <a:cs typeface="Courier New" pitchFamily="49" charset="0"/>
              </a:rPr>
              <a:t>   Zastępuję tekst zawarty w danej instancji klasy kopią tekstu pochodzącego z argumentu</a:t>
            </a:r>
          </a:p>
          <a:p>
            <a:r>
              <a:rPr lang="pl-PL" dirty="0" smtClean="0">
                <a:cs typeface="Courier New" pitchFamily="49" charset="0"/>
              </a:rPr>
              <a:t>   str. Stara zawartość jest nie do odzyskania. </a:t>
            </a:r>
          </a:p>
          <a:p>
            <a:endParaRPr lang="pl-PL" b="1" dirty="0" smtClean="0">
              <a:cs typeface="Courier New" pitchFamily="49" charset="0"/>
            </a:endParaRPr>
          </a:p>
          <a:p>
            <a:r>
              <a:rPr lang="pl-PL" b="1" dirty="0" smtClean="0"/>
              <a:t>Przykładowe wywołanie:</a:t>
            </a:r>
          </a:p>
          <a:p>
            <a:endParaRPr lang="pl-PL" b="1" dirty="0" smtClean="0"/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pl-PL" dirty="0" smtClean="0"/>
          </a:p>
        </p:txBody>
      </p:sp>
      <p:sp>
        <p:nvSpPr>
          <p:cNvPr id="6" name="pole tekstowe 5"/>
          <p:cNvSpPr txBox="1"/>
          <p:nvPr/>
        </p:nvSpPr>
        <p:spPr>
          <a:xfrm>
            <a:off x="1785918" y="285728"/>
            <a:ext cx="5949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 err="1" smtClean="0">
                <a:latin typeface="Courier New" pitchFamily="49" charset="0"/>
                <a:cs typeface="Courier New" pitchFamily="49" charset="0"/>
              </a:rPr>
              <a:t>string::assign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, z ang. przypisywać</a:t>
            </a:r>
          </a:p>
        </p:txBody>
      </p:sp>
      <p:cxnSp>
        <p:nvCxnSpPr>
          <p:cNvPr id="8" name="Łącznik prosty 7"/>
          <p:cNvCxnSpPr/>
          <p:nvPr/>
        </p:nvCxnSpPr>
        <p:spPr>
          <a:xfrm>
            <a:off x="0" y="1071546"/>
            <a:ext cx="8501090" cy="1588"/>
          </a:xfrm>
          <a:prstGeom prst="line">
            <a:avLst/>
          </a:prstGeom>
          <a:ln w="539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283537" y="4629556"/>
            <a:ext cx="23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Przykładowy program:</a:t>
            </a:r>
            <a:endParaRPr lang="pl-PL" b="1" dirty="0"/>
          </a:p>
        </p:txBody>
      </p:sp>
      <p:sp>
        <p:nvSpPr>
          <p:cNvPr id="11" name="Strzałka w dół 10"/>
          <p:cNvSpPr/>
          <p:nvPr/>
        </p:nvSpPr>
        <p:spPr>
          <a:xfrm rot="2700000">
            <a:off x="816428" y="5325436"/>
            <a:ext cx="785818" cy="64294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9" name="Grupa 18"/>
          <p:cNvGrpSpPr/>
          <p:nvPr/>
        </p:nvGrpSpPr>
        <p:grpSpPr>
          <a:xfrm>
            <a:off x="8718796" y="-80987"/>
            <a:ext cx="496674" cy="538264"/>
            <a:chOff x="-71470" y="-80987"/>
            <a:chExt cx="496674" cy="538264"/>
          </a:xfrm>
        </p:grpSpPr>
        <p:grpSp>
          <p:nvGrpSpPr>
            <p:cNvPr id="17" name="Grupa 16"/>
            <p:cNvGrpSpPr/>
            <p:nvPr/>
          </p:nvGrpSpPr>
          <p:grpSpPr>
            <a:xfrm>
              <a:off x="-71470" y="-80987"/>
              <a:ext cx="496674" cy="538264"/>
              <a:chOff x="5214942" y="4572008"/>
              <a:chExt cx="496674" cy="538264"/>
            </a:xfrm>
          </p:grpSpPr>
          <p:sp>
            <p:nvSpPr>
              <p:cNvPr id="14" name="pole tekstowe 13"/>
              <p:cNvSpPr txBox="1"/>
              <p:nvPr/>
            </p:nvSpPr>
            <p:spPr>
              <a:xfrm>
                <a:off x="5214942" y="45720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b="1" dirty="0" smtClean="0"/>
                  <a:t>1</a:t>
                </a:r>
                <a:endParaRPr lang="pl-PL" b="1" dirty="0"/>
              </a:p>
            </p:txBody>
          </p:sp>
          <p:sp>
            <p:nvSpPr>
              <p:cNvPr id="15" name="pole tekstowe 14"/>
              <p:cNvSpPr txBox="1"/>
              <p:nvPr/>
            </p:nvSpPr>
            <p:spPr>
              <a:xfrm>
                <a:off x="5330924" y="464344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b="1" dirty="0" smtClean="0"/>
                  <a:t>/</a:t>
                </a:r>
                <a:endParaRPr lang="pl-PL" b="1" dirty="0"/>
              </a:p>
            </p:txBody>
          </p:sp>
          <p:sp>
            <p:nvSpPr>
              <p:cNvPr id="16" name="pole tekstowe 15"/>
              <p:cNvSpPr txBox="1"/>
              <p:nvPr/>
            </p:nvSpPr>
            <p:spPr>
              <a:xfrm>
                <a:off x="5409930" y="47409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b="1" dirty="0" smtClean="0"/>
                  <a:t>5</a:t>
                </a:r>
                <a:endParaRPr lang="pl-PL" b="1" dirty="0"/>
              </a:p>
            </p:txBody>
          </p:sp>
        </p:grpSp>
        <p:sp>
          <p:nvSpPr>
            <p:cNvPr id="18" name="Prostokąt 17"/>
            <p:cNvSpPr/>
            <p:nvPr/>
          </p:nvSpPr>
          <p:spPr>
            <a:xfrm>
              <a:off x="0" y="0"/>
              <a:ext cx="357190" cy="357190"/>
            </a:xfrm>
            <a:prstGeom prst="rect">
              <a:avLst/>
            </a:prstGeom>
            <a:solidFill>
              <a:srgbClr val="FFFF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0" name="Grupa 19"/>
          <p:cNvGrpSpPr/>
          <p:nvPr/>
        </p:nvGrpSpPr>
        <p:grpSpPr>
          <a:xfrm>
            <a:off x="629463" y="3500438"/>
            <a:ext cx="2563167" cy="890592"/>
            <a:chOff x="1071538" y="3571876"/>
            <a:chExt cx="2563167" cy="89059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1538" y="3571876"/>
              <a:ext cx="2563167" cy="890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Prostokąt 9"/>
            <p:cNvSpPr/>
            <p:nvPr/>
          </p:nvSpPr>
          <p:spPr>
            <a:xfrm>
              <a:off x="1114405" y="4000504"/>
              <a:ext cx="2252675" cy="222252"/>
            </a:xfrm>
            <a:prstGeom prst="rect">
              <a:avLst/>
            </a:prstGeom>
            <a:solidFill>
              <a:srgbClr val="FFFF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21" name="Picture 2" descr="D:\Programming\JTP\strona\grafika\jakie to proste - c++ with alph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71414"/>
            <a:ext cx="1588944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291791" y="1216010"/>
            <a:ext cx="8254439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cs typeface="Courier New" pitchFamily="49" charset="0"/>
              </a:rPr>
              <a:t>Deklaracja:</a:t>
            </a:r>
          </a:p>
          <a:p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15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&amp; operator+= ( </a:t>
            </a:r>
            <a:r>
              <a:rPr lang="pl-PL" sz="15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5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pl-PL" sz="15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endParaRPr lang="pl-PL" b="1" dirty="0" smtClean="0">
              <a:cs typeface="Courier New" pitchFamily="49" charset="0"/>
            </a:endParaRPr>
          </a:p>
          <a:p>
            <a:r>
              <a:rPr lang="pl-PL" b="1" dirty="0" smtClean="0">
                <a:cs typeface="Courier New" pitchFamily="49" charset="0"/>
              </a:rPr>
              <a:t>Omówienie:</a:t>
            </a:r>
          </a:p>
          <a:p>
            <a:r>
              <a:rPr lang="pl-PL" dirty="0" smtClean="0">
                <a:cs typeface="Courier New" pitchFamily="49" charset="0"/>
              </a:rPr>
              <a:t>   Operator ten dokleja do końca egzemplarza danej klasy kopię drugiego argumentu. </a:t>
            </a:r>
          </a:p>
          <a:p>
            <a:r>
              <a:rPr lang="pl-PL" dirty="0" smtClean="0">
                <a:cs typeface="Courier New" pitchFamily="49" charset="0"/>
              </a:rPr>
              <a:t>   Podobny efekt można osiągnąć poprzez zastosowanie z odpowiednimi argumentami </a:t>
            </a:r>
          </a:p>
          <a:p>
            <a:r>
              <a:rPr lang="pl-PL" dirty="0" smtClean="0">
                <a:cs typeface="Courier New" pitchFamily="49" charset="0"/>
              </a:rPr>
              <a:t>   funkcji insert, </a:t>
            </a:r>
            <a:r>
              <a:rPr lang="pl-PL" dirty="0" err="1" smtClean="0">
                <a:cs typeface="Courier New" pitchFamily="49" charset="0"/>
              </a:rPr>
              <a:t>append</a:t>
            </a:r>
            <a:r>
              <a:rPr lang="pl-PL" dirty="0" smtClean="0">
                <a:cs typeface="Courier New" pitchFamily="49" charset="0"/>
              </a:rPr>
              <a:t> lub kombinacji operatorów = i +.</a:t>
            </a:r>
          </a:p>
          <a:p>
            <a:endParaRPr lang="pl-PL" b="1" dirty="0" smtClean="0"/>
          </a:p>
          <a:p>
            <a:r>
              <a:rPr lang="pl-PL" b="1" dirty="0" smtClean="0"/>
              <a:t>Przykładowe wywołanie:</a:t>
            </a:r>
          </a:p>
          <a:p>
            <a:endParaRPr lang="pl-PL" b="1" dirty="0" smtClean="0"/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pl-PL" dirty="0" smtClean="0"/>
          </a:p>
        </p:txBody>
      </p:sp>
      <p:sp>
        <p:nvSpPr>
          <p:cNvPr id="6" name="pole tekstowe 5"/>
          <p:cNvSpPr txBox="1"/>
          <p:nvPr/>
        </p:nvSpPr>
        <p:spPr>
          <a:xfrm>
            <a:off x="1878213" y="285728"/>
            <a:ext cx="405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 err="1" smtClean="0">
                <a:latin typeface="Courier New" pitchFamily="49" charset="0"/>
                <a:cs typeface="Courier New" pitchFamily="49" charset="0"/>
              </a:rPr>
              <a:t>string::operator</a:t>
            </a:r>
            <a:r>
              <a:rPr lang="pl-PL" sz="2800" b="1" dirty="0" smtClean="0">
                <a:latin typeface="Courier New" pitchFamily="49" charset="0"/>
                <a:cs typeface="Courier New" pitchFamily="49" charset="0"/>
              </a:rPr>
              <a:t>+=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Łącznik prosty 7"/>
          <p:cNvCxnSpPr/>
          <p:nvPr/>
        </p:nvCxnSpPr>
        <p:spPr>
          <a:xfrm>
            <a:off x="0" y="1071546"/>
            <a:ext cx="8501090" cy="1588"/>
          </a:xfrm>
          <a:prstGeom prst="line">
            <a:avLst/>
          </a:prstGeom>
          <a:ln w="539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283537" y="4764026"/>
            <a:ext cx="23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Przykładowy program:</a:t>
            </a:r>
            <a:endParaRPr lang="pl-PL" b="1" dirty="0"/>
          </a:p>
        </p:txBody>
      </p:sp>
      <p:sp>
        <p:nvSpPr>
          <p:cNvPr id="11" name="Strzałka w dół 10"/>
          <p:cNvSpPr/>
          <p:nvPr/>
        </p:nvSpPr>
        <p:spPr>
          <a:xfrm rot="2700000">
            <a:off x="816428" y="5459906"/>
            <a:ext cx="785818" cy="64294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2" name="Grupa 11"/>
          <p:cNvGrpSpPr/>
          <p:nvPr/>
        </p:nvGrpSpPr>
        <p:grpSpPr>
          <a:xfrm>
            <a:off x="500034" y="3714752"/>
            <a:ext cx="2786082" cy="1085216"/>
            <a:chOff x="3428993" y="3571876"/>
            <a:chExt cx="2786082" cy="1085216"/>
          </a:xfrm>
        </p:grpSpPr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28993" y="3571876"/>
              <a:ext cx="2786082" cy="1085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Prostokąt 6"/>
            <p:cNvSpPr/>
            <p:nvPr/>
          </p:nvSpPr>
          <p:spPr>
            <a:xfrm>
              <a:off x="3487730" y="3994154"/>
              <a:ext cx="1655774" cy="428628"/>
            </a:xfrm>
            <a:prstGeom prst="rect">
              <a:avLst/>
            </a:prstGeom>
            <a:solidFill>
              <a:srgbClr val="FFFF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13" name="Picture 2" descr="D:\Programming\JTP\strona\grafika\jakie to proste - c++ with alph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71414"/>
            <a:ext cx="1588944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714348" y="2071678"/>
            <a:ext cx="74911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string( );</a:t>
            </a:r>
          </a:p>
          <a:p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string(const string&amp; str);</a:t>
            </a:r>
          </a:p>
          <a:p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string(const string&amp; str, size_t pos, size_t = npos);</a:t>
            </a:r>
          </a:p>
          <a:p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string(const char * s);</a:t>
            </a:r>
          </a:p>
          <a:p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string( size_t n, char c);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6" name="pole tekstowe 5"/>
          <p:cNvSpPr txBox="1"/>
          <p:nvPr/>
        </p:nvSpPr>
        <p:spPr>
          <a:xfrm>
            <a:off x="1928794" y="285728"/>
            <a:ext cx="1958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smtClean="0"/>
              <a:t>Konstruktor</a:t>
            </a:r>
          </a:p>
        </p:txBody>
      </p:sp>
      <p:cxnSp>
        <p:nvCxnSpPr>
          <p:cNvPr id="8" name="Łącznik prosty 7"/>
          <p:cNvCxnSpPr/>
          <p:nvPr/>
        </p:nvCxnSpPr>
        <p:spPr>
          <a:xfrm>
            <a:off x="0" y="1069958"/>
            <a:ext cx="8501090" cy="1588"/>
          </a:xfrm>
          <a:prstGeom prst="line">
            <a:avLst/>
          </a:prstGeom>
          <a:ln w="539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:\Programming\JTP\strona\grafika\jakie to proste - c++ with alph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71414"/>
            <a:ext cx="1588944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291791" y="1216010"/>
            <a:ext cx="82092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cs typeface="Courier New" pitchFamily="49" charset="0"/>
              </a:rPr>
              <a:t>Deklaracja:</a:t>
            </a:r>
          </a:p>
          <a:p>
            <a:r>
              <a:rPr lang="pl-PL" dirty="0" smtClean="0"/>
              <a:t>   </a:t>
            </a:r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const char* </a:t>
            </a:r>
            <a:r>
              <a:rPr lang="pl-PL" sz="1500" dirty="0" err="1" smtClean="0">
                <a:latin typeface="Courier New" pitchFamily="49" charset="0"/>
                <a:cs typeface="Courier New" pitchFamily="49" charset="0"/>
              </a:rPr>
              <a:t>c_str</a:t>
            </a:r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 ( ) const;</a:t>
            </a:r>
          </a:p>
          <a:p>
            <a:endParaRPr lang="pl-PL" b="1" dirty="0" smtClean="0">
              <a:cs typeface="Courier New" pitchFamily="49" charset="0"/>
            </a:endParaRPr>
          </a:p>
          <a:p>
            <a:r>
              <a:rPr lang="pl-PL" b="1" dirty="0" smtClean="0">
                <a:cs typeface="Courier New" pitchFamily="49" charset="0"/>
              </a:rPr>
              <a:t>Omówienie:</a:t>
            </a:r>
          </a:p>
          <a:p>
            <a:r>
              <a:rPr lang="pl-PL" dirty="0" smtClean="0">
                <a:cs typeface="Courier New" pitchFamily="49" charset="0"/>
              </a:rPr>
              <a:t>   Na podstawie zawartości danego egzemplarza klasy string wytwarza i zwraca adres </a:t>
            </a:r>
          </a:p>
          <a:p>
            <a:r>
              <a:rPr lang="pl-PL" dirty="0" smtClean="0">
                <a:cs typeface="Courier New" pitchFamily="49" charset="0"/>
              </a:rPr>
              <a:t>   zakończonej znakiem NULL tablicy znakowej (tzw. C-string) znanej z tradycyjnego C.</a:t>
            </a:r>
          </a:p>
          <a:p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b="1" dirty="0" smtClean="0"/>
              <a:t>Przykładowe wywołanie:</a:t>
            </a:r>
          </a:p>
          <a:p>
            <a:endParaRPr lang="pl-PL" b="1" dirty="0" smtClean="0"/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pl-PL" dirty="0" smtClean="0"/>
          </a:p>
        </p:txBody>
      </p:sp>
      <p:sp>
        <p:nvSpPr>
          <p:cNvPr id="6" name="pole tekstowe 5"/>
          <p:cNvSpPr txBox="1"/>
          <p:nvPr/>
        </p:nvSpPr>
        <p:spPr>
          <a:xfrm>
            <a:off x="1951116" y="285728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 err="1" smtClean="0">
                <a:latin typeface="Courier New" pitchFamily="49" charset="0"/>
                <a:cs typeface="Courier New" pitchFamily="49" charset="0"/>
              </a:rPr>
              <a:t>string::c_str</a:t>
            </a:r>
            <a:r>
              <a:rPr lang="pl-PL" sz="28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cxnSp>
        <p:nvCxnSpPr>
          <p:cNvPr id="8" name="Łącznik prosty 7"/>
          <p:cNvCxnSpPr/>
          <p:nvPr/>
        </p:nvCxnSpPr>
        <p:spPr>
          <a:xfrm>
            <a:off x="0" y="1071546"/>
            <a:ext cx="8501090" cy="1588"/>
          </a:xfrm>
          <a:prstGeom prst="line">
            <a:avLst/>
          </a:prstGeom>
          <a:ln w="539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a 9"/>
          <p:cNvGrpSpPr/>
          <p:nvPr/>
        </p:nvGrpSpPr>
        <p:grpSpPr>
          <a:xfrm>
            <a:off x="546072" y="3500438"/>
            <a:ext cx="4429156" cy="948071"/>
            <a:chOff x="546072" y="3500438"/>
            <a:chExt cx="4429156" cy="94807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6072" y="3500438"/>
              <a:ext cx="4429156" cy="948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Prostokąt 6"/>
            <p:cNvSpPr/>
            <p:nvPr/>
          </p:nvSpPr>
          <p:spPr>
            <a:xfrm>
              <a:off x="3143240" y="4159255"/>
              <a:ext cx="1438285" cy="257177"/>
            </a:xfrm>
            <a:prstGeom prst="rect">
              <a:avLst/>
            </a:prstGeom>
            <a:solidFill>
              <a:srgbClr val="FFFF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9" name="pole tekstowe 8"/>
          <p:cNvSpPr txBox="1"/>
          <p:nvPr/>
        </p:nvSpPr>
        <p:spPr>
          <a:xfrm>
            <a:off x="283537" y="4631304"/>
            <a:ext cx="23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Przykładowy program:</a:t>
            </a:r>
            <a:endParaRPr lang="pl-PL" b="1" dirty="0"/>
          </a:p>
        </p:txBody>
      </p:sp>
      <p:sp>
        <p:nvSpPr>
          <p:cNvPr id="11" name="Strzałka w dół 10"/>
          <p:cNvSpPr/>
          <p:nvPr/>
        </p:nvSpPr>
        <p:spPr>
          <a:xfrm rot="2700000">
            <a:off x="816428" y="5327184"/>
            <a:ext cx="785818" cy="64294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Picture 2" descr="D:\Programming\JTP\strona\grafika\jakie to proste - c++ with alph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71414"/>
            <a:ext cx="1588944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291791" y="1644638"/>
            <a:ext cx="810151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cs typeface="Courier New" pitchFamily="49" charset="0"/>
              </a:rPr>
              <a:t>Deklaracja:</a:t>
            </a:r>
          </a:p>
          <a:p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 size_t </a:t>
            </a:r>
            <a:r>
              <a:rPr lang="pl-PL" sz="1500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() const;</a:t>
            </a:r>
          </a:p>
          <a:p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 size_t </a:t>
            </a:r>
            <a:r>
              <a:rPr lang="pl-PL" sz="1500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() const;</a:t>
            </a:r>
          </a:p>
          <a:p>
            <a:endParaRPr lang="pl-PL" b="1" dirty="0" smtClean="0">
              <a:cs typeface="Courier New" pitchFamily="49" charset="0"/>
            </a:endParaRPr>
          </a:p>
          <a:p>
            <a:r>
              <a:rPr lang="pl-PL" b="1" dirty="0" smtClean="0">
                <a:cs typeface="Courier New" pitchFamily="49" charset="0"/>
              </a:rPr>
              <a:t>Omówienie:</a:t>
            </a:r>
          </a:p>
          <a:p>
            <a:r>
              <a:rPr lang="pl-PL" dirty="0" smtClean="0">
                <a:cs typeface="Courier New" pitchFamily="49" charset="0"/>
              </a:rPr>
              <a:t>   Metoda </a:t>
            </a:r>
            <a:r>
              <a:rPr lang="pl-PL" dirty="0" err="1" smtClean="0">
                <a:cs typeface="Courier New" pitchFamily="49" charset="0"/>
              </a:rPr>
              <a:t>length</a:t>
            </a:r>
            <a:r>
              <a:rPr lang="pl-PL" dirty="0" smtClean="0">
                <a:cs typeface="Courier New" pitchFamily="49" charset="0"/>
              </a:rPr>
              <a:t> zwraca liczbę znaków jakie zawiera dany egzemplarz klasy.  Jest to </a:t>
            </a:r>
          </a:p>
          <a:p>
            <a:r>
              <a:rPr lang="pl-PL" dirty="0" smtClean="0">
                <a:cs typeface="Courier New" pitchFamily="49" charset="0"/>
              </a:rPr>
              <a:t>   po prostu długość danego </a:t>
            </a:r>
            <a:r>
              <a:rPr lang="pl-PL" dirty="0" err="1" smtClean="0">
                <a:cs typeface="Courier New" pitchFamily="49" charset="0"/>
              </a:rPr>
              <a:t>stringa</a:t>
            </a:r>
            <a:r>
              <a:rPr lang="pl-PL" dirty="0" smtClean="0">
                <a:cs typeface="Courier New" pitchFamily="49" charset="0"/>
              </a:rPr>
              <a:t>. Dla wygody programisty została też zdefiniowana</a:t>
            </a:r>
          </a:p>
          <a:p>
            <a:r>
              <a:rPr lang="pl-PL" dirty="0" smtClean="0">
                <a:cs typeface="Courier New" pitchFamily="49" charset="0"/>
              </a:rPr>
              <a:t>   funkcja </a:t>
            </a:r>
            <a:r>
              <a:rPr lang="pl-PL" dirty="0" err="1" smtClean="0">
                <a:cs typeface="Courier New" pitchFamily="49" charset="0"/>
              </a:rPr>
              <a:t>size</a:t>
            </a:r>
            <a:r>
              <a:rPr lang="pl-PL" dirty="0" smtClean="0">
                <a:cs typeface="Courier New" pitchFamily="49" charset="0"/>
              </a:rPr>
              <a:t>, która robi dokładnie to samo.</a:t>
            </a:r>
          </a:p>
          <a:p>
            <a:endParaRPr lang="pl-PL" dirty="0" smtClean="0">
              <a:cs typeface="Courier New" pitchFamily="49" charset="0"/>
            </a:endParaRPr>
          </a:p>
          <a:p>
            <a:r>
              <a:rPr lang="pl-PL" b="1" dirty="0" smtClean="0"/>
              <a:t>Przykładowe wywołanie:</a:t>
            </a:r>
          </a:p>
          <a:p>
            <a:endParaRPr lang="pl-PL" b="1" dirty="0" smtClean="0"/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pl-PL" dirty="0" smtClean="0"/>
          </a:p>
        </p:txBody>
      </p:sp>
      <p:sp>
        <p:nvSpPr>
          <p:cNvPr id="6" name="pole tekstowe 5"/>
          <p:cNvSpPr txBox="1"/>
          <p:nvPr/>
        </p:nvSpPr>
        <p:spPr>
          <a:xfrm>
            <a:off x="1959474" y="285728"/>
            <a:ext cx="58272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 smtClean="0">
                <a:latin typeface="Courier New" pitchFamily="49" charset="0"/>
                <a:cs typeface="Courier New" pitchFamily="49" charset="0"/>
              </a:rPr>
              <a:t>string::size</a:t>
            </a:r>
            <a:r>
              <a:rPr lang="pl-PL" sz="28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, z ang. rozmiar</a:t>
            </a:r>
          </a:p>
          <a:p>
            <a:r>
              <a:rPr lang="pl-PL" sz="2800" b="1" dirty="0" err="1" smtClean="0">
                <a:latin typeface="Courier New" pitchFamily="49" charset="0"/>
                <a:cs typeface="Courier New" pitchFamily="49" charset="0"/>
              </a:rPr>
              <a:t>string::length</a:t>
            </a:r>
            <a:r>
              <a:rPr lang="pl-PL" sz="28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, z ang. długość</a:t>
            </a:r>
          </a:p>
        </p:txBody>
      </p:sp>
      <p:cxnSp>
        <p:nvCxnSpPr>
          <p:cNvPr id="8" name="Łącznik prosty 7"/>
          <p:cNvCxnSpPr/>
          <p:nvPr/>
        </p:nvCxnSpPr>
        <p:spPr>
          <a:xfrm>
            <a:off x="0" y="1500174"/>
            <a:ext cx="8501090" cy="1588"/>
          </a:xfrm>
          <a:prstGeom prst="line">
            <a:avLst/>
          </a:prstGeom>
          <a:ln w="539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a 9"/>
          <p:cNvGrpSpPr/>
          <p:nvPr/>
        </p:nvGrpSpPr>
        <p:grpSpPr>
          <a:xfrm>
            <a:off x="544525" y="4429132"/>
            <a:ext cx="5876925" cy="600075"/>
            <a:chOff x="544525" y="4429132"/>
            <a:chExt cx="5876925" cy="60007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4525" y="4429132"/>
              <a:ext cx="5876925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Prostokąt 6"/>
            <p:cNvSpPr/>
            <p:nvPr/>
          </p:nvSpPr>
          <p:spPr>
            <a:xfrm>
              <a:off x="3357554" y="4702184"/>
              <a:ext cx="1438285" cy="257177"/>
            </a:xfrm>
            <a:prstGeom prst="rect">
              <a:avLst/>
            </a:prstGeom>
            <a:solidFill>
              <a:srgbClr val="FFFF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9" name="pole tekstowe 8"/>
          <p:cNvSpPr txBox="1"/>
          <p:nvPr/>
        </p:nvSpPr>
        <p:spPr>
          <a:xfrm>
            <a:off x="283537" y="5192654"/>
            <a:ext cx="23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Przykładowy program:</a:t>
            </a:r>
            <a:endParaRPr lang="pl-PL" b="1" dirty="0"/>
          </a:p>
        </p:txBody>
      </p:sp>
      <p:sp>
        <p:nvSpPr>
          <p:cNvPr id="11" name="Strzałka w dół 10"/>
          <p:cNvSpPr/>
          <p:nvPr/>
        </p:nvSpPr>
        <p:spPr>
          <a:xfrm rot="2700000">
            <a:off x="816428" y="5888534"/>
            <a:ext cx="785818" cy="64294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Picture 2" descr="D:\Programming\JTP\strona\grafika\jakie to proste - c++ with alph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71414"/>
            <a:ext cx="1588944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291791" y="1216010"/>
            <a:ext cx="8289321" cy="2539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cs typeface="Courier New" pitchFamily="49" charset="0"/>
              </a:rPr>
              <a:t>Deklaracja:</a:t>
            </a:r>
          </a:p>
          <a:p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5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 clear();</a:t>
            </a:r>
          </a:p>
          <a:p>
            <a:endParaRPr lang="pl-PL" b="1" dirty="0" smtClean="0">
              <a:cs typeface="Courier New" pitchFamily="49" charset="0"/>
            </a:endParaRPr>
          </a:p>
          <a:p>
            <a:r>
              <a:rPr lang="pl-PL" b="1" dirty="0" smtClean="0">
                <a:cs typeface="Courier New" pitchFamily="49" charset="0"/>
              </a:rPr>
              <a:t>Omówienie:</a:t>
            </a:r>
          </a:p>
          <a:p>
            <a:r>
              <a:rPr lang="pl-PL" dirty="0" smtClean="0">
                <a:cs typeface="Courier New" pitchFamily="49" charset="0"/>
              </a:rPr>
              <a:t>   Metoda clear wymazuję dotychczasową zawartość danego egzemplarza klasy string. </a:t>
            </a:r>
          </a:p>
          <a:p>
            <a:endParaRPr lang="pl-PL" dirty="0" smtClean="0">
              <a:cs typeface="Courier New" pitchFamily="49" charset="0"/>
            </a:endParaRPr>
          </a:p>
          <a:p>
            <a:r>
              <a:rPr lang="pl-PL" b="1" dirty="0" smtClean="0"/>
              <a:t>Przykładowe wywołanie:</a:t>
            </a:r>
          </a:p>
          <a:p>
            <a:endParaRPr lang="pl-PL" b="1" dirty="0" smtClean="0"/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pl-PL" dirty="0" smtClean="0"/>
          </a:p>
        </p:txBody>
      </p:sp>
      <p:sp>
        <p:nvSpPr>
          <p:cNvPr id="6" name="pole tekstowe 5"/>
          <p:cNvSpPr txBox="1"/>
          <p:nvPr/>
        </p:nvSpPr>
        <p:spPr>
          <a:xfrm>
            <a:off x="1954943" y="285728"/>
            <a:ext cx="5474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 err="1" smtClean="0">
                <a:latin typeface="Courier New" pitchFamily="49" charset="0"/>
                <a:cs typeface="Courier New" pitchFamily="49" charset="0"/>
              </a:rPr>
              <a:t>string::clear</a:t>
            </a:r>
            <a:r>
              <a:rPr lang="pl-PL" sz="28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, z ang. czysty</a:t>
            </a:r>
          </a:p>
        </p:txBody>
      </p:sp>
      <p:cxnSp>
        <p:nvCxnSpPr>
          <p:cNvPr id="8" name="Łącznik prosty 7"/>
          <p:cNvCxnSpPr/>
          <p:nvPr/>
        </p:nvCxnSpPr>
        <p:spPr>
          <a:xfrm>
            <a:off x="0" y="1071546"/>
            <a:ext cx="8501090" cy="1588"/>
          </a:xfrm>
          <a:prstGeom prst="line">
            <a:avLst/>
          </a:prstGeom>
          <a:ln w="539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283537" y="4764026"/>
            <a:ext cx="23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Przykładowy program:</a:t>
            </a:r>
            <a:endParaRPr lang="pl-PL" b="1" dirty="0"/>
          </a:p>
        </p:txBody>
      </p:sp>
      <p:sp>
        <p:nvSpPr>
          <p:cNvPr id="11" name="Strzałka w dół 10"/>
          <p:cNvSpPr/>
          <p:nvPr/>
        </p:nvSpPr>
        <p:spPr>
          <a:xfrm rot="2700000">
            <a:off x="816428" y="5459906"/>
            <a:ext cx="785818" cy="64294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" name="Grupa 9"/>
          <p:cNvGrpSpPr/>
          <p:nvPr/>
        </p:nvGrpSpPr>
        <p:grpSpPr>
          <a:xfrm>
            <a:off x="500034" y="3214686"/>
            <a:ext cx="4991100" cy="942975"/>
            <a:chOff x="500034" y="3214686"/>
            <a:chExt cx="4991100" cy="94297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3214686"/>
              <a:ext cx="4991100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Prostokąt 6"/>
            <p:cNvSpPr/>
            <p:nvPr/>
          </p:nvSpPr>
          <p:spPr>
            <a:xfrm>
              <a:off x="528605" y="3462338"/>
              <a:ext cx="1462101" cy="257177"/>
            </a:xfrm>
            <a:prstGeom prst="rect">
              <a:avLst/>
            </a:prstGeom>
            <a:solidFill>
              <a:srgbClr val="FFFF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12" name="Picture 2" descr="D:\Programming\JTP\strona\grafika\jakie to proste - c++ with alph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71414"/>
            <a:ext cx="1588944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291791" y="1216010"/>
            <a:ext cx="8016810" cy="281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cs typeface="Courier New" pitchFamily="49" charset="0"/>
              </a:rPr>
              <a:t>Deklaracja:</a:t>
            </a:r>
          </a:p>
          <a:p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5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500" dirty="0" err="1" smtClean="0">
                <a:latin typeface="Courier New" pitchFamily="49" charset="0"/>
                <a:cs typeface="Courier New" pitchFamily="49" charset="0"/>
              </a:rPr>
              <a:t>empty</a:t>
            </a:r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()const;</a:t>
            </a:r>
          </a:p>
          <a:p>
            <a:endParaRPr lang="pl-PL" b="1" dirty="0" smtClean="0">
              <a:cs typeface="Courier New" pitchFamily="49" charset="0"/>
            </a:endParaRPr>
          </a:p>
          <a:p>
            <a:r>
              <a:rPr lang="pl-PL" b="1" dirty="0" smtClean="0">
                <a:cs typeface="Courier New" pitchFamily="49" charset="0"/>
              </a:rPr>
              <a:t>Omówienie:</a:t>
            </a:r>
          </a:p>
          <a:p>
            <a:r>
              <a:rPr lang="pl-PL" dirty="0" smtClean="0">
                <a:cs typeface="Courier New" pitchFamily="49" charset="0"/>
              </a:rPr>
              <a:t>   Ta funkcja składowa klasy string zwraca wartość </a:t>
            </a:r>
            <a:r>
              <a:rPr lang="pl-PL" sz="15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l-PL" dirty="0" smtClean="0">
                <a:cs typeface="Courier New" pitchFamily="49" charset="0"/>
              </a:rPr>
              <a:t>, jeżeli string jest pusty oraz </a:t>
            </a:r>
          </a:p>
          <a:p>
            <a:r>
              <a:rPr lang="pl-PL" dirty="0" smtClean="0">
                <a:cs typeface="Courier New" pitchFamily="49" charset="0"/>
              </a:rPr>
              <a:t>   </a:t>
            </a:r>
            <a:r>
              <a:rPr lang="pl-PL" sz="1500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pl-PL" sz="1500" dirty="0" smtClean="0">
                <a:cs typeface="Courier New" pitchFamily="49" charset="0"/>
              </a:rPr>
              <a:t> </a:t>
            </a:r>
            <a:r>
              <a:rPr lang="pl-PL" dirty="0" smtClean="0">
                <a:cs typeface="Courier New" pitchFamily="49" charset="0"/>
              </a:rPr>
              <a:t>w przeciwnym wypadku. </a:t>
            </a:r>
          </a:p>
          <a:p>
            <a:endParaRPr lang="pl-PL" dirty="0" smtClean="0">
              <a:cs typeface="Courier New" pitchFamily="49" charset="0"/>
            </a:endParaRPr>
          </a:p>
          <a:p>
            <a:r>
              <a:rPr lang="pl-PL" b="1" dirty="0" smtClean="0"/>
              <a:t>Przykładowe wywołanie:</a:t>
            </a:r>
          </a:p>
          <a:p>
            <a:endParaRPr lang="pl-PL" b="1" dirty="0" smtClean="0"/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pl-PL" dirty="0" smtClean="0"/>
          </a:p>
        </p:txBody>
      </p:sp>
      <p:sp>
        <p:nvSpPr>
          <p:cNvPr id="6" name="pole tekstowe 5"/>
          <p:cNvSpPr txBox="1"/>
          <p:nvPr/>
        </p:nvSpPr>
        <p:spPr>
          <a:xfrm>
            <a:off x="1928794" y="285728"/>
            <a:ext cx="5336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 err="1" smtClean="0">
                <a:latin typeface="Courier New" pitchFamily="49" charset="0"/>
                <a:cs typeface="Courier New" pitchFamily="49" charset="0"/>
              </a:rPr>
              <a:t>string::empty</a:t>
            </a:r>
            <a:r>
              <a:rPr lang="pl-PL" sz="28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, z ang. pusty</a:t>
            </a:r>
          </a:p>
        </p:txBody>
      </p:sp>
      <p:cxnSp>
        <p:nvCxnSpPr>
          <p:cNvPr id="8" name="Łącznik prosty 7"/>
          <p:cNvCxnSpPr/>
          <p:nvPr/>
        </p:nvCxnSpPr>
        <p:spPr>
          <a:xfrm>
            <a:off x="0" y="1071546"/>
            <a:ext cx="8501090" cy="1588"/>
          </a:xfrm>
          <a:prstGeom prst="line">
            <a:avLst/>
          </a:prstGeom>
          <a:ln w="539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283537" y="4764026"/>
            <a:ext cx="23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Przykładowy program:</a:t>
            </a:r>
            <a:endParaRPr lang="pl-PL" b="1" dirty="0"/>
          </a:p>
        </p:txBody>
      </p:sp>
      <p:sp>
        <p:nvSpPr>
          <p:cNvPr id="11" name="Strzałka w dół 10"/>
          <p:cNvSpPr/>
          <p:nvPr/>
        </p:nvSpPr>
        <p:spPr>
          <a:xfrm rot="2700000">
            <a:off x="816428" y="5459906"/>
            <a:ext cx="785818" cy="64294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" name="Grupa 9"/>
          <p:cNvGrpSpPr/>
          <p:nvPr/>
        </p:nvGrpSpPr>
        <p:grpSpPr>
          <a:xfrm>
            <a:off x="571472" y="3462344"/>
            <a:ext cx="4886325" cy="895350"/>
            <a:chOff x="571472" y="3462344"/>
            <a:chExt cx="4886325" cy="8953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472" y="3462344"/>
              <a:ext cx="4886325" cy="895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Prostokąt 6"/>
            <p:cNvSpPr/>
            <p:nvPr/>
          </p:nvSpPr>
          <p:spPr>
            <a:xfrm>
              <a:off x="902944" y="3886203"/>
              <a:ext cx="1357322" cy="257177"/>
            </a:xfrm>
            <a:prstGeom prst="rect">
              <a:avLst/>
            </a:prstGeom>
            <a:solidFill>
              <a:srgbClr val="FFFF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12" name="Picture 2" descr="D:\Programming\JTP\strona\grafika\jakie to proste - c++ with alph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71414"/>
            <a:ext cx="1588944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291791" y="1216010"/>
            <a:ext cx="8747266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cs typeface="Courier New" pitchFamily="49" charset="0"/>
              </a:rPr>
              <a:t>Deklaracja:</a:t>
            </a:r>
          </a:p>
          <a:p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l-PL" sz="1600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pl-PL" sz="1600" dirty="0" err="1" smtClean="0">
                <a:latin typeface="Courier New" pitchFamily="49" charset="0"/>
                <a:cs typeface="Courier New" pitchFamily="49" charset="0"/>
              </a:rPr>
              <a:t>erase</a:t>
            </a:r>
            <a:r>
              <a:rPr lang="pl-PL" sz="1600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pl-PL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pl-P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pl-PL" sz="1600" dirty="0" smtClean="0">
                <a:latin typeface="Courier New" pitchFamily="49" charset="0"/>
                <a:cs typeface="Courier New" pitchFamily="49" charset="0"/>
              </a:rPr>
              <a:t> = 0, </a:t>
            </a:r>
            <a:r>
              <a:rPr lang="pl-PL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pl-PL" sz="1600" dirty="0" smtClean="0">
                <a:latin typeface="Courier New" pitchFamily="49" charset="0"/>
                <a:cs typeface="Courier New" pitchFamily="49" charset="0"/>
              </a:rPr>
              <a:t> n = </a:t>
            </a:r>
            <a:r>
              <a:rPr lang="pl-PL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pl-PL" sz="1600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pl-PL" sz="1500" dirty="0" smtClean="0">
              <a:latin typeface="Courier New" pitchFamily="49" charset="0"/>
              <a:cs typeface="Courier New" pitchFamily="49" charset="0"/>
            </a:endParaRPr>
          </a:p>
          <a:p>
            <a:endParaRPr lang="pl-PL" b="1" dirty="0" smtClean="0">
              <a:cs typeface="Courier New" pitchFamily="49" charset="0"/>
            </a:endParaRPr>
          </a:p>
          <a:p>
            <a:r>
              <a:rPr lang="pl-PL" b="1" dirty="0" smtClean="0">
                <a:cs typeface="Courier New" pitchFamily="49" charset="0"/>
              </a:rPr>
              <a:t>Omówienie:</a:t>
            </a:r>
          </a:p>
          <a:p>
            <a:r>
              <a:rPr lang="pl-PL" dirty="0" smtClean="0">
                <a:cs typeface="Courier New" pitchFamily="49" charset="0"/>
              </a:rPr>
              <a:t>   Jeżeli funkcja dostanie dwa argumenty, to wymazuje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pl-PL" dirty="0" smtClean="0">
                <a:cs typeface="Courier New" pitchFamily="49" charset="0"/>
              </a:rPr>
              <a:t> znaków począwszy od znaku </a:t>
            </a:r>
          </a:p>
          <a:p>
            <a:r>
              <a:rPr lang="pl-PL" dirty="0" smtClean="0">
                <a:cs typeface="Courier New" pitchFamily="49" charset="0"/>
              </a:rPr>
              <a:t>   na pozycji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pl-PL" dirty="0" smtClean="0">
                <a:cs typeface="Courier New" pitchFamily="49" charset="0"/>
              </a:rPr>
              <a:t>. Jeżeli funkcja otrzyma tylko pierwszy argument, wówczas kasuje wszystkie</a:t>
            </a:r>
          </a:p>
          <a:p>
            <a:r>
              <a:rPr lang="pl-PL" dirty="0" smtClean="0">
                <a:cs typeface="Courier New" pitchFamily="49" charset="0"/>
              </a:rPr>
              <a:t>   znaki począwszy od znaku na pozycji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pl-PL" dirty="0" smtClean="0">
                <a:cs typeface="Courier New" pitchFamily="49" charset="0"/>
              </a:rPr>
              <a:t> aż do końca </a:t>
            </a:r>
            <a:r>
              <a:rPr lang="pl-PL" dirty="0" err="1" smtClean="0">
                <a:cs typeface="Courier New" pitchFamily="49" charset="0"/>
              </a:rPr>
              <a:t>stringu</a:t>
            </a:r>
            <a:r>
              <a:rPr lang="pl-PL" dirty="0" smtClean="0">
                <a:cs typeface="Courier New" pitchFamily="49" charset="0"/>
              </a:rPr>
              <a:t>. Wywołanie metody </a:t>
            </a:r>
            <a:r>
              <a:rPr lang="pl-PL" dirty="0" err="1" smtClean="0">
                <a:cs typeface="Courier New" pitchFamily="49" charset="0"/>
              </a:rPr>
              <a:t>erase</a:t>
            </a:r>
            <a:endParaRPr lang="pl-PL" dirty="0" smtClean="0">
              <a:cs typeface="Courier New" pitchFamily="49" charset="0"/>
            </a:endParaRPr>
          </a:p>
          <a:p>
            <a:r>
              <a:rPr lang="pl-PL" dirty="0" smtClean="0">
                <a:cs typeface="Courier New" pitchFamily="49" charset="0"/>
              </a:rPr>
              <a:t>   bez argumentów jest równoważne wywołaniu metody clear.</a:t>
            </a:r>
          </a:p>
          <a:p>
            <a:endParaRPr lang="pl-PL" dirty="0" smtClean="0">
              <a:cs typeface="Courier New" pitchFamily="49" charset="0"/>
            </a:endParaRPr>
          </a:p>
          <a:p>
            <a:r>
              <a:rPr lang="pl-PL" b="1" dirty="0" smtClean="0"/>
              <a:t>Przykładowe wywołanie:</a:t>
            </a:r>
          </a:p>
          <a:p>
            <a:endParaRPr lang="pl-PL" b="1" dirty="0" smtClean="0"/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pl-PL" dirty="0" smtClean="0"/>
          </a:p>
        </p:txBody>
      </p:sp>
      <p:sp>
        <p:nvSpPr>
          <p:cNvPr id="6" name="pole tekstowe 5"/>
          <p:cNvSpPr txBox="1"/>
          <p:nvPr/>
        </p:nvSpPr>
        <p:spPr>
          <a:xfrm>
            <a:off x="1785918" y="285728"/>
            <a:ext cx="7128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 err="1" smtClean="0">
                <a:latin typeface="Courier New" pitchFamily="49" charset="0"/>
                <a:cs typeface="Courier New" pitchFamily="49" charset="0"/>
              </a:rPr>
              <a:t>string::erase</a:t>
            </a:r>
            <a:r>
              <a:rPr lang="pl-PL" sz="28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, z ang. Wymazywać, kasować</a:t>
            </a:r>
          </a:p>
        </p:txBody>
      </p:sp>
      <p:cxnSp>
        <p:nvCxnSpPr>
          <p:cNvPr id="8" name="Łącznik prosty 7"/>
          <p:cNvCxnSpPr/>
          <p:nvPr/>
        </p:nvCxnSpPr>
        <p:spPr>
          <a:xfrm>
            <a:off x="0" y="1071546"/>
            <a:ext cx="8501090" cy="1588"/>
          </a:xfrm>
          <a:prstGeom prst="line">
            <a:avLst/>
          </a:prstGeom>
          <a:ln w="539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283537" y="4764026"/>
            <a:ext cx="23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Przykładowy program:</a:t>
            </a:r>
            <a:endParaRPr lang="pl-PL" b="1" dirty="0"/>
          </a:p>
        </p:txBody>
      </p:sp>
      <p:sp>
        <p:nvSpPr>
          <p:cNvPr id="11" name="Strzałka w dół 10"/>
          <p:cNvSpPr/>
          <p:nvPr/>
        </p:nvSpPr>
        <p:spPr>
          <a:xfrm rot="2700000">
            <a:off x="816428" y="5459906"/>
            <a:ext cx="785818" cy="64294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3" name="Grupa 12"/>
          <p:cNvGrpSpPr/>
          <p:nvPr/>
        </p:nvGrpSpPr>
        <p:grpSpPr>
          <a:xfrm>
            <a:off x="556545" y="4000504"/>
            <a:ext cx="5587091" cy="714380"/>
            <a:chOff x="556545" y="4000504"/>
            <a:chExt cx="5587091" cy="71438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545" y="4000504"/>
              <a:ext cx="5587091" cy="714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Prostokąt 11"/>
            <p:cNvSpPr/>
            <p:nvPr/>
          </p:nvSpPr>
          <p:spPr>
            <a:xfrm>
              <a:off x="587025" y="4228265"/>
              <a:ext cx="1826908" cy="257177"/>
            </a:xfrm>
            <a:prstGeom prst="rect">
              <a:avLst/>
            </a:prstGeom>
            <a:solidFill>
              <a:srgbClr val="FFFF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14" name="Picture 2" descr="D:\Programming\JTP\strona\grafika\jakie to proste - c++ with alph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71414"/>
            <a:ext cx="1588944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911" y="3740152"/>
            <a:ext cx="4913346" cy="74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pole tekstowe 3"/>
          <p:cNvSpPr txBox="1"/>
          <p:nvPr/>
        </p:nvSpPr>
        <p:spPr>
          <a:xfrm>
            <a:off x="291791" y="1216010"/>
            <a:ext cx="7823424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cs typeface="Courier New" pitchFamily="49" charset="0"/>
              </a:rPr>
              <a:t>Deklaracja:</a:t>
            </a:r>
          </a:p>
          <a:p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15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&amp; insert ( </a:t>
            </a:r>
            <a:r>
              <a:rPr lang="pl-PL" sz="15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 pos1, </a:t>
            </a:r>
            <a:r>
              <a:rPr lang="pl-PL" sz="15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5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pl-PL" sz="15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pl-PL" b="1" dirty="0" smtClean="0">
              <a:cs typeface="Courier New" pitchFamily="49" charset="0"/>
            </a:endParaRPr>
          </a:p>
          <a:p>
            <a:endParaRPr lang="pl-PL" b="1" dirty="0" smtClean="0">
              <a:cs typeface="Courier New" pitchFamily="49" charset="0"/>
            </a:endParaRPr>
          </a:p>
          <a:p>
            <a:r>
              <a:rPr lang="pl-PL" b="1" dirty="0" smtClean="0">
                <a:cs typeface="Courier New" pitchFamily="49" charset="0"/>
              </a:rPr>
              <a:t>Omówienie:</a:t>
            </a:r>
          </a:p>
          <a:p>
            <a:r>
              <a:rPr lang="pl-PL" dirty="0" smtClean="0">
                <a:cs typeface="Courier New" pitchFamily="49" charset="0"/>
              </a:rPr>
              <a:t>   Wstawia w wybrane miejsce tekst podany jako drugi argument. Egzemplarz klasy</a:t>
            </a:r>
          </a:p>
          <a:p>
            <a:r>
              <a:rPr lang="pl-PL" dirty="0" smtClean="0">
                <a:cs typeface="Courier New" pitchFamily="49" charset="0"/>
              </a:rPr>
              <a:t>   na którym jest wykonywana operacja jednocześnie wydłuża się w ten sposób </a:t>
            </a:r>
          </a:p>
          <a:p>
            <a:r>
              <a:rPr lang="pl-PL" dirty="0" smtClean="0">
                <a:cs typeface="Courier New" pitchFamily="49" charset="0"/>
              </a:rPr>
              <a:t>   o długość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l-PL" dirty="0" smtClean="0">
                <a:cs typeface="Courier New" pitchFamily="49" charset="0"/>
              </a:rPr>
              <a:t>.</a:t>
            </a:r>
          </a:p>
          <a:p>
            <a:endParaRPr lang="pl-PL" dirty="0" smtClean="0">
              <a:cs typeface="Courier New" pitchFamily="49" charset="0"/>
            </a:endParaRPr>
          </a:p>
          <a:p>
            <a:r>
              <a:rPr lang="pl-PL" b="1" dirty="0" smtClean="0"/>
              <a:t>Przykładowe wywołanie:</a:t>
            </a:r>
          </a:p>
          <a:p>
            <a:endParaRPr lang="pl-PL" b="1" dirty="0" smtClean="0"/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pl-PL" dirty="0" smtClean="0"/>
          </a:p>
        </p:txBody>
      </p:sp>
      <p:sp>
        <p:nvSpPr>
          <p:cNvPr id="6" name="pole tekstowe 5"/>
          <p:cNvSpPr txBox="1"/>
          <p:nvPr/>
        </p:nvSpPr>
        <p:spPr>
          <a:xfrm>
            <a:off x="1750176" y="285728"/>
            <a:ext cx="5965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 err="1" smtClean="0">
                <a:latin typeface="Courier New" pitchFamily="49" charset="0"/>
                <a:cs typeface="Courier New" pitchFamily="49" charset="0"/>
              </a:rPr>
              <a:t>string::insert</a:t>
            </a:r>
            <a:r>
              <a:rPr lang="pl-PL" sz="28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, z ang. wstawiać</a:t>
            </a:r>
          </a:p>
        </p:txBody>
      </p:sp>
      <p:cxnSp>
        <p:nvCxnSpPr>
          <p:cNvPr id="8" name="Łącznik prosty 7"/>
          <p:cNvCxnSpPr/>
          <p:nvPr/>
        </p:nvCxnSpPr>
        <p:spPr>
          <a:xfrm>
            <a:off x="0" y="1071546"/>
            <a:ext cx="8501090" cy="1588"/>
          </a:xfrm>
          <a:prstGeom prst="line">
            <a:avLst/>
          </a:prstGeom>
          <a:ln w="539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283537" y="4764026"/>
            <a:ext cx="23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Przykładowy program:</a:t>
            </a:r>
            <a:endParaRPr lang="pl-PL" b="1" dirty="0"/>
          </a:p>
        </p:txBody>
      </p:sp>
      <p:sp>
        <p:nvSpPr>
          <p:cNvPr id="11" name="Strzałka w dół 10"/>
          <p:cNvSpPr/>
          <p:nvPr/>
        </p:nvSpPr>
        <p:spPr>
          <a:xfrm rot="2700000">
            <a:off x="816428" y="5459906"/>
            <a:ext cx="785818" cy="64294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543214" y="3981454"/>
            <a:ext cx="2684164" cy="257177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" name="Grupa 9"/>
          <p:cNvGrpSpPr/>
          <p:nvPr/>
        </p:nvGrpSpPr>
        <p:grpSpPr>
          <a:xfrm>
            <a:off x="8718796" y="-80987"/>
            <a:ext cx="496674" cy="538264"/>
            <a:chOff x="-71470" y="-80987"/>
            <a:chExt cx="496674" cy="538264"/>
          </a:xfrm>
        </p:grpSpPr>
        <p:sp>
          <p:nvSpPr>
            <p:cNvPr id="13" name="Prostokąt 12"/>
            <p:cNvSpPr/>
            <p:nvPr/>
          </p:nvSpPr>
          <p:spPr>
            <a:xfrm>
              <a:off x="0" y="0"/>
              <a:ext cx="357190" cy="357190"/>
            </a:xfrm>
            <a:prstGeom prst="rect">
              <a:avLst/>
            </a:prstGeom>
            <a:solidFill>
              <a:srgbClr val="FFFF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12" name="Grupa 16"/>
            <p:cNvGrpSpPr/>
            <p:nvPr/>
          </p:nvGrpSpPr>
          <p:grpSpPr>
            <a:xfrm>
              <a:off x="-71470" y="-80987"/>
              <a:ext cx="496674" cy="538264"/>
              <a:chOff x="5214942" y="4572008"/>
              <a:chExt cx="496674" cy="538264"/>
            </a:xfrm>
          </p:grpSpPr>
          <p:sp>
            <p:nvSpPr>
              <p:cNvPr id="14" name="pole tekstowe 13"/>
              <p:cNvSpPr txBox="1"/>
              <p:nvPr/>
            </p:nvSpPr>
            <p:spPr>
              <a:xfrm>
                <a:off x="5214942" y="45720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b="1" dirty="0" smtClean="0"/>
                  <a:t>1</a:t>
                </a:r>
                <a:endParaRPr lang="pl-PL" b="1" dirty="0"/>
              </a:p>
            </p:txBody>
          </p:sp>
          <p:sp>
            <p:nvSpPr>
              <p:cNvPr id="15" name="pole tekstowe 14"/>
              <p:cNvSpPr txBox="1"/>
              <p:nvPr/>
            </p:nvSpPr>
            <p:spPr>
              <a:xfrm>
                <a:off x="5330924" y="464344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b="1" dirty="0" smtClean="0"/>
                  <a:t>/</a:t>
                </a:r>
                <a:endParaRPr lang="pl-PL" b="1" dirty="0"/>
              </a:p>
            </p:txBody>
          </p:sp>
          <p:sp>
            <p:nvSpPr>
              <p:cNvPr id="16" name="pole tekstowe 15"/>
              <p:cNvSpPr txBox="1"/>
              <p:nvPr/>
            </p:nvSpPr>
            <p:spPr>
              <a:xfrm>
                <a:off x="5409930" y="47409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b="1" dirty="0" smtClean="0"/>
                  <a:t>8</a:t>
                </a:r>
                <a:endParaRPr lang="pl-PL" b="1" dirty="0"/>
              </a:p>
            </p:txBody>
          </p:sp>
        </p:grpSp>
      </p:grpSp>
      <p:pic>
        <p:nvPicPr>
          <p:cNvPr id="17" name="Picture 2" descr="D:\Programming\JTP\strona\grafika\jakie to proste - c++ with alph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71414"/>
            <a:ext cx="1588944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291791" y="1216010"/>
            <a:ext cx="8501173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cs typeface="Courier New" pitchFamily="49" charset="0"/>
              </a:rPr>
              <a:t>Deklaracja:</a:t>
            </a:r>
          </a:p>
          <a:p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15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&amp; operator= ( </a:t>
            </a:r>
            <a:r>
              <a:rPr lang="pl-PL" sz="15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5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pl-PL" sz="15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l-PL" sz="150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endParaRPr lang="pl-PL" b="1" dirty="0" smtClean="0">
              <a:cs typeface="Courier New" pitchFamily="49" charset="0"/>
            </a:endParaRPr>
          </a:p>
          <a:p>
            <a:r>
              <a:rPr lang="pl-PL" b="1" dirty="0" smtClean="0">
                <a:cs typeface="Courier New" pitchFamily="49" charset="0"/>
              </a:rPr>
              <a:t>Omówienie:</a:t>
            </a:r>
          </a:p>
          <a:p>
            <a:r>
              <a:rPr lang="pl-PL" dirty="0" smtClean="0">
                <a:cs typeface="Courier New" pitchFamily="49" charset="0"/>
              </a:rPr>
              <a:t>   Zastępuję tekst zawarty w danej instancji klasy kopią tekstu pochodzącego z argumentu</a:t>
            </a:r>
          </a:p>
          <a:p>
            <a:r>
              <a:rPr lang="pl-PL" dirty="0" smtClean="0">
                <a:cs typeface="Courier New" pitchFamily="49" charset="0"/>
              </a:rPr>
              <a:t>   str. Stara zawartość jest nie do odzyskania. Rozszerzoną funkcjonalność oferuje</a:t>
            </a:r>
          </a:p>
          <a:p>
            <a:r>
              <a:rPr lang="pl-PL" dirty="0" smtClean="0">
                <a:cs typeface="Courier New" pitchFamily="49" charset="0"/>
              </a:rPr>
              <a:t>   funkcja </a:t>
            </a:r>
            <a:r>
              <a:rPr lang="pl-PL" dirty="0" err="1" smtClean="0">
                <a:cs typeface="Courier New" pitchFamily="49" charset="0"/>
              </a:rPr>
              <a:t>assign</a:t>
            </a:r>
            <a:endParaRPr lang="pl-PL" dirty="0" smtClean="0">
              <a:cs typeface="Courier New" pitchFamily="49" charset="0"/>
            </a:endParaRPr>
          </a:p>
          <a:p>
            <a:endParaRPr lang="pl-PL" dirty="0" smtClean="0">
              <a:cs typeface="Courier New" pitchFamily="49" charset="0"/>
            </a:endParaRPr>
          </a:p>
          <a:p>
            <a:r>
              <a:rPr lang="pl-PL" dirty="0" smtClean="0">
                <a:cs typeface="Courier New" pitchFamily="49" charset="0"/>
              </a:rPr>
              <a:t> </a:t>
            </a:r>
            <a:r>
              <a:rPr lang="pl-PL" b="1" dirty="0" smtClean="0"/>
              <a:t>Przykładowe wywołanie:</a:t>
            </a:r>
          </a:p>
          <a:p>
            <a:endParaRPr lang="pl-PL" b="1" dirty="0" smtClean="0"/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pl-PL" dirty="0" smtClean="0"/>
          </a:p>
        </p:txBody>
      </p:sp>
      <p:sp>
        <p:nvSpPr>
          <p:cNvPr id="6" name="pole tekstowe 5"/>
          <p:cNvSpPr txBox="1"/>
          <p:nvPr/>
        </p:nvSpPr>
        <p:spPr>
          <a:xfrm>
            <a:off x="1878701" y="285728"/>
            <a:ext cx="383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 err="1" smtClean="0">
                <a:latin typeface="Courier New" pitchFamily="49" charset="0"/>
                <a:cs typeface="Courier New" pitchFamily="49" charset="0"/>
              </a:rPr>
              <a:t>string::operator</a:t>
            </a:r>
            <a:r>
              <a:rPr lang="pl-PL" sz="2800" b="1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Łącznik prosty 7"/>
          <p:cNvCxnSpPr/>
          <p:nvPr/>
        </p:nvCxnSpPr>
        <p:spPr>
          <a:xfrm>
            <a:off x="0" y="1071546"/>
            <a:ext cx="8501090" cy="1588"/>
          </a:xfrm>
          <a:prstGeom prst="line">
            <a:avLst/>
          </a:prstGeom>
          <a:ln w="539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283537" y="4764026"/>
            <a:ext cx="23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Przykładowy program:</a:t>
            </a:r>
            <a:endParaRPr lang="pl-PL" b="1" dirty="0"/>
          </a:p>
        </p:txBody>
      </p:sp>
      <p:sp>
        <p:nvSpPr>
          <p:cNvPr id="11" name="Strzałka w dół 10"/>
          <p:cNvSpPr/>
          <p:nvPr/>
        </p:nvSpPr>
        <p:spPr>
          <a:xfrm rot="2700000">
            <a:off x="816428" y="5459906"/>
            <a:ext cx="785818" cy="64294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5" name="Grupa 14"/>
          <p:cNvGrpSpPr/>
          <p:nvPr/>
        </p:nvGrpSpPr>
        <p:grpSpPr>
          <a:xfrm>
            <a:off x="500034" y="3624264"/>
            <a:ext cx="2428892" cy="676904"/>
            <a:chOff x="3286116" y="3714751"/>
            <a:chExt cx="2428892" cy="67690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6116" y="3714751"/>
              <a:ext cx="2428892" cy="67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Prostokąt 11"/>
            <p:cNvSpPr/>
            <p:nvPr/>
          </p:nvSpPr>
          <p:spPr>
            <a:xfrm>
              <a:off x="3357554" y="3921128"/>
              <a:ext cx="1500198" cy="222252"/>
            </a:xfrm>
            <a:prstGeom prst="rect">
              <a:avLst/>
            </a:prstGeom>
            <a:solidFill>
              <a:srgbClr val="FFFF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10" name="Picture 2" descr="D:\Programming\JTP\strona\grafika\jakie to proste - c++ with alph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71414"/>
            <a:ext cx="1588944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602</Words>
  <Application>Microsoft Office PowerPoint</Application>
  <PresentationFormat>Pokaz na ekranie (4:3)</PresentationFormat>
  <Paragraphs>141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cp:lastModifiedBy>Krzysztof Szumny</cp:lastModifiedBy>
  <cp:revision>38</cp:revision>
  <dcterms:modified xsi:type="dcterms:W3CDTF">2010-01-11T00:15:28Z</dcterms:modified>
</cp:coreProperties>
</file>