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9" r:id="rId2"/>
    <p:sldId id="265" r:id="rId3"/>
    <p:sldId id="266" r:id="rId4"/>
    <p:sldId id="267" r:id="rId5"/>
    <p:sldId id="260" r:id="rId6"/>
    <p:sldId id="269" r:id="rId7"/>
    <p:sldId id="268" r:id="rId8"/>
    <p:sldId id="261" r:id="rId9"/>
    <p:sldId id="262" r:id="rId10"/>
    <p:sldId id="263" r:id="rId11"/>
    <p:sldId id="264" r:id="rId12"/>
    <p:sldId id="270" r:id="rId13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435" autoAdjust="0"/>
  </p:normalViewPr>
  <p:slideViewPr>
    <p:cSldViewPr snapToGrid="0">
      <p:cViewPr varScale="1">
        <p:scale>
          <a:sx n="67" d="100"/>
          <a:sy n="67" d="100"/>
        </p:scale>
        <p:origin x="15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F6036-5F6C-41A5-9C9F-6BEB8A5B67FC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7B68F-0341-4FE3-A76B-923959FAE34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63732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/>
              <a:t>ตัวอย่างการเก็บข้อมูล </a:t>
            </a:r>
            <a:r>
              <a:rPr lang="th-TH" sz="18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ใบรายชื่อนักเรียน และ แฟ้มข้อมูลคอมพิวเตอร์ เช่น </a:t>
            </a:r>
            <a:r>
              <a:rPr lang="en-US" sz="1800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student_name.xlxs</a:t>
            </a:r>
            <a:endParaRPr lang="th-TH" sz="1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7B68F-0341-4FE3-A76B-923959FAE343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3968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/>
              <a:t>ตัวอย่างโปรแกรมเช่น </a:t>
            </a:r>
            <a:r>
              <a:rPr lang="en-US" dirty="0"/>
              <a:t>reg.buu.ac.th </a:t>
            </a:r>
            <a:r>
              <a:rPr lang="th-TH" dirty="0"/>
              <a:t>เป็นระบบฐานข้อมูลนิสิตภายในมหาวิทยาลัย</a:t>
            </a:r>
            <a:r>
              <a:rPr lang="th-TH" dirty="0" err="1"/>
              <a:t>บูรพา</a:t>
            </a:r>
            <a:endParaRPr lang="th-TH" sz="1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7B68F-0341-4FE3-A76B-923959FAE343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49281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DBMS </a:t>
            </a:r>
            <a:r>
              <a:rPr lang="th-TH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r>
              <a:rPr lang="th-TH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ซอฟแวร์</a:t>
            </a:r>
            <a:r>
              <a:rPr lang="th-TH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ที่มีผู้พัฒนาขึ้นมาเพื่อใช้งาน</a:t>
            </a:r>
            <a:endParaRPr lang="th-TH" sz="1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7B68F-0341-4FE3-A76B-923959FAE343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02795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6066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3925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9255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337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843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2334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3733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3263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4845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9926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7399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4597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1759129" y="2665969"/>
            <a:ext cx="5593199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ค่ายทักษะคอมพิวเตอร์ </a:t>
            </a:r>
            <a:endParaRPr 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en-US" altLang="ja-JP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MYSQL/PHP</a:t>
            </a:r>
            <a:endParaRPr lang="th-TH" sz="5400" b="1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638890" y="4910378"/>
            <a:ext cx="7833675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chemeClr val="accent1"/>
              </a:buClr>
              <a:buSzPct val="25000"/>
            </a:pPr>
            <a:r>
              <a:rPr lang="th-TH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คณะวิทยาศาสตร์และศิลปศาสตร์ </a:t>
            </a:r>
          </a:p>
          <a:p>
            <a:pPr lvl="0" algn="ctr">
              <a:buClr>
                <a:schemeClr val="accent1"/>
              </a:buClr>
              <a:buSzPct val="25000"/>
            </a:pPr>
            <a:r>
              <a:rPr lang="th-TH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มหาวิทยาลัย</a:t>
            </a:r>
            <a:r>
              <a:rPr lang="th-TH" sz="3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บูรพา</a:t>
            </a:r>
            <a:r>
              <a:rPr lang="th-TH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 วิทยาเขตจันทบุรี</a:t>
            </a:r>
          </a:p>
          <a:p>
            <a:pPr lvl="0" algn="ctr">
              <a:spcBef>
                <a:spcPts val="560"/>
              </a:spcBef>
              <a:buClr>
                <a:schemeClr val="accent1"/>
              </a:buClr>
              <a:buSzPct val="25000"/>
            </a:pPr>
            <a:r>
              <a:rPr lang="th-TH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ครั้งที่ 16 วันที่ 19-20 สิงหาคม 2560 ณ โรงเรียน</a:t>
            </a:r>
            <a:r>
              <a:rPr lang="th-TH" sz="3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เบญ</a:t>
            </a:r>
            <a:r>
              <a:rPr lang="th-TH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จมานุสรณ์ จันทบุรี</a:t>
            </a:r>
          </a:p>
        </p:txBody>
      </p:sp>
      <p:pic>
        <p:nvPicPr>
          <p:cNvPr id="5" name="Picture 2" descr="ผลการค้นหารูปภาพสำหรับ ตรามหาวิทยาลัยบูรพา">
            <a:extLst>
              <a:ext uri="{FF2B5EF4-FFF2-40B4-BE49-F238E27FC236}">
                <a16:creationId xmlns:a16="http://schemas.microsoft.com/office/drawing/2014/main" id="{890B0FC1-A98B-41C2-9340-0DB213997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614" y="662109"/>
            <a:ext cx="1894230" cy="189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559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BE65E1-127A-4BC7-AE44-D12782729652}"/>
              </a:ext>
            </a:extLst>
          </p:cNvPr>
          <p:cNvSpPr txBox="1"/>
          <p:nvPr/>
        </p:nvSpPr>
        <p:spPr>
          <a:xfrm>
            <a:off x="1428996" y="4121783"/>
            <a:ext cx="64442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PHP </a:t>
            </a:r>
            <a:r>
              <a:rPr lang="th-TH" altLang="ja-JP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คืออะไร</a:t>
            </a:r>
            <a:endParaRPr lang="th-TH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2" descr="ผลการค้นหารูปภาพสำหรับ การ์ตูน สงสัย">
            <a:extLst>
              <a:ext uri="{FF2B5EF4-FFF2-40B4-BE49-F238E27FC236}">
                <a16:creationId xmlns:a16="http://schemas.microsoft.com/office/drawing/2014/main" id="{16DA2A23-EA9C-48F0-AAB0-97F12C744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81" y="1255110"/>
            <a:ext cx="2866672" cy="286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725190" y="5950709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10</a:t>
            </a:r>
          </a:p>
        </p:txBody>
      </p:sp>
    </p:spTree>
    <p:extLst>
      <p:ext uri="{BB962C8B-B14F-4D97-AF65-F5344CB8AC3E}">
        <p14:creationId xmlns:p14="http://schemas.microsoft.com/office/powerpoint/2010/main" val="147443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725189" y="5950709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11</a:t>
            </a:r>
          </a:p>
        </p:txBody>
      </p:sp>
      <p:sp>
        <p:nvSpPr>
          <p:cNvPr id="5" name="Shape 103">
            <a:extLst>
              <a:ext uri="{FF2B5EF4-FFF2-40B4-BE49-F238E27FC236}">
                <a16:creationId xmlns:a16="http://schemas.microsoft.com/office/drawing/2014/main" id="{2B8BBB95-EC1E-466F-824C-B9DDB7FD0785}"/>
              </a:ext>
            </a:extLst>
          </p:cNvPr>
          <p:cNvSpPr txBox="1">
            <a:spLocks/>
          </p:cNvSpPr>
          <p:nvPr/>
        </p:nvSpPr>
        <p:spPr>
          <a:xfrm>
            <a:off x="3094630" y="582306"/>
            <a:ext cx="295474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th-TH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PHP คืออะไร?</a:t>
            </a:r>
          </a:p>
        </p:txBody>
      </p:sp>
      <p:sp>
        <p:nvSpPr>
          <p:cNvPr id="6" name="Shape 104">
            <a:extLst>
              <a:ext uri="{FF2B5EF4-FFF2-40B4-BE49-F238E27FC236}">
                <a16:creationId xmlns:a16="http://schemas.microsoft.com/office/drawing/2014/main" id="{F2ABAC8F-0043-45CB-8F70-58D1643FB302}"/>
              </a:ext>
            </a:extLst>
          </p:cNvPr>
          <p:cNvSpPr txBox="1">
            <a:spLocks/>
          </p:cNvSpPr>
          <p:nvPr/>
        </p:nvSpPr>
        <p:spPr>
          <a:xfrm>
            <a:off x="457200" y="1600201"/>
            <a:ext cx="8229600" cy="41045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bg1"/>
              </a:buClr>
              <a:buSzPct val="85000"/>
              <a:buFont typeface="Wingdings" panose="05000000000000000000" pitchFamily="2" charset="2"/>
              <a:buChar char="q"/>
            </a:pPr>
            <a:r>
              <a:rPr lang="th-TH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 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PHP </a:t>
            </a:r>
            <a:r>
              <a:rPr lang="th-TH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ย่อมาจาก 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PHP : Hypertext Preprocessor</a:t>
            </a:r>
          </a:p>
          <a:p>
            <a:pPr>
              <a:spcBef>
                <a:spcPts val="0"/>
              </a:spcBef>
              <a:buClr>
                <a:schemeClr val="bg1"/>
              </a:buClr>
              <a:buSzPct val="85000"/>
              <a:buFont typeface="Wingdings" panose="05000000000000000000" pitchFamily="2" charset="2"/>
              <a:buChar char="q"/>
            </a:pPr>
            <a:r>
              <a:rPr lang="th-TH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 เป็นภาษาที่เอาไว้พัฒนาในแบบ 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Web Base Application </a:t>
            </a:r>
            <a:r>
              <a:rPr lang="th-TH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ที่สามารถทำงานร่วมกับระบบจัดการการฐานข้อมูล 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MySQL</a:t>
            </a:r>
            <a:endParaRPr lang="th-TH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Arial"/>
              <a:cs typeface="TH Sarabun New" panose="020B0500040200020003" pitchFamily="34" charset="-34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8165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4360D-7489-4990-9618-C32DBF1D0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9486" y="2976434"/>
            <a:ext cx="200247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th-TH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คำถาม</a:t>
            </a:r>
            <a:r>
              <a:rPr kumimoji="0" lang="th-TH" altLang="th-TH" sz="5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kumimoji="0" lang="en-US" altLang="th-TH" sz="5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?</a:t>
            </a:r>
            <a:r>
              <a:rPr kumimoji="0" lang="th-TH" altLang="th-TH" sz="5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500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BE65E1-127A-4BC7-AE44-D12782729652}"/>
              </a:ext>
            </a:extLst>
          </p:cNvPr>
          <p:cNvSpPr txBox="1"/>
          <p:nvPr/>
        </p:nvSpPr>
        <p:spPr>
          <a:xfrm>
            <a:off x="341195" y="647981"/>
            <a:ext cx="8502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5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เนื้อหาบรรยาย</a:t>
            </a:r>
          </a:p>
        </p:txBody>
      </p:sp>
      <p:pic>
        <p:nvPicPr>
          <p:cNvPr id="8" name="Picture 2" descr="ผลการค้นหารูปภาพสำหรับ การ์ตูน สงสัย">
            <a:extLst>
              <a:ext uri="{FF2B5EF4-FFF2-40B4-BE49-F238E27FC236}">
                <a16:creationId xmlns:a16="http://schemas.microsoft.com/office/drawing/2014/main" id="{16DA2A23-EA9C-48F0-AAB0-97F12C744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484" y="1571311"/>
            <a:ext cx="2866672" cy="286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6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2</a:t>
            </a:r>
          </a:p>
        </p:txBody>
      </p:sp>
      <p:sp>
        <p:nvSpPr>
          <p:cNvPr id="5" name="สี่เหลี่ยมผืนผ้า 2">
            <a:extLst>
              <a:ext uri="{FF2B5EF4-FFF2-40B4-BE49-F238E27FC236}">
                <a16:creationId xmlns:a16="http://schemas.microsoft.com/office/drawing/2014/main" id="{77EBD1EA-4788-471C-A178-31F3E077F19E}"/>
              </a:ext>
            </a:extLst>
          </p:cNvPr>
          <p:cNvSpPr/>
          <p:nvPr/>
        </p:nvSpPr>
        <p:spPr>
          <a:xfrm>
            <a:off x="562397" y="1706920"/>
            <a:ext cx="503708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spcBef>
                <a:spcPts val="0"/>
              </a:spcBef>
              <a:buClr>
                <a:schemeClr val="bg1"/>
              </a:buClr>
              <a:buSzPct val="85000"/>
              <a:buFont typeface="Wingdings" panose="05000000000000000000" pitchFamily="2" charset="2"/>
              <a:buChar char="q"/>
            </a:pPr>
            <a:r>
              <a:rPr lang="th-TH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ความหมายของระบบฐานข้อมูล</a:t>
            </a:r>
          </a:p>
          <a:p>
            <a:pPr marL="685800" indent="-685800">
              <a:spcBef>
                <a:spcPts val="0"/>
              </a:spcBef>
              <a:buClr>
                <a:schemeClr val="bg1"/>
              </a:buClr>
              <a:buSzPct val="85000"/>
              <a:buFont typeface="Wingdings" panose="05000000000000000000" pitchFamily="2" charset="2"/>
              <a:buChar char="q"/>
            </a:pPr>
            <a:r>
              <a:rPr lang="th-TH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ความหมายเบื้องตันเกี่ยวกับ 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SQL </a:t>
            </a:r>
            <a:r>
              <a:rPr lang="th-TH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และ 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PHP</a:t>
            </a:r>
            <a:endParaRPr lang="th-TH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Arial"/>
              <a:cs typeface="TH Sarabun New" panose="020B0500040200020003" pitchFamily="34" charset="-34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971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5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3</a:t>
            </a:r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F800BE5D-F695-460E-AC26-304A29065BC0}"/>
              </a:ext>
            </a:extLst>
          </p:cNvPr>
          <p:cNvSpPr txBox="1">
            <a:spLocks/>
          </p:cNvSpPr>
          <p:nvPr/>
        </p:nvSpPr>
        <p:spPr>
          <a:xfrm>
            <a:off x="450434" y="1672083"/>
            <a:ext cx="8229600" cy="42786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ข้อมูลที่มีความสัมพันธ์เกี่ยวข้องกัน นำมาจัดเก็บอย่างเป็นระบบเพื่อสะดวกในการใช้งาน เก็บได้ทั้งในกระดาษ ซึ่งจะทำงานได้สะดวกมากหากเก็บในระบบคอมพิวเตอร์</a:t>
            </a:r>
          </a:p>
          <a:p>
            <a:pPr marL="0" indent="0" algn="ctr">
              <a:buNone/>
            </a:pPr>
            <a:endParaRPr lang="th-TH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 algn="ctr">
              <a:buNone/>
            </a:pPr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ข้อมูลส่วนใหญ่มักจะถูกเก็บในรูปแบบตาราง และการออกแบบตารางที่ใช้เก็บข้อมูลว่าเก็บข้อมูลควรจะมีความเหมาะสมและเรียนรู้ได้ใช้งานได้ง่าย</a:t>
            </a:r>
          </a:p>
          <a:p>
            <a:pPr marL="0" indent="0" algn="ctr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b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</a:br>
            <a:endParaRPr lang="th-TH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Arial"/>
              <a:cs typeface="TH Sarabun New" panose="020B0500040200020003" pitchFamily="34" charset="-34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17280-7227-49B7-B30D-5F39853AB652}"/>
              </a:ext>
            </a:extLst>
          </p:cNvPr>
          <p:cNvSpPr txBox="1"/>
          <p:nvPr/>
        </p:nvSpPr>
        <p:spPr>
          <a:xfrm>
            <a:off x="584548" y="540601"/>
            <a:ext cx="80954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ระบบฐานข้อมูล (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Database System) </a:t>
            </a:r>
            <a:r>
              <a:rPr lang="th-TH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คืออะไร</a:t>
            </a:r>
            <a:endParaRPr lang="th-TH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74203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5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4</a:t>
            </a:r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F800BE5D-F695-460E-AC26-304A29065BC0}"/>
              </a:ext>
            </a:extLst>
          </p:cNvPr>
          <p:cNvSpPr txBox="1">
            <a:spLocks/>
          </p:cNvSpPr>
          <p:nvPr/>
        </p:nvSpPr>
        <p:spPr>
          <a:xfrm>
            <a:off x="450433" y="1576548"/>
            <a:ext cx="8229600" cy="42786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เป็นโปรแกรมที่ถูกสร้างขึ้นมาเพื่อ </a:t>
            </a:r>
          </a:p>
          <a:p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ช่วยในการจัดเก็บและใช้ข้อมูลร่วมกันสำหรับผู้ใช้หลาย ๆ คน  </a:t>
            </a:r>
          </a:p>
          <a:p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ช่วยกำหนดระดับการเข้าถึงข้อมูลของผู้ใช้ที่มีสิทธิต่าง ๆ กัน</a:t>
            </a:r>
          </a:p>
          <a:p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มักสร้างโปรแกรมประยุกต์ขึ้นมาเพื่อช่วยในการทำงานที่ติดต่อกับฐานข้อมูล</a:t>
            </a:r>
          </a:p>
          <a:p>
            <a:pPr marL="0" indent="0" algn="ctr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b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</a:br>
            <a:endParaRPr lang="th-TH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Arial"/>
              <a:cs typeface="TH Sarabun New" panose="020B0500040200020003" pitchFamily="34" charset="-34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17280-7227-49B7-B30D-5F39853AB652}"/>
              </a:ext>
            </a:extLst>
          </p:cNvPr>
          <p:cNvSpPr txBox="1"/>
          <p:nvPr/>
        </p:nvSpPr>
        <p:spPr>
          <a:xfrm>
            <a:off x="1526581" y="526954"/>
            <a:ext cx="6077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ระบบการจัดฐานข้อมูล คืออะไร</a:t>
            </a:r>
            <a:endParaRPr lang="th-TH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6" descr="ผลการค้นหารูปภาพสำหรับ mysql">
            <a:extLst>
              <a:ext uri="{FF2B5EF4-FFF2-40B4-BE49-F238E27FC236}">
                <a16:creationId xmlns:a16="http://schemas.microsoft.com/office/drawing/2014/main" id="{44B9E9FE-F3EA-4016-866F-27DC83F9D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495" y="4550493"/>
            <a:ext cx="3187067" cy="164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678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BE65E1-127A-4BC7-AE44-D12782729652}"/>
              </a:ext>
            </a:extLst>
          </p:cNvPr>
          <p:cNvSpPr txBox="1"/>
          <p:nvPr/>
        </p:nvSpPr>
        <p:spPr>
          <a:xfrm>
            <a:off x="1428996" y="4121783"/>
            <a:ext cx="64442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altLang="ja-JP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ภาษา </a:t>
            </a:r>
            <a:r>
              <a:rPr lang="en-US" altLang="ja-JP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SQL </a:t>
            </a:r>
            <a:r>
              <a:rPr lang="th-TH" altLang="ja-JP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คืออะไร</a:t>
            </a:r>
            <a:endParaRPr lang="th-TH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2" descr="ผลการค้นหารูปภาพสำหรับ การ์ตูน สงสัย">
            <a:extLst>
              <a:ext uri="{FF2B5EF4-FFF2-40B4-BE49-F238E27FC236}">
                <a16:creationId xmlns:a16="http://schemas.microsoft.com/office/drawing/2014/main" id="{16DA2A23-EA9C-48F0-AAB0-97F12C744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81" y="1255110"/>
            <a:ext cx="2866672" cy="286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6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5</a:t>
            </a:r>
          </a:p>
        </p:txBody>
      </p:sp>
    </p:spTree>
    <p:extLst>
      <p:ext uri="{BB962C8B-B14F-4D97-AF65-F5344CB8AC3E}">
        <p14:creationId xmlns:p14="http://schemas.microsoft.com/office/powerpoint/2010/main" val="2601533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5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6</a:t>
            </a:r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F800BE5D-F695-460E-AC26-304A29065BC0}"/>
              </a:ext>
            </a:extLst>
          </p:cNvPr>
          <p:cNvSpPr txBox="1">
            <a:spLocks/>
          </p:cNvSpPr>
          <p:nvPr/>
        </p:nvSpPr>
        <p:spPr>
          <a:xfrm>
            <a:off x="501794" y="1917742"/>
            <a:ext cx="8229600" cy="22311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เป็นรูปแบบคำสั่งที่ใช้ในการใช้งานข้อมูล เช่น แสดงผลข้อมูล เพิ่มข้อมูล แก้ไขข้อมูล ลบข้อมูล และคำสั่งในการสร้างตาราง</a:t>
            </a:r>
          </a:p>
          <a:p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ภาษา 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SQL </a:t>
            </a:r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สามารถใช้กับ 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DBMS </a:t>
            </a:r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ได้ทุกผลิตภัณฑ์กว่า 80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%</a:t>
            </a:r>
            <a:b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</a:br>
            <a:endParaRPr lang="th-TH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Arial"/>
              <a:cs typeface="TH Sarabun New" panose="020B0500040200020003" pitchFamily="34" charset="-34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17280-7227-49B7-B30D-5F39853AB652}"/>
              </a:ext>
            </a:extLst>
          </p:cNvPr>
          <p:cNvSpPr txBox="1"/>
          <p:nvPr/>
        </p:nvSpPr>
        <p:spPr>
          <a:xfrm>
            <a:off x="2501206" y="557682"/>
            <a:ext cx="39004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ภาษา </a:t>
            </a:r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SQL </a:t>
            </a:r>
            <a:r>
              <a:rPr lang="th-TH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คืออะไร</a:t>
            </a:r>
            <a:endParaRPr lang="th-TH" sz="54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26590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BE65E1-127A-4BC7-AE44-D12782729652}"/>
              </a:ext>
            </a:extLst>
          </p:cNvPr>
          <p:cNvSpPr txBox="1"/>
          <p:nvPr/>
        </p:nvSpPr>
        <p:spPr>
          <a:xfrm>
            <a:off x="1428996" y="4121783"/>
            <a:ext cx="64442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MySQL </a:t>
            </a:r>
            <a:r>
              <a:rPr lang="th-TH" altLang="ja-JP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คืออะไร</a:t>
            </a:r>
            <a:endParaRPr lang="th-TH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2" descr="ผลการค้นหารูปภาพสำหรับ การ์ตูน สงสัย">
            <a:extLst>
              <a:ext uri="{FF2B5EF4-FFF2-40B4-BE49-F238E27FC236}">
                <a16:creationId xmlns:a16="http://schemas.microsoft.com/office/drawing/2014/main" id="{16DA2A23-EA9C-48F0-AAB0-97F12C744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81" y="1255110"/>
            <a:ext cx="2866672" cy="286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6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7</a:t>
            </a:r>
          </a:p>
        </p:txBody>
      </p:sp>
    </p:spTree>
    <p:extLst>
      <p:ext uri="{BB962C8B-B14F-4D97-AF65-F5344CB8AC3E}">
        <p14:creationId xmlns:p14="http://schemas.microsoft.com/office/powerpoint/2010/main" val="3292007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5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8</a:t>
            </a:r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F800BE5D-F695-460E-AC26-304A29065BC0}"/>
              </a:ext>
            </a:extLst>
          </p:cNvPr>
          <p:cNvSpPr txBox="1">
            <a:spLocks/>
          </p:cNvSpPr>
          <p:nvPr/>
        </p:nvSpPr>
        <p:spPr>
          <a:xfrm>
            <a:off x="323528" y="1412776"/>
            <a:ext cx="8229600" cy="15841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r>
              <a:rPr lang="th-TH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โปรแกรมจัดการฐานข้อมูล จัดเก็บ ค้นหา เรียงข้อมูล ดึงข้อมูล </a:t>
            </a:r>
            <a:br>
              <a:rPr lang="th-TH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</a:br>
            <a:endParaRPr lang="th-TH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Arial"/>
              <a:cs typeface="TH Sarabun New" panose="020B0500040200020003" pitchFamily="34" charset="-34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17280-7227-49B7-B30D-5F39853AB652}"/>
              </a:ext>
            </a:extLst>
          </p:cNvPr>
          <p:cNvSpPr txBox="1"/>
          <p:nvPr/>
        </p:nvSpPr>
        <p:spPr>
          <a:xfrm>
            <a:off x="2797494" y="467549"/>
            <a:ext cx="3669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MySQL </a:t>
            </a:r>
            <a:r>
              <a:rPr lang="th-TH" altLang="ja-JP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คืออะไร ?</a:t>
            </a:r>
            <a:endParaRPr lang="th-TH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0" name="Picture 4" descr="ผลการค้นหารูปภาพสำหรับ จัดเก็บ">
            <a:extLst>
              <a:ext uri="{FF2B5EF4-FFF2-40B4-BE49-F238E27FC236}">
                <a16:creationId xmlns:a16="http://schemas.microsoft.com/office/drawing/2014/main" id="{C2477E10-53C3-47F1-82F1-53BB62EF0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03" y="3034717"/>
            <a:ext cx="2743366" cy="217640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ผลการค้นหารูปภาพสำหรับ จัดเก็บ">
            <a:extLst>
              <a:ext uri="{FF2B5EF4-FFF2-40B4-BE49-F238E27FC236}">
                <a16:creationId xmlns:a16="http://schemas.microsoft.com/office/drawing/2014/main" id="{6EF38A48-95FD-4A51-A150-22B57487E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9333" y1="14148" x2="42333" y2="61093"/>
                        <a14:foregroundMark x1="26333" y1="54984" x2="44667" y2="53376"/>
                        <a14:foregroundMark x1="46333" y1="18006" x2="39667" y2="35691"/>
                        <a14:foregroundMark x1="37333" y1="9646" x2="29333" y2="11254"/>
                        <a14:foregroundMark x1="29333" y1="15756" x2="60667" y2="75563"/>
                        <a14:foregroundMark x1="26333" y1="58842" x2="67000" y2="67203"/>
                        <a14:foregroundMark x1="22333" y1="57878" x2="16000" y2="71061"/>
                        <a14:foregroundMark x1="12000" y1="54984" x2="35000" y2="73312"/>
                        <a14:foregroundMark x1="60667" y1="21865" x2="37333" y2="25080"/>
                        <a14:foregroundMark x1="80333" y1="40193" x2="68333" y2="617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42775"/>
            <a:ext cx="1512168" cy="156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ผลการค้นหารูปภาพสำหรับ mysql">
            <a:extLst>
              <a:ext uri="{FF2B5EF4-FFF2-40B4-BE49-F238E27FC236}">
                <a16:creationId xmlns:a16="http://schemas.microsoft.com/office/drawing/2014/main" id="{0C7934E0-5557-41E4-86C8-BF78286D4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173" y="3839518"/>
            <a:ext cx="2747666" cy="142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ลูกศรลง 6">
            <a:extLst>
              <a:ext uri="{FF2B5EF4-FFF2-40B4-BE49-F238E27FC236}">
                <a16:creationId xmlns:a16="http://schemas.microsoft.com/office/drawing/2014/main" id="{A01668D6-42D1-4B9C-90A7-7AE0FC8005C6}"/>
              </a:ext>
            </a:extLst>
          </p:cNvPr>
          <p:cNvSpPr/>
          <p:nvPr/>
        </p:nvSpPr>
        <p:spPr>
          <a:xfrm rot="16200000">
            <a:off x="3895991" y="4153850"/>
            <a:ext cx="593299" cy="1139568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4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4" name="Picture 10" descr="ผลการค้นหารูปภาพสำหรับ mysql">
            <a:extLst>
              <a:ext uri="{FF2B5EF4-FFF2-40B4-BE49-F238E27FC236}">
                <a16:creationId xmlns:a16="http://schemas.microsoft.com/office/drawing/2014/main" id="{188D2AD4-DA20-485B-A065-DC1C31D13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291" y="2966301"/>
            <a:ext cx="2150826" cy="171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932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5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9</a:t>
            </a:r>
          </a:p>
        </p:txBody>
      </p:sp>
      <p:sp>
        <p:nvSpPr>
          <p:cNvPr id="18" name="สี่เหลี่ยมผืนผ้า 2">
            <a:extLst>
              <a:ext uri="{FF2B5EF4-FFF2-40B4-BE49-F238E27FC236}">
                <a16:creationId xmlns:a16="http://schemas.microsoft.com/office/drawing/2014/main" id="{18A226E8-FA50-4B41-A098-625CFEFD6D50}"/>
              </a:ext>
            </a:extLst>
          </p:cNvPr>
          <p:cNvSpPr/>
          <p:nvPr/>
        </p:nvSpPr>
        <p:spPr>
          <a:xfrm>
            <a:off x="562397" y="1706920"/>
            <a:ext cx="77768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spcBef>
                <a:spcPts val="0"/>
              </a:spcBef>
              <a:buClr>
                <a:schemeClr val="bg1"/>
              </a:buClr>
              <a:buSzPct val="85000"/>
              <a:buFont typeface="Wingdings" panose="05000000000000000000" pitchFamily="2" charset="2"/>
              <a:buChar char="q"/>
            </a:pPr>
            <a:r>
              <a:rPr lang="th-TH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มีความสามารถให้ผู้ใช้งานเข้าถึงข้อมูลได้หลายๆคนในเวลาเดียวกัน</a:t>
            </a:r>
          </a:p>
          <a:p>
            <a:pPr marL="685800" indent="-685800">
              <a:buClr>
                <a:schemeClr val="bg1"/>
              </a:buClr>
              <a:buSzPct val="85000"/>
              <a:buFont typeface="Wingdings" panose="05000000000000000000" pitchFamily="2" charset="2"/>
              <a:buChar char="q"/>
            </a:pPr>
            <a:r>
              <a:rPr lang="th-TH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มีการเข้าถึงข้อมูลที่รวดเร็วรวมทั้งมี การกำหนดการเข้าใช้งานของผู้ใช้ในแบบต่างต่างอย่างเหมาะสมและปลอดภัย </a:t>
            </a:r>
          </a:p>
          <a:p>
            <a:pPr>
              <a:spcBef>
                <a:spcPts val="0"/>
              </a:spcBef>
              <a:buClr>
                <a:schemeClr val="accent1"/>
              </a:buClr>
              <a:buSzPct val="85000"/>
            </a:pPr>
            <a:endParaRPr lang="th-TH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Arial"/>
              <a:cs typeface="TH Sarabun New" panose="020B0500040200020003" pitchFamily="34" charset="-34"/>
              <a:sym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EFC571-AACB-4689-8244-6A3D4FEA21AA}"/>
              </a:ext>
            </a:extLst>
          </p:cNvPr>
          <p:cNvSpPr txBox="1"/>
          <p:nvPr/>
        </p:nvSpPr>
        <p:spPr>
          <a:xfrm>
            <a:off x="2195243" y="625058"/>
            <a:ext cx="45111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MySQL </a:t>
            </a:r>
            <a:r>
              <a:rPr lang="th-TH" altLang="ja-JP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ทำอะไรได้บ้าง</a:t>
            </a:r>
            <a:endParaRPr lang="th-TH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41668615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375</Words>
  <Application>Microsoft Office PowerPoint</Application>
  <PresentationFormat>On-screen Show (4:3)</PresentationFormat>
  <Paragraphs>50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MS PGothic</vt:lpstr>
      <vt:lpstr>Angsana New</vt:lpstr>
      <vt:lpstr>Arial</vt:lpstr>
      <vt:lpstr>Calibri</vt:lpstr>
      <vt:lpstr>Calibri Light</vt:lpstr>
      <vt:lpstr>Cordia New</vt:lpstr>
      <vt:lpstr>TH Sarabun New</vt:lpstr>
      <vt:lpstr>TH SarabunPSK</vt:lpstr>
      <vt:lpstr>Wingdings</vt:lpstr>
      <vt:lpstr>ธีมของ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คเณศ อธิรัตนกรัณฑ์</dc:creator>
  <cp:lastModifiedBy>stampfords</cp:lastModifiedBy>
  <cp:revision>12</cp:revision>
  <dcterms:created xsi:type="dcterms:W3CDTF">2015-04-26T20:07:46Z</dcterms:created>
  <dcterms:modified xsi:type="dcterms:W3CDTF">2017-08-09T17:18:11Z</dcterms:modified>
</cp:coreProperties>
</file>