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9" r:id="rId2"/>
    <p:sldId id="265" r:id="rId3"/>
    <p:sldId id="260" r:id="rId4"/>
    <p:sldId id="297" r:id="rId5"/>
    <p:sldId id="298" r:id="rId6"/>
    <p:sldId id="306" r:id="rId7"/>
    <p:sldId id="296" r:id="rId8"/>
    <p:sldId id="299" r:id="rId9"/>
    <p:sldId id="300" r:id="rId10"/>
    <p:sldId id="301" r:id="rId11"/>
    <p:sldId id="302" r:id="rId12"/>
    <p:sldId id="303" r:id="rId13"/>
    <p:sldId id="304" r:id="rId14"/>
    <p:sldId id="307" r:id="rId15"/>
    <p:sldId id="305" r:id="rId16"/>
    <p:sldId id="308" r:id="rId17"/>
    <p:sldId id="309" r:id="rId18"/>
    <p:sldId id="310" r:id="rId19"/>
    <p:sldId id="311" r:id="rId20"/>
    <p:sldId id="312" r:id="rId21"/>
    <p:sldId id="270" r:id="rId2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6036-5F6C-41A5-9C9F-6BEB8A5B67FC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B68F-0341-4FE3-A76B-923959FAE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73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6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3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3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92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9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9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59129" y="2665969"/>
            <a:ext cx="55931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ค่ายทักษะคอมพิวเตอร์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MYSQL/PHP</a:t>
            </a:r>
            <a:endParaRPr lang="th-TH" sz="54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8890" y="4910378"/>
            <a:ext cx="78336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คณะวิทยาศาสตร์และศิลปศาสตร์ 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มหาวิทยาลัย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บูรพา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วิทยาเขตจันทบุรี</a:t>
            </a:r>
          </a:p>
          <a:p>
            <a:pPr lvl="0" algn="ctr">
              <a:spcBef>
                <a:spcPts val="560"/>
              </a:spcBef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ครั้งที่ 16 วันที่ 19-20 สิงหาคม 2560 ณ โรงเรียน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เบญ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จมานุสรณ์ จันทบุรี</a:t>
            </a:r>
          </a:p>
        </p:txBody>
      </p:sp>
      <p:pic>
        <p:nvPicPr>
          <p:cNvPr id="5" name="Picture 2" descr="ผลการค้นหารูปภาพสำหรับ ตรามหาวิทยาลัยบูรพา">
            <a:extLst>
              <a:ext uri="{FF2B5EF4-FFF2-40B4-BE49-F238E27FC236}">
                <a16:creationId xmlns:a16="http://schemas.microsoft.com/office/drawing/2014/main" id="{890B0FC1-A98B-41C2-9340-0DB21399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662109"/>
            <a:ext cx="1894230" cy="18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79947-6C76-4AB0-A1A3-5E4D5F26DF80}"/>
              </a:ext>
            </a:extLst>
          </p:cNvPr>
          <p:cNvSpPr txBox="1">
            <a:spLocks/>
          </p:cNvSpPr>
          <p:nvPr/>
        </p:nvSpPr>
        <p:spPr>
          <a:xfrm>
            <a:off x="500063" y="742950"/>
            <a:ext cx="6972300" cy="520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 algn="l">
              <a:buFont typeface="+mj-lt"/>
              <a:buAutoNum type="arabicPeriod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ทำการเลือกฐานข้อมูลโดยการ 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click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ที่ชื่อฐานข้อมูลที่ด้านซ้ายมือ</a:t>
            </a:r>
          </a:p>
          <a:p>
            <a:pPr marL="914400" indent="-914400" algn="l">
              <a:buFont typeface="+mj-lt"/>
              <a:buAutoNum type="arabicPeriod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ทำการใส่ชื่อตารางที่ต้องการสร้าง</a:t>
            </a:r>
          </a:p>
          <a:p>
            <a:pPr marL="914400" indent="-914400" algn="l">
              <a:buFont typeface="+mj-lt"/>
              <a:buAutoNum type="arabicPeriod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ทำการเลือกจำนวนคอลัมน์</a:t>
            </a:r>
          </a:p>
          <a:p>
            <a:pPr marL="914400" indent="-914400" algn="l">
              <a:buFont typeface="+mj-lt"/>
              <a:buAutoNum type="arabicPeriod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กดปุ่ม </a:t>
            </a:r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OK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เริ่มการทำงาน</a:t>
            </a:r>
          </a:p>
          <a:p>
            <a:pPr marL="914400" indent="-914400" algn="l">
              <a:buFont typeface="+mj-lt"/>
              <a:buAutoNum type="arabicPeriod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Student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ซึ่งมีคอลัมน์ ในตาราง 3 คอลัมน์</a:t>
            </a:r>
          </a:p>
          <a:p>
            <a:pPr algn="l"/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308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30870-953B-4F54-95A2-0E3DA1ACD611}"/>
              </a:ext>
            </a:extLst>
          </p:cNvPr>
          <p:cNvPicPr/>
          <p:nvPr/>
        </p:nvPicPr>
        <p:blipFill rotWithShape="1">
          <a:blip r:embed="rId3" cstate="print"/>
          <a:srcRect t="1020"/>
          <a:stretch/>
        </p:blipFill>
        <p:spPr bwMode="auto">
          <a:xfrm>
            <a:off x="541785" y="700088"/>
            <a:ext cx="811644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15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562DF-A3E5-4C4B-8D14-95472E5BBBC0}"/>
              </a:ext>
            </a:extLst>
          </p:cNvPr>
          <p:cNvPicPr/>
          <p:nvPr/>
        </p:nvPicPr>
        <p:blipFill rotWithShape="1">
          <a:blip r:embed="rId3" cstate="print"/>
          <a:srcRect t="12962"/>
          <a:stretch/>
        </p:blipFill>
        <p:spPr bwMode="auto">
          <a:xfrm>
            <a:off x="491512" y="728663"/>
            <a:ext cx="8195288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8D037-84F8-455A-8A41-30E81B7C5719}"/>
              </a:ext>
            </a:extLst>
          </p:cNvPr>
          <p:cNvSpPr/>
          <p:nvPr/>
        </p:nvSpPr>
        <p:spPr>
          <a:xfrm>
            <a:off x="3071812" y="3028951"/>
            <a:ext cx="1185863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3E3D7-14C4-4B38-8C62-B8BB6DE13886}"/>
              </a:ext>
            </a:extLst>
          </p:cNvPr>
          <p:cNvSpPr/>
          <p:nvPr/>
        </p:nvSpPr>
        <p:spPr>
          <a:xfrm>
            <a:off x="5879307" y="3028951"/>
            <a:ext cx="17859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843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443E50-A7CE-4712-A82A-B931F85CB4D1}"/>
              </a:ext>
            </a:extLst>
          </p:cNvPr>
          <p:cNvSpPr txBox="1">
            <a:spLocks/>
          </p:cNvSpPr>
          <p:nvPr/>
        </p:nvSpPr>
        <p:spPr>
          <a:xfrm>
            <a:off x="579541" y="576263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ทำการสร้างโครงสร้างตาราง / สร้าง </a:t>
            </a:r>
            <a:r>
              <a:rPr lang="en-GB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Primary Key </a:t>
            </a:r>
            <a:endParaRPr lang="th-TH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16F959-2376-405F-B7CC-D47F608202D1}"/>
              </a:ext>
            </a:extLst>
          </p:cNvPr>
          <p:cNvSpPr txBox="1">
            <a:spLocks/>
          </p:cNvSpPr>
          <p:nvPr/>
        </p:nvSpPr>
        <p:spPr>
          <a:xfrm>
            <a:off x="471488" y="1717400"/>
            <a:ext cx="8115300" cy="5069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Student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มี 3 คอลัมน์ คือ 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00150" lvl="1" indent="-742950" algn="l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Student_id</a:t>
            </a: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ประเภทข้อมูล </a:t>
            </a: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varchar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ความยาว 5 อักษร หมายถึง รหัสนักเรียน</a:t>
            </a:r>
          </a:p>
          <a:p>
            <a:pPr marL="1200150" lvl="1" indent="-742950" algn="l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Student_name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ประเภทข้อมูล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varchar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ความยาว 30 อักษร  หมายถึง ชื่อนักเรียน</a:t>
            </a:r>
          </a:p>
          <a:p>
            <a:pPr marL="1200150" lvl="1" indent="-742950" algn="l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Student_lname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ประเภทข้อมูล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varchar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ความยาว 30 อักษร  หมายถึง                   นามสกุลนักเรียน</a:t>
            </a:r>
          </a:p>
          <a:p>
            <a:pPr marL="1200150" lvl="1" indent="-742950" algn="l">
              <a:buFont typeface="Arial" panose="020B0604020202020204" pitchFamily="34" charset="0"/>
              <a:buChar char="•"/>
            </a:pP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00150" lvl="1" indent="-742950" algn="l">
              <a:buFont typeface="Arial" panose="020B0604020202020204" pitchFamily="34" charset="0"/>
              <a:buChar char="•"/>
            </a:pP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 algn="l"/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2.  การทำงานนอกจากจะป้อนข้อมูลตาม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ต้นแบบแล้ว ยังต้องกำหนด คีย์หลัก (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Primary Key)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ของตารางด้วย ซึ่งดูจากการกำหนดสัญลักษณ์ กุญแจ ไว้ที่คอลัมน์ใด</a:t>
            </a:r>
            <a:b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3. ตาราง </a:t>
            </a:r>
            <a:r>
              <a:rPr lang="en-GB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project_type_setup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GB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proj_type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ทำการกำหนด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primary key 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โดยเลือกคอลัมน์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ดัชนี   แล้วเลือก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primary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กับ คอลัมน์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proj_type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5. เมื่อกำหนดโครงสร้างเสร็จ ให้กด บันทึก หรือ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save</a:t>
            </a: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095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16F959-2376-405F-B7CC-D47F608202D1}"/>
              </a:ext>
            </a:extLst>
          </p:cNvPr>
          <p:cNvSpPr txBox="1">
            <a:spLocks/>
          </p:cNvSpPr>
          <p:nvPr/>
        </p:nvSpPr>
        <p:spPr>
          <a:xfrm>
            <a:off x="585788" y="552450"/>
            <a:ext cx="8115300" cy="598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 startAt="2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การทำงานนอกจากจะป้อนข้อมูลตาม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ต้นแบบแล้ว ยังต้องกำหนด คีย์หลัก (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Primary Key)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ของตารางด้วย ซึ่งดูจากการกำหนดสัญลักษณ์ กุญแจ ไว้ที่คอลัมน์ใด</a:t>
            </a:r>
          </a:p>
          <a:p>
            <a:pPr marL="742950" indent="-742950" algn="l">
              <a:buFont typeface="+mj-lt"/>
              <a:buAutoNum type="arabicPeriod" startAt="2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Student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Student_id</a:t>
            </a: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indent="-742950" algn="l">
              <a:buFont typeface="+mj-lt"/>
              <a:buAutoNum type="arabicPeriod" startAt="2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ทำการกำหนด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primary key 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โดยเลือกคอลัมน์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ดัชนี   แล้วเลือก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primary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กับ คอลัมน์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Student_id</a:t>
            </a: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indent="-742950" algn="l">
              <a:buFont typeface="+mj-lt"/>
              <a:buAutoNum type="arabicPeriod" startAt="2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เมื่อกำหนดโครงสร้างเสร็จ ให้กด บันทึก             หรือ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save</a:t>
            </a: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924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FD5F6-CCE3-4582-B41B-44FB8242401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339" y="535574"/>
            <a:ext cx="8285750" cy="469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671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809339" y="4031451"/>
            <a:ext cx="7600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มารู้จัก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</a:t>
            </a:r>
            <a:endParaRPr lang="th-TH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39" y="1040798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16</a:t>
            </a:r>
          </a:p>
        </p:txBody>
      </p:sp>
    </p:spTree>
    <p:extLst>
      <p:ext uri="{BB962C8B-B14F-4D97-AF65-F5344CB8AC3E}">
        <p14:creationId xmlns:p14="http://schemas.microsoft.com/office/powerpoint/2010/main" val="394649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ED567-EE08-452C-BB74-00768CF5E9E3}"/>
              </a:ext>
            </a:extLst>
          </p:cNvPr>
          <p:cNvSpPr txBox="1">
            <a:spLocks/>
          </p:cNvSpPr>
          <p:nvPr/>
        </p:nvSpPr>
        <p:spPr>
          <a:xfrm>
            <a:off x="428625" y="181585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ขั้นพื้นฐานหลัก   มักนิยมเลือกใช้อยู่ 3 ชนิดคือ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ตัวอักษร มักใช้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Varchar(M)   M :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คือจำนวนตัวอักษร หากไม่กำหนดให้ ระบบจะตั้งเป็น 255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ตัวเลข  มักใช้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(หากไม่มีทศนิยม) 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หากมีทศนิยมมักใช้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Number(N,M) 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คือจำนวนทั้งหมด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คือจำนวนหลักหลังทศนิยม เช่น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Number(4,2)</a:t>
            </a:r>
            <a:endParaRPr lang="th-TH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   ใช้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DATE 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ในการป้อนข้อมูลและแสดงผล              จะแสดงในแบบ ปี </a:t>
            </a:r>
            <a:r>
              <a:rPr lang="th-TH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คศ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.-เดือน-วัน เช่น 2016-02-29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DA3DE288-3792-4A27-8E42-4CA902F3195E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</a:t>
            </a:r>
            <a:endParaRPr lang="th-TH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014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809339" y="4031451"/>
            <a:ext cx="7600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ทดลองป้อนข้อมูล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39" y="1040798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18</a:t>
            </a:r>
          </a:p>
        </p:txBody>
      </p:sp>
    </p:spTree>
    <p:extLst>
      <p:ext uri="{BB962C8B-B14F-4D97-AF65-F5344CB8AC3E}">
        <p14:creationId xmlns:p14="http://schemas.microsoft.com/office/powerpoint/2010/main" val="223697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ED567-EE08-452C-BB74-00768CF5E9E3}"/>
              </a:ext>
            </a:extLst>
          </p:cNvPr>
          <p:cNvSpPr txBox="1">
            <a:spLocks/>
          </p:cNvSpPr>
          <p:nvPr/>
        </p:nvSpPr>
        <p:spPr>
          <a:xfrm>
            <a:off x="428625" y="181585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ทำการป้อนข้อมูลตาราง 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Student</a:t>
            </a:r>
            <a:endParaRPr lang="th-TH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เลือกชื่อตารางจากด้านซ้าย</a:t>
            </a:r>
          </a:p>
          <a:p>
            <a:pPr marL="742950" indent="-742950" algn="l">
              <a:buFont typeface="+mj-lt"/>
              <a:buAutoNum type="arabicPeriod"/>
            </a:pP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ทำการเลือกเมนู แทรก หรือ </a:t>
            </a:r>
            <a:r>
              <a:rPr lang="en-GB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insert</a:t>
            </a:r>
            <a:endParaRPr lang="th-TH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ทำการป้อนข้อมูล </a:t>
            </a:r>
          </a:p>
          <a:p>
            <a:pPr marL="742950" indent="-742950" algn="l">
              <a:buFont typeface="+mj-lt"/>
              <a:buAutoNum type="arabicPeriod"/>
            </a:pP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จากนั้นกดปุ่ม </a:t>
            </a:r>
            <a:r>
              <a:rPr lang="en-GB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Go </a:t>
            </a: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ไป</a:t>
            </a: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DA3DE288-3792-4A27-8E42-4CA902F3195E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การป้อนข้อมูล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105423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341195" y="647981"/>
            <a:ext cx="850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เนื้อหาบรรยาย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4" y="1571311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77EBD1EA-4788-471C-A178-31F3E077F19E}"/>
              </a:ext>
            </a:extLst>
          </p:cNvPr>
          <p:cNvSpPr/>
          <p:nvPr/>
        </p:nvSpPr>
        <p:spPr>
          <a:xfrm>
            <a:off x="562397" y="1706920"/>
            <a:ext cx="5037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ความรู้เบื้องต้นเกี่ยวกับฐานข้อมูล </a:t>
            </a:r>
          </a:p>
        </p:txBody>
      </p:sp>
    </p:spTree>
    <p:extLst>
      <p:ext uri="{BB962C8B-B14F-4D97-AF65-F5344CB8AC3E}">
        <p14:creationId xmlns:p14="http://schemas.microsoft.com/office/powerpoint/2010/main" val="289971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BF50D-42B6-40F3-BCF7-761FA0186AD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31" y="787143"/>
            <a:ext cx="7839894" cy="505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156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4360D-7489-4990-9618-C32DBF1D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486" y="2976434"/>
            <a:ext cx="2002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00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7" y="4307521"/>
            <a:ext cx="7600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Key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3</a:t>
            </a:r>
          </a:p>
        </p:txBody>
      </p:sp>
    </p:spTree>
    <p:extLst>
      <p:ext uri="{BB962C8B-B14F-4D97-AF65-F5344CB8AC3E}">
        <p14:creationId xmlns:p14="http://schemas.microsoft.com/office/powerpoint/2010/main" val="260153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0F51B-3459-4913-BFBB-7FB39DF0603F}"/>
              </a:ext>
            </a:extLst>
          </p:cNvPr>
          <p:cNvSpPr txBox="1"/>
          <p:nvPr/>
        </p:nvSpPr>
        <p:spPr>
          <a:xfrm>
            <a:off x="2774003" y="405130"/>
            <a:ext cx="369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Primary</a:t>
            </a:r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</a:t>
            </a:r>
            <a:r>
              <a:rPr lang="th-TH" sz="5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Key</a:t>
            </a:r>
            <a:endParaRPr lang="th-TH" sz="5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สี่เหลี่ยมผืนผ้า 3">
            <a:extLst>
              <a:ext uri="{FF2B5EF4-FFF2-40B4-BE49-F238E27FC236}">
                <a16:creationId xmlns:a16="http://schemas.microsoft.com/office/drawing/2014/main" id="{4FF90BC6-2553-454B-A746-A7ABEE5064FC}"/>
              </a:ext>
            </a:extLst>
          </p:cNvPr>
          <p:cNvSpPr/>
          <p:nvPr/>
        </p:nvSpPr>
        <p:spPr>
          <a:xfrm>
            <a:off x="563035" y="1560015"/>
            <a:ext cx="8068344" cy="120032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</a:rPr>
              <a:t>ที่ใช้ระบุให้กับข้อมูลที่มี</a:t>
            </a:r>
            <a:r>
              <a:rPr lang="th-TH" sz="3600" b="1" u="sng" dirty="0">
                <a:solidFill>
                  <a:schemeClr val="bg1"/>
                </a:solidFill>
              </a:rPr>
              <a:t>ความเป็นเอกลักษณ์</a:t>
            </a:r>
            <a:r>
              <a:rPr lang="th-TH" sz="3600" b="1" dirty="0">
                <a:solidFill>
                  <a:schemeClr val="bg1"/>
                </a:solidFill>
              </a:rPr>
              <a:t>หรือ</a:t>
            </a:r>
            <a:r>
              <a:rPr lang="th-TH" sz="3600" b="1" u="sng" dirty="0">
                <a:solidFill>
                  <a:schemeClr val="bg1"/>
                </a:solidFill>
              </a:rPr>
              <a:t>ไม่ซ้ำ</a:t>
            </a:r>
            <a:r>
              <a:rPr lang="th-TH" sz="3600" b="1" dirty="0">
                <a:solidFill>
                  <a:schemeClr val="bg1"/>
                </a:solidFill>
              </a:rPr>
              <a:t>กับข้อมูลในแถวอื่น ๆ </a:t>
            </a:r>
            <a:r>
              <a:rPr lang="th-TH" sz="3600" dirty="0">
                <a:solidFill>
                  <a:schemeClr val="bg1"/>
                </a:solidFill>
              </a:rPr>
              <a:t>เช่น</a:t>
            </a:r>
            <a:r>
              <a:rPr lang="th-TH" sz="3600" b="1" dirty="0">
                <a:solidFill>
                  <a:schemeClr val="bg1"/>
                </a:solidFill>
              </a:rPr>
              <a:t> </a:t>
            </a:r>
            <a:r>
              <a:rPr lang="th-TH" sz="3600" dirty="0">
                <a:solidFill>
                  <a:schemeClr val="bg1"/>
                </a:solidFill>
              </a:rPr>
              <a:t>รหัสบัตรประจำตัวนักเรียน</a:t>
            </a:r>
          </a:p>
        </p:txBody>
      </p:sp>
      <p:pic>
        <p:nvPicPr>
          <p:cNvPr id="12" name="Picture 3" descr="C:\Users\Nut\Desktop\ใส่รหัส\รายชื่อนักเรียนจาก Excel2.jpg">
            <a:extLst>
              <a:ext uri="{FF2B5EF4-FFF2-40B4-BE49-F238E27FC236}">
                <a16:creationId xmlns:a16="http://schemas.microsoft.com/office/drawing/2014/main" id="{CD0FB905-5611-469E-9548-59825D546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"/>
          <a:stretch/>
        </p:blipFill>
        <p:spPr bwMode="auto">
          <a:xfrm>
            <a:off x="975657" y="3239244"/>
            <a:ext cx="7291508" cy="25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8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5</a:t>
            </a:r>
          </a:p>
        </p:txBody>
      </p:sp>
      <p:pic>
        <p:nvPicPr>
          <p:cNvPr id="5" name="Picture 3" descr="C:\Users\Nut\Desktop\ใส่รหัส\รายชื่อนักเรียนจาก Excel2.jpg">
            <a:extLst>
              <a:ext uri="{FF2B5EF4-FFF2-40B4-BE49-F238E27FC236}">
                <a16:creationId xmlns:a16="http://schemas.microsoft.com/office/drawing/2014/main" id="{7876EAE4-17D5-4E8C-B442-752CEF01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" b="905"/>
          <a:stretch/>
        </p:blipFill>
        <p:spPr bwMode="auto">
          <a:xfrm>
            <a:off x="655180" y="2846727"/>
            <a:ext cx="5527469" cy="19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549ECAD-11BC-4DBC-B57A-5FD08829D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5" t="58831" r="56609" b="32733"/>
          <a:stretch/>
        </p:blipFill>
        <p:spPr bwMode="auto">
          <a:xfrm>
            <a:off x="671594" y="5148841"/>
            <a:ext cx="2431314" cy="97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7DBC66-3E3C-4B2D-82BF-94368AE4837F}"/>
              </a:ext>
            </a:extLst>
          </p:cNvPr>
          <p:cNvSpPr txBox="1"/>
          <p:nvPr/>
        </p:nvSpPr>
        <p:spPr>
          <a:xfrm>
            <a:off x="3102908" y="35568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Foreign</a:t>
            </a:r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</a:t>
            </a:r>
            <a:r>
              <a:rPr lang="th-TH" sz="5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Key</a:t>
            </a:r>
            <a:endParaRPr lang="th-TH" sz="5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สี่เหลี่ยมผืนผ้า 14">
            <a:extLst>
              <a:ext uri="{FF2B5EF4-FFF2-40B4-BE49-F238E27FC236}">
                <a16:creationId xmlns:a16="http://schemas.microsoft.com/office/drawing/2014/main" id="{77370F9E-84E8-46C1-9EA6-D2259BE2A2F2}"/>
              </a:ext>
            </a:extLst>
          </p:cNvPr>
          <p:cNvSpPr/>
          <p:nvPr/>
        </p:nvSpPr>
        <p:spPr>
          <a:xfrm>
            <a:off x="551770" y="1396588"/>
            <a:ext cx="54489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มีไว้สำหรับเชื่อมโยงความสัมพันธ์ของตารางข้อมูลอย่างน้อย 2 ตาราง</a:t>
            </a:r>
          </a:p>
        </p:txBody>
      </p:sp>
      <p:sp>
        <p:nvSpPr>
          <p:cNvPr id="12" name="วงรี 8">
            <a:extLst>
              <a:ext uri="{FF2B5EF4-FFF2-40B4-BE49-F238E27FC236}">
                <a16:creationId xmlns:a16="http://schemas.microsoft.com/office/drawing/2014/main" id="{1458B1EB-F616-40B7-8750-0611214FBC78}"/>
              </a:ext>
            </a:extLst>
          </p:cNvPr>
          <p:cNvSpPr/>
          <p:nvPr/>
        </p:nvSpPr>
        <p:spPr>
          <a:xfrm>
            <a:off x="623207" y="4979399"/>
            <a:ext cx="1224136" cy="1349565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3" name="วงรี 10">
            <a:extLst>
              <a:ext uri="{FF2B5EF4-FFF2-40B4-BE49-F238E27FC236}">
                <a16:creationId xmlns:a16="http://schemas.microsoft.com/office/drawing/2014/main" id="{3FC95218-CFC6-4DCE-AEED-A5D143B00851}"/>
              </a:ext>
            </a:extLst>
          </p:cNvPr>
          <p:cNvSpPr/>
          <p:nvPr/>
        </p:nvSpPr>
        <p:spPr>
          <a:xfrm>
            <a:off x="1775903" y="2620011"/>
            <a:ext cx="1138747" cy="2319741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994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809339" y="3688551"/>
            <a:ext cx="7600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การสร้างฐานข้อมูล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Databases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39" y="769335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6</a:t>
            </a:r>
          </a:p>
        </p:txBody>
      </p:sp>
    </p:spTree>
    <p:extLst>
      <p:ext uri="{BB962C8B-B14F-4D97-AF65-F5344CB8AC3E}">
        <p14:creationId xmlns:p14="http://schemas.microsoft.com/office/powerpoint/2010/main" val="361582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CAE61E-049F-4576-BB0E-07A488184CAA}"/>
              </a:ext>
            </a:extLst>
          </p:cNvPr>
          <p:cNvGrpSpPr/>
          <p:nvPr/>
        </p:nvGrpSpPr>
        <p:grpSpPr>
          <a:xfrm>
            <a:off x="958403" y="1006827"/>
            <a:ext cx="7428360" cy="4843866"/>
            <a:chOff x="958403" y="1006827"/>
            <a:chExt cx="7428360" cy="4843866"/>
          </a:xfrm>
        </p:grpSpPr>
        <p:pic>
          <p:nvPicPr>
            <p:cNvPr id="4" name="Picture 2" descr="C:\Users\Nut\Desktop\ภาพ ตอน1\011.png">
              <a:extLst>
                <a:ext uri="{FF2B5EF4-FFF2-40B4-BE49-F238E27FC236}">
                  <a16:creationId xmlns:a16="http://schemas.microsoft.com/office/drawing/2014/main" id="{FDA24238-B8E0-4C02-8C3A-E0DF4B548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403" y="1006827"/>
              <a:ext cx="7428360" cy="484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DADA1D-29ED-455B-967F-23447D2E503B}"/>
                </a:ext>
              </a:extLst>
            </p:cNvPr>
            <p:cNvSpPr/>
            <p:nvPr/>
          </p:nvSpPr>
          <p:spPr>
            <a:xfrm>
              <a:off x="5072062" y="2371725"/>
              <a:ext cx="700088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89DC4F7-97B7-4253-931E-3960B5E19091}"/>
                </a:ext>
              </a:extLst>
            </p:cNvPr>
            <p:cNvCxnSpPr/>
            <p:nvPr/>
          </p:nvCxnSpPr>
          <p:spPr>
            <a:xfrm>
              <a:off x="5372100" y="1871661"/>
              <a:ext cx="0" cy="4429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877F9-1469-4DF8-87A9-F4FF545CF0C7}"/>
                </a:ext>
              </a:extLst>
            </p:cNvPr>
            <p:cNvSpPr/>
            <p:nvPr/>
          </p:nvSpPr>
          <p:spPr>
            <a:xfrm>
              <a:off x="4996837" y="1169787"/>
              <a:ext cx="75052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th-TH" sz="54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กด</a:t>
              </a:r>
              <a:endPara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pic>
        <p:nvPicPr>
          <p:cNvPr id="8" name="Picture 2" descr="C:\Users\Nut\Desktop\ใส่รหัส\DB001.jpg">
            <a:extLst>
              <a:ext uri="{FF2B5EF4-FFF2-40B4-BE49-F238E27FC236}">
                <a16:creationId xmlns:a16="http://schemas.microsoft.com/office/drawing/2014/main" id="{32350D26-32BD-4D31-856A-9268A560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3" b="11445"/>
          <a:stretch/>
        </p:blipFill>
        <p:spPr bwMode="auto">
          <a:xfrm>
            <a:off x="931789" y="921099"/>
            <a:ext cx="7296036" cy="47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1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8</a:t>
            </a:r>
          </a:p>
        </p:txBody>
      </p:sp>
      <p:pic>
        <p:nvPicPr>
          <p:cNvPr id="6" name="Picture 2" descr="C:\Users\Nut\Desktop\ใส่รหัส\DB002.jpg">
            <a:extLst>
              <a:ext uri="{FF2B5EF4-FFF2-40B4-BE49-F238E27FC236}">
                <a16:creationId xmlns:a16="http://schemas.microsoft.com/office/drawing/2014/main" id="{DAD39C6E-5AD3-4C93-A045-2602A03D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" t="4528" r="6159" b="21440"/>
          <a:stretch/>
        </p:blipFill>
        <p:spPr bwMode="auto">
          <a:xfrm>
            <a:off x="331723" y="1040704"/>
            <a:ext cx="8517824" cy="377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8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6" y="4221796"/>
            <a:ext cx="7820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การสร้างตารางข้อมูล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9</a:t>
            </a:r>
          </a:p>
        </p:txBody>
      </p:sp>
    </p:spTree>
    <p:extLst>
      <p:ext uri="{BB962C8B-B14F-4D97-AF65-F5344CB8AC3E}">
        <p14:creationId xmlns:p14="http://schemas.microsoft.com/office/powerpoint/2010/main" val="423610623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453</Words>
  <Application>Microsoft Office PowerPoint</Application>
  <PresentationFormat>On-screen Show (4:3)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คเณศ อธิรัตนกรัณฑ์</dc:creator>
  <cp:lastModifiedBy>stampfords</cp:lastModifiedBy>
  <cp:revision>25</cp:revision>
  <dcterms:created xsi:type="dcterms:W3CDTF">2015-04-26T20:07:46Z</dcterms:created>
  <dcterms:modified xsi:type="dcterms:W3CDTF">2017-08-10T04:31:25Z</dcterms:modified>
</cp:coreProperties>
</file>