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9" r:id="rId2"/>
    <p:sldId id="265" r:id="rId3"/>
    <p:sldId id="260" r:id="rId4"/>
    <p:sldId id="332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270" r:id="rId17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435" autoAdjust="0"/>
  </p:normalViewPr>
  <p:slideViewPr>
    <p:cSldViewPr snapToGrid="0">
      <p:cViewPr varScale="1">
        <p:scale>
          <a:sx n="67" d="100"/>
          <a:sy n="67" d="100"/>
        </p:scale>
        <p:origin x="15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F6036-5F6C-41A5-9C9F-6BEB8A5B67FC}" type="datetimeFigureOut">
              <a:rPr lang="th-TH" smtClean="0"/>
              <a:t>12/08/60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7B68F-0341-4FE3-A76B-923959FAE34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3732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12/08/60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066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12/08/60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3925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12/08/60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255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12/08/60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337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12/08/60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843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12/08/60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2334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12/08/60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733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12/08/60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263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12/08/60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4845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12/08/60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926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12/08/60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399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225F1-02CD-4000-939A-FDA2EF1036C7}" type="datetimeFigureOut">
              <a:rPr lang="th-TH" smtClean="0"/>
              <a:t>12/08/60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4597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1759129" y="2665969"/>
            <a:ext cx="5593199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ค่ายทักษะคอมพิวเตอร์ </a:t>
            </a:r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en-US" altLang="ja-JP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MYSQL/PHP</a:t>
            </a:r>
            <a:endParaRPr lang="th-TH" sz="5400" b="1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638890" y="4910378"/>
            <a:ext cx="783367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chemeClr val="accent1"/>
              </a:buClr>
              <a:buSzPct val="25000"/>
            </a:pPr>
            <a:r>
              <a:rPr lang="th-TH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คณะวิทยาศาสตร์และศิลปศาสตร์ </a:t>
            </a:r>
          </a:p>
          <a:p>
            <a:pPr lvl="0" algn="ctr">
              <a:buClr>
                <a:schemeClr val="accent1"/>
              </a:buClr>
              <a:buSzPct val="25000"/>
            </a:pPr>
            <a:r>
              <a:rPr lang="th-TH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มหาวิทยาลัย</a:t>
            </a:r>
            <a:r>
              <a:rPr lang="th-TH" sz="3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บูรพา</a:t>
            </a:r>
            <a:r>
              <a:rPr lang="th-TH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 วิทยาเขตจันทบุรี</a:t>
            </a:r>
          </a:p>
          <a:p>
            <a:pPr lvl="0" algn="ctr">
              <a:spcBef>
                <a:spcPts val="560"/>
              </a:spcBef>
              <a:buClr>
                <a:schemeClr val="accent1"/>
              </a:buClr>
              <a:buSzPct val="25000"/>
            </a:pPr>
            <a:r>
              <a:rPr lang="th-TH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ครั้งที่ 16 วันที่ 19-20 สิงหาคม 2560 ณ โรงเรียน</a:t>
            </a:r>
            <a:r>
              <a:rPr lang="th-TH" sz="3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เบญ</a:t>
            </a:r>
            <a:r>
              <a:rPr lang="th-TH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จมานุสรณ์ จันทบุรี</a:t>
            </a:r>
          </a:p>
        </p:txBody>
      </p:sp>
      <p:pic>
        <p:nvPicPr>
          <p:cNvPr id="5" name="Picture 2" descr="ผลการค้นหารูปภาพสำหรับ ตรามหาวิทยาลัยบูรพา">
            <a:extLst>
              <a:ext uri="{FF2B5EF4-FFF2-40B4-BE49-F238E27FC236}">
                <a16:creationId xmlns:a16="http://schemas.microsoft.com/office/drawing/2014/main" id="{890B0FC1-A98B-41C2-9340-0DB213997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614" y="662109"/>
            <a:ext cx="1894230" cy="189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559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725190" y="5950709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10</a:t>
            </a: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9419C968-8B2A-4F79-B07B-D8F2F0722DAF}"/>
              </a:ext>
            </a:extLst>
          </p:cNvPr>
          <p:cNvSpPr/>
          <p:nvPr/>
        </p:nvSpPr>
        <p:spPr>
          <a:xfrm>
            <a:off x="421587" y="575414"/>
            <a:ext cx="83875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การใช้ปุ่มหลายตัวเลือก (</a:t>
            </a:r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Check Box</a:t>
            </a:r>
            <a:r>
              <a:rPr lang="th-TH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4" name="กล่องข้อความ 6">
            <a:extLst>
              <a:ext uri="{FF2B5EF4-FFF2-40B4-BE49-F238E27FC236}">
                <a16:creationId xmlns:a16="http://schemas.microsoft.com/office/drawing/2014/main" id="{1AA6C7D0-BAAD-46A3-A872-FB2B9E14E5A5}"/>
              </a:ext>
            </a:extLst>
          </p:cNvPr>
          <p:cNvSpPr txBox="1"/>
          <p:nvPr/>
        </p:nvSpPr>
        <p:spPr>
          <a:xfrm>
            <a:off x="395163" y="3506668"/>
            <a:ext cx="27574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รูปแบบการเขียน</a:t>
            </a:r>
          </a:p>
        </p:txBody>
      </p:sp>
      <p:sp>
        <p:nvSpPr>
          <p:cNvPr id="5" name="กล่องข้อความ 7">
            <a:extLst>
              <a:ext uri="{FF2B5EF4-FFF2-40B4-BE49-F238E27FC236}">
                <a16:creationId xmlns:a16="http://schemas.microsoft.com/office/drawing/2014/main" id="{A092550D-D591-496A-BB3F-AE36143FF743}"/>
              </a:ext>
            </a:extLst>
          </p:cNvPr>
          <p:cNvSpPr txBox="1"/>
          <p:nvPr/>
        </p:nvSpPr>
        <p:spPr>
          <a:xfrm>
            <a:off x="395163" y="1717876"/>
            <a:ext cx="84139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	ปุ่มหลายตัวเลือก มีลักษณะเป็นปุ่มตัวเลือกที่คล้ายกับปุ่มตัวเลือกแบบกลม แต่แตกต่างกันตรงที่ปุ่มตัวเลือกแบบปุ่มสีเหลี่ยมมีลักษณะเป็นสีเหลี่ยม และสามารถเลือกได้มากกว่า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  <a:r>
              <a:rPr lang="th-T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ข้อเป็นต้น</a:t>
            </a:r>
          </a:p>
        </p:txBody>
      </p:sp>
      <p:sp>
        <p:nvSpPr>
          <p:cNvPr id="6" name="กล่องข้อความ 8">
            <a:extLst>
              <a:ext uri="{FF2B5EF4-FFF2-40B4-BE49-F238E27FC236}">
                <a16:creationId xmlns:a16="http://schemas.microsoft.com/office/drawing/2014/main" id="{7FE0C2E6-1FED-44C9-8BB5-991F762D1CAB}"/>
              </a:ext>
            </a:extLst>
          </p:cNvPr>
          <p:cNvSpPr txBox="1"/>
          <p:nvPr/>
        </p:nvSpPr>
        <p:spPr>
          <a:xfrm>
            <a:off x="878497" y="4495241"/>
            <a:ext cx="71939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&lt;input type= “checkbox” name= “</a:t>
            </a:r>
            <a:r>
              <a:rPr lang="th-TH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ชื่อของตัวเลือก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” value= “</a:t>
            </a:r>
            <a:r>
              <a:rPr lang="th-TH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ค่าของตัวเลือก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”/&gt; </a:t>
            </a:r>
            <a:r>
              <a:rPr lang="th-TH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ข้อความที่ต้องการแสดงหน้าปุ่ม</a:t>
            </a:r>
          </a:p>
        </p:txBody>
      </p:sp>
    </p:spTree>
    <p:extLst>
      <p:ext uri="{BB962C8B-B14F-4D97-AF65-F5344CB8AC3E}">
        <p14:creationId xmlns:p14="http://schemas.microsoft.com/office/powerpoint/2010/main" val="3692717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725190" y="5950709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11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174A86-0B14-42AF-A1C6-5F7E78F67F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085" t="26949" r="3090" b="10216"/>
          <a:stretch/>
        </p:blipFill>
        <p:spPr bwMode="auto">
          <a:xfrm>
            <a:off x="642037" y="1580787"/>
            <a:ext cx="7816166" cy="144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964ED6-8A2B-4468-BEBB-76D63E5F1E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t="54060"/>
          <a:stretch/>
        </p:blipFill>
        <p:spPr bwMode="auto">
          <a:xfrm>
            <a:off x="642037" y="3420169"/>
            <a:ext cx="2928958" cy="1068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กล่องข้อความ 9">
            <a:extLst>
              <a:ext uri="{FF2B5EF4-FFF2-40B4-BE49-F238E27FC236}">
                <a16:creationId xmlns:a16="http://schemas.microsoft.com/office/drawing/2014/main" id="{2FF7F633-61DA-48A0-A8C2-1DBD0C954FD2}"/>
              </a:ext>
            </a:extLst>
          </p:cNvPr>
          <p:cNvSpPr txBox="1"/>
          <p:nvPr/>
        </p:nvSpPr>
        <p:spPr>
          <a:xfrm>
            <a:off x="642037" y="833842"/>
            <a:ext cx="1324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</a:p>
        </p:txBody>
      </p:sp>
    </p:spTree>
    <p:extLst>
      <p:ext uri="{BB962C8B-B14F-4D97-AF65-F5344CB8AC3E}">
        <p14:creationId xmlns:p14="http://schemas.microsoft.com/office/powerpoint/2010/main" val="3767463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725190" y="5950709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12</a:t>
            </a: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8099A831-5820-4CBC-89CF-66AA7BE83B46}"/>
              </a:ext>
            </a:extLst>
          </p:cNvPr>
          <p:cNvSpPr/>
          <p:nvPr/>
        </p:nvSpPr>
        <p:spPr>
          <a:xfrm>
            <a:off x="348698" y="420491"/>
            <a:ext cx="8460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54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การใช้กล่องตัวเลือก </a:t>
            </a:r>
            <a:r>
              <a:rPr lang="en-US" sz="54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Drop down list</a:t>
            </a:r>
            <a:endParaRPr lang="th-TH" sz="54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AA55A3-4AAA-4C42-893C-C4220C1BB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t="13362"/>
          <a:stretch/>
        </p:blipFill>
        <p:spPr bwMode="auto">
          <a:xfrm>
            <a:off x="540428" y="3180165"/>
            <a:ext cx="6389012" cy="2770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กล่องข้อความ 7">
            <a:extLst>
              <a:ext uri="{FF2B5EF4-FFF2-40B4-BE49-F238E27FC236}">
                <a16:creationId xmlns:a16="http://schemas.microsoft.com/office/drawing/2014/main" id="{46668202-2D07-4496-B991-64777E8F7636}"/>
              </a:ext>
            </a:extLst>
          </p:cNvPr>
          <p:cNvSpPr txBox="1"/>
          <p:nvPr/>
        </p:nvSpPr>
        <p:spPr>
          <a:xfrm>
            <a:off x="348698" y="1371503"/>
            <a:ext cx="84604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เป็นกล่องตัวเลือกแบบแสดงรายการขึ้นมาให้เห็นเพียงรายการเดียว เมื่อคลิกปุ่มลูกศร เมนูรายการ อื่นๆ จึงจะปรากฏขึ้นมาให้เลือก ขั้นตอนการสร้าง </a:t>
            </a:r>
            <a:r>
              <a:rPr lang="en-US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Drop down menu</a:t>
            </a:r>
            <a:endParaRPr lang="th-TH" sz="32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6119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725190" y="5950709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13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9E640A-E858-47D3-88F2-56712DD28E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2555" t="22341"/>
          <a:stretch/>
        </p:blipFill>
        <p:spPr bwMode="auto">
          <a:xfrm>
            <a:off x="928662" y="1351071"/>
            <a:ext cx="7707338" cy="251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166169-EBEF-4407-8ACC-C08CB24B4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4172513"/>
            <a:ext cx="36290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กล่องข้อความ 6">
            <a:extLst>
              <a:ext uri="{FF2B5EF4-FFF2-40B4-BE49-F238E27FC236}">
                <a16:creationId xmlns:a16="http://schemas.microsoft.com/office/drawing/2014/main" id="{EF64F58C-8CA3-4707-9D95-ECE6006043C2}"/>
              </a:ext>
            </a:extLst>
          </p:cNvPr>
          <p:cNvSpPr txBox="1"/>
          <p:nvPr/>
        </p:nvSpPr>
        <p:spPr>
          <a:xfrm>
            <a:off x="1003300" y="643185"/>
            <a:ext cx="1324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</a:p>
        </p:txBody>
      </p:sp>
    </p:spTree>
    <p:extLst>
      <p:ext uri="{BB962C8B-B14F-4D97-AF65-F5344CB8AC3E}">
        <p14:creationId xmlns:p14="http://schemas.microsoft.com/office/powerpoint/2010/main" val="413874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725190" y="5950709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14</a:t>
            </a: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1F548C65-57FB-4222-A6D9-995ABD3473CE}"/>
              </a:ext>
            </a:extLst>
          </p:cNvPr>
          <p:cNvSpPr/>
          <p:nvPr/>
        </p:nvSpPr>
        <p:spPr>
          <a:xfrm>
            <a:off x="342901" y="615707"/>
            <a:ext cx="8466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การใช้ปุ่มสั่งงานแบบต่าง</a:t>
            </a:r>
          </a:p>
        </p:txBody>
      </p:sp>
      <p:sp>
        <p:nvSpPr>
          <p:cNvPr id="4" name="กล่องข้อความ 5">
            <a:extLst>
              <a:ext uri="{FF2B5EF4-FFF2-40B4-BE49-F238E27FC236}">
                <a16:creationId xmlns:a16="http://schemas.microsoft.com/office/drawing/2014/main" id="{96B0C529-9AB2-4FFD-AFF9-5CF26232F0CC}"/>
              </a:ext>
            </a:extLst>
          </p:cNvPr>
          <p:cNvSpPr txBox="1"/>
          <p:nvPr/>
        </p:nvSpPr>
        <p:spPr>
          <a:xfrm>
            <a:off x="510558" y="1516517"/>
            <a:ext cx="80346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	เมื่อสร้างฟอร์มพร้อมทั้งช่องรับข้อมูลขึ้นมาจนครบแล้ว ลำดับต่อไปก็คือ การสร้างปุ่ม เนื่องจากปุ่มนี้จะเป็นตัวส่งข้อมูลที่ผู้ใช้กรองไปยังสคริปต์ (ที่ระบุในช่อง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Action </a:t>
            </a:r>
            <a:r>
              <a:rPr lang="th-T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ของฟอร์ม) เพื่อดำเนินการต่อไป</a:t>
            </a:r>
          </a:p>
        </p:txBody>
      </p:sp>
      <p:sp>
        <p:nvSpPr>
          <p:cNvPr id="5" name="กล่องข้อความ 6">
            <a:extLst>
              <a:ext uri="{FF2B5EF4-FFF2-40B4-BE49-F238E27FC236}">
                <a16:creationId xmlns:a16="http://schemas.microsoft.com/office/drawing/2014/main" id="{76043DFD-D8FC-4774-B191-5931177B10E5}"/>
              </a:ext>
            </a:extLst>
          </p:cNvPr>
          <p:cNvSpPr txBox="1"/>
          <p:nvPr/>
        </p:nvSpPr>
        <p:spPr>
          <a:xfrm>
            <a:off x="510558" y="3086177"/>
            <a:ext cx="63658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ปุ่ม 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Submit</a:t>
            </a:r>
          </a:p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ใช้สำหรับส่งค่าจากฟอร์มไปยังสคริปต์ที่ต้องการ</a:t>
            </a:r>
          </a:p>
        </p:txBody>
      </p:sp>
      <p:sp>
        <p:nvSpPr>
          <p:cNvPr id="6" name="กล่องข้อความ 7">
            <a:extLst>
              <a:ext uri="{FF2B5EF4-FFF2-40B4-BE49-F238E27FC236}">
                <a16:creationId xmlns:a16="http://schemas.microsoft.com/office/drawing/2014/main" id="{6BC61613-6123-4EEA-AD6F-1220C3AE9820}"/>
              </a:ext>
            </a:extLst>
          </p:cNvPr>
          <p:cNvSpPr txBox="1"/>
          <p:nvPr/>
        </p:nvSpPr>
        <p:spPr>
          <a:xfrm>
            <a:off x="542627" y="4248596"/>
            <a:ext cx="27574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รูปแบบการเขียน</a:t>
            </a:r>
          </a:p>
        </p:txBody>
      </p:sp>
      <p:sp>
        <p:nvSpPr>
          <p:cNvPr id="7" name="กล่องข้อความ 8">
            <a:extLst>
              <a:ext uri="{FF2B5EF4-FFF2-40B4-BE49-F238E27FC236}">
                <a16:creationId xmlns:a16="http://schemas.microsoft.com/office/drawing/2014/main" id="{CB41B5D4-3541-4F75-8F6E-329B34829C1D}"/>
              </a:ext>
            </a:extLst>
          </p:cNvPr>
          <p:cNvSpPr txBox="1"/>
          <p:nvPr/>
        </p:nvSpPr>
        <p:spPr>
          <a:xfrm>
            <a:off x="1448130" y="5041683"/>
            <a:ext cx="52812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&lt;input type= “submit” name= “</a:t>
            </a:r>
            <a:r>
              <a:rPr lang="th-TH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ชื่อปุ่ม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” value= “</a:t>
            </a:r>
            <a:r>
              <a:rPr lang="th-TH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ข้อความปุ่ม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”/&gt;</a:t>
            </a:r>
            <a:endParaRPr lang="th-T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45672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725190" y="5950709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15</a:t>
            </a:r>
          </a:p>
        </p:txBody>
      </p:sp>
      <p:sp>
        <p:nvSpPr>
          <p:cNvPr id="3" name="กล่องข้อความ 5">
            <a:extLst>
              <a:ext uri="{FF2B5EF4-FFF2-40B4-BE49-F238E27FC236}">
                <a16:creationId xmlns:a16="http://schemas.microsoft.com/office/drawing/2014/main" id="{924C6880-8ECF-4041-B6A3-C43E668153E0}"/>
              </a:ext>
            </a:extLst>
          </p:cNvPr>
          <p:cNvSpPr txBox="1"/>
          <p:nvPr/>
        </p:nvSpPr>
        <p:spPr>
          <a:xfrm>
            <a:off x="568428" y="489101"/>
            <a:ext cx="498886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ปุ่ม 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Reset</a:t>
            </a:r>
          </a:p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ใช้สำหรับล่างค่าต่างๆที่อยู่ในฟอร์ม</a:t>
            </a:r>
          </a:p>
        </p:txBody>
      </p:sp>
      <p:sp>
        <p:nvSpPr>
          <p:cNvPr id="4" name="กล่องข้อความ 6">
            <a:extLst>
              <a:ext uri="{FF2B5EF4-FFF2-40B4-BE49-F238E27FC236}">
                <a16:creationId xmlns:a16="http://schemas.microsoft.com/office/drawing/2014/main" id="{12D4D6EE-0314-48BA-AAAC-9AEABB4FBAB6}"/>
              </a:ext>
            </a:extLst>
          </p:cNvPr>
          <p:cNvSpPr txBox="1"/>
          <p:nvPr/>
        </p:nvSpPr>
        <p:spPr>
          <a:xfrm>
            <a:off x="482110" y="1784766"/>
            <a:ext cx="27574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รูปแบบการเขียน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F8D02A62-72AE-40AE-8D3A-6073CC136A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848" t="29090" r="1763" b="1"/>
          <a:stretch/>
        </p:blipFill>
        <p:spPr bwMode="auto">
          <a:xfrm>
            <a:off x="543520" y="3115743"/>
            <a:ext cx="8114706" cy="168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E4595F1-CE17-465B-BA11-B651E76B13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t="61929"/>
          <a:stretch/>
        </p:blipFill>
        <p:spPr bwMode="auto">
          <a:xfrm>
            <a:off x="3321656" y="5297072"/>
            <a:ext cx="2228850" cy="504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สี่เหลี่ยมผืนผ้า 11">
            <a:extLst>
              <a:ext uri="{FF2B5EF4-FFF2-40B4-BE49-F238E27FC236}">
                <a16:creationId xmlns:a16="http://schemas.microsoft.com/office/drawing/2014/main" id="{8B034991-9803-45A3-AC4E-40DE02D17418}"/>
              </a:ext>
            </a:extLst>
          </p:cNvPr>
          <p:cNvSpPr/>
          <p:nvPr/>
        </p:nvSpPr>
        <p:spPr>
          <a:xfrm>
            <a:off x="987077" y="2435631"/>
            <a:ext cx="81340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&lt;input type= “reset” name= “</a:t>
            </a:r>
            <a:r>
              <a:rPr lang="th-TH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ชื่อปุ่ม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” value= “</a:t>
            </a:r>
            <a:r>
              <a:rPr lang="th-TH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ข้อความปุ่ม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”/&gt;</a:t>
            </a:r>
            <a:endParaRPr lang="th-T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52125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4360D-7489-4990-9618-C32DBF1D0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9486" y="2976434"/>
            <a:ext cx="200247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คำถาม</a:t>
            </a:r>
            <a:r>
              <a:rPr kumimoji="0" lang="th-TH" altLang="th-TH" sz="5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kumimoji="0" lang="en-US" altLang="th-TH" sz="5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?</a:t>
            </a:r>
            <a:r>
              <a:rPr kumimoji="0" lang="th-TH" altLang="th-TH" sz="5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500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BE65E1-127A-4BC7-AE44-D12782729652}"/>
              </a:ext>
            </a:extLst>
          </p:cNvPr>
          <p:cNvSpPr txBox="1"/>
          <p:nvPr/>
        </p:nvSpPr>
        <p:spPr>
          <a:xfrm>
            <a:off x="341195" y="647981"/>
            <a:ext cx="8502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เนื้อหาบรรยาย</a:t>
            </a:r>
          </a:p>
        </p:txBody>
      </p:sp>
      <p:pic>
        <p:nvPicPr>
          <p:cNvPr id="8" name="Picture 2" descr="ผลการค้นหารูปภาพสำหรับ การ์ตูน สงสัย">
            <a:extLst>
              <a:ext uri="{FF2B5EF4-FFF2-40B4-BE49-F238E27FC236}">
                <a16:creationId xmlns:a16="http://schemas.microsoft.com/office/drawing/2014/main" id="{16DA2A23-EA9C-48F0-AAB0-97F12C744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484" y="1571311"/>
            <a:ext cx="2866672" cy="286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2</a:t>
            </a:r>
          </a:p>
        </p:txBody>
      </p:sp>
      <p:sp>
        <p:nvSpPr>
          <p:cNvPr id="5" name="สี่เหลี่ยมผืนผ้า 2">
            <a:extLst>
              <a:ext uri="{FF2B5EF4-FFF2-40B4-BE49-F238E27FC236}">
                <a16:creationId xmlns:a16="http://schemas.microsoft.com/office/drawing/2014/main" id="{77EBD1EA-4788-471C-A178-31F3E077F19E}"/>
              </a:ext>
            </a:extLst>
          </p:cNvPr>
          <p:cNvSpPr/>
          <p:nvPr/>
        </p:nvSpPr>
        <p:spPr>
          <a:xfrm>
            <a:off x="562397" y="1706920"/>
            <a:ext cx="50370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spcBef>
                <a:spcPts val="0"/>
              </a:spcBef>
              <a:buClr>
                <a:schemeClr val="bg1"/>
              </a:buClr>
              <a:buSzPct val="85000"/>
              <a:buFont typeface="Wingdings" panose="05000000000000000000" pitchFamily="2" charset="2"/>
              <a:buChar char="q"/>
            </a:pPr>
            <a:r>
              <a:rPr lang="th-TH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คำสั่งภาษา 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PHP</a:t>
            </a:r>
            <a:endParaRPr lang="th-TH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Arial"/>
              <a:cs typeface="TH Sarabun New" panose="020B0500040200020003" pitchFamily="34" charset="-34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971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BE65E1-127A-4BC7-AE44-D12782729652}"/>
              </a:ext>
            </a:extLst>
          </p:cNvPr>
          <p:cNvSpPr txBox="1"/>
          <p:nvPr/>
        </p:nvSpPr>
        <p:spPr>
          <a:xfrm>
            <a:off x="766477" y="4307521"/>
            <a:ext cx="7600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คำสั่งภาษา </a:t>
            </a:r>
            <a:r>
              <a:rPr lang="en-US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PHP</a:t>
            </a:r>
            <a:endParaRPr lang="th-TH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2" descr="ผลการค้นหารูปภาพสำหรับ การ์ตูน สงสัย">
            <a:extLst>
              <a:ext uri="{FF2B5EF4-FFF2-40B4-BE49-F238E27FC236}">
                <a16:creationId xmlns:a16="http://schemas.microsoft.com/office/drawing/2014/main" id="{16DA2A23-EA9C-48F0-AAB0-97F12C744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81" y="1255110"/>
            <a:ext cx="2866672" cy="286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3</a:t>
            </a:r>
          </a:p>
        </p:txBody>
      </p:sp>
    </p:spTree>
    <p:extLst>
      <p:ext uri="{BB962C8B-B14F-4D97-AF65-F5344CB8AC3E}">
        <p14:creationId xmlns:p14="http://schemas.microsoft.com/office/powerpoint/2010/main" val="260153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4</a:t>
            </a:r>
          </a:p>
        </p:txBody>
      </p:sp>
      <p:sp>
        <p:nvSpPr>
          <p:cNvPr id="5" name="สี่เหลี่ยมผืนผ้า 2">
            <a:extLst>
              <a:ext uri="{FF2B5EF4-FFF2-40B4-BE49-F238E27FC236}">
                <a16:creationId xmlns:a16="http://schemas.microsoft.com/office/drawing/2014/main" id="{50ECD6A9-B257-4B2A-A13E-00D87FCFAC30}"/>
              </a:ext>
            </a:extLst>
          </p:cNvPr>
          <p:cNvSpPr/>
          <p:nvPr/>
        </p:nvSpPr>
        <p:spPr>
          <a:xfrm>
            <a:off x="360180" y="680390"/>
            <a:ext cx="84276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4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รูปแบบการกำหนดคุณสมบัติให้</a:t>
            </a:r>
            <a:r>
              <a:rPr lang="th-TH" sz="4800" b="1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แท็ก</a:t>
            </a:r>
            <a:r>
              <a:rPr lang="th-TH" sz="4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&lt;form&gt;</a:t>
            </a:r>
            <a:endParaRPr lang="th-TH" sz="4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E7F50A6-7148-4466-997E-8656AB5C64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t="38047" r="23233"/>
          <a:stretch/>
        </p:blipFill>
        <p:spPr bwMode="auto">
          <a:xfrm>
            <a:off x="480413" y="3268597"/>
            <a:ext cx="6635780" cy="2974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กล่องข้อความ 6">
            <a:extLst>
              <a:ext uri="{FF2B5EF4-FFF2-40B4-BE49-F238E27FC236}">
                <a16:creationId xmlns:a16="http://schemas.microsoft.com/office/drawing/2014/main" id="{877A4ED5-2ECB-4844-A462-F056841691C7}"/>
              </a:ext>
            </a:extLst>
          </p:cNvPr>
          <p:cNvSpPr txBox="1"/>
          <p:nvPr/>
        </p:nvSpPr>
        <p:spPr>
          <a:xfrm>
            <a:off x="480413" y="2593286"/>
            <a:ext cx="13244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</a:p>
        </p:txBody>
      </p:sp>
      <p:sp>
        <p:nvSpPr>
          <p:cNvPr id="10" name="กล่องข้อความ 7">
            <a:extLst>
              <a:ext uri="{FF2B5EF4-FFF2-40B4-BE49-F238E27FC236}">
                <a16:creationId xmlns:a16="http://schemas.microsoft.com/office/drawing/2014/main" id="{A5EFB289-0D37-4CC2-9D3C-1766470067F6}"/>
              </a:ext>
            </a:extLst>
          </p:cNvPr>
          <p:cNvSpPr txBox="1"/>
          <p:nvPr/>
        </p:nvSpPr>
        <p:spPr>
          <a:xfrm>
            <a:off x="360180" y="1522647"/>
            <a:ext cx="84276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&lt;from name= “</a:t>
            </a:r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ชื่อฟอร์ม</a:t>
            </a:r>
            <a:r>
              <a:rPr lang="en-US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” method= “</a:t>
            </a:r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วิธีการส่งข้อมูล</a:t>
            </a:r>
            <a:r>
              <a:rPr lang="en-US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” action= “</a:t>
            </a:r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ชื่อไฟล์สคริปต์ที่เรียกใช้งาน</a:t>
            </a:r>
            <a:r>
              <a:rPr lang="en-US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”&gt;</a:t>
            </a:r>
            <a:endParaRPr lang="th-TH" sz="32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5072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5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9A79B40-B238-483E-9B93-6B2E870B8E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505" t="14742" r="2036" b="51948"/>
          <a:stretch/>
        </p:blipFill>
        <p:spPr bwMode="auto">
          <a:xfrm>
            <a:off x="587129" y="1508697"/>
            <a:ext cx="8144266" cy="1338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กล่องข้อความ 5">
            <a:extLst>
              <a:ext uri="{FF2B5EF4-FFF2-40B4-BE49-F238E27FC236}">
                <a16:creationId xmlns:a16="http://schemas.microsoft.com/office/drawing/2014/main" id="{FA43894E-A238-436C-9083-1474CBE54038}"/>
              </a:ext>
            </a:extLst>
          </p:cNvPr>
          <p:cNvSpPr txBox="1"/>
          <p:nvPr/>
        </p:nvSpPr>
        <p:spPr>
          <a:xfrm>
            <a:off x="587129" y="687888"/>
            <a:ext cx="1324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C70095C2-96F4-489D-8A03-9F84FE4742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505" t="77013" r="59150"/>
          <a:stretch/>
        </p:blipFill>
        <p:spPr bwMode="auto">
          <a:xfrm>
            <a:off x="587129" y="3314295"/>
            <a:ext cx="4317051" cy="12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489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6</a:t>
            </a:r>
          </a:p>
        </p:txBody>
      </p:sp>
      <p:sp>
        <p:nvSpPr>
          <p:cNvPr id="11" name="กล่องข้อความ 6">
            <a:extLst>
              <a:ext uri="{FF2B5EF4-FFF2-40B4-BE49-F238E27FC236}">
                <a16:creationId xmlns:a16="http://schemas.microsoft.com/office/drawing/2014/main" id="{B3231B8B-F148-4B2E-849D-0727FBBE946A}"/>
              </a:ext>
            </a:extLst>
          </p:cNvPr>
          <p:cNvSpPr txBox="1"/>
          <p:nvPr/>
        </p:nvSpPr>
        <p:spPr>
          <a:xfrm>
            <a:off x="378174" y="516526"/>
            <a:ext cx="8353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การใช้งานกล่องรับข้อความหลายบรรทัด 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Text</a:t>
            </a:r>
            <a:endParaRPr lang="th-TH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7">
            <a:extLst>
              <a:ext uri="{FF2B5EF4-FFF2-40B4-BE49-F238E27FC236}">
                <a16:creationId xmlns:a16="http://schemas.microsoft.com/office/drawing/2014/main" id="{92E84DEB-9A33-4E2F-A1B0-C665BE758EB9}"/>
              </a:ext>
            </a:extLst>
          </p:cNvPr>
          <p:cNvSpPr txBox="1"/>
          <p:nvPr/>
        </p:nvSpPr>
        <p:spPr>
          <a:xfrm>
            <a:off x="378174" y="2920110"/>
            <a:ext cx="27574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รูปแบบการเขียน</a:t>
            </a:r>
          </a:p>
        </p:txBody>
      </p:sp>
      <p:sp>
        <p:nvSpPr>
          <p:cNvPr id="13" name="กล่องข้อความ 2">
            <a:extLst>
              <a:ext uri="{FF2B5EF4-FFF2-40B4-BE49-F238E27FC236}">
                <a16:creationId xmlns:a16="http://schemas.microsoft.com/office/drawing/2014/main" id="{CB251B57-61DD-4616-B435-5209198D4A84}"/>
              </a:ext>
            </a:extLst>
          </p:cNvPr>
          <p:cNvSpPr txBox="1"/>
          <p:nvPr/>
        </p:nvSpPr>
        <p:spPr>
          <a:xfrm>
            <a:off x="378174" y="1641124"/>
            <a:ext cx="86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	กล่องรับข้อความหลายบรรทัด เหมาะสำหรับเป็นกล่องรับข้อความที่มีเนื้อหายาวๆ เช่น กล่องรับที่อยู่ หรือกล่องรับความคิดเห็น</a:t>
            </a:r>
          </a:p>
        </p:txBody>
      </p:sp>
      <p:sp>
        <p:nvSpPr>
          <p:cNvPr id="14" name="กล่องข้อความ 8">
            <a:extLst>
              <a:ext uri="{FF2B5EF4-FFF2-40B4-BE49-F238E27FC236}">
                <a16:creationId xmlns:a16="http://schemas.microsoft.com/office/drawing/2014/main" id="{C0E83EB3-A30B-4AB9-9FE4-116BC0D12BA5}"/>
              </a:ext>
            </a:extLst>
          </p:cNvPr>
          <p:cNvSpPr txBox="1"/>
          <p:nvPr/>
        </p:nvSpPr>
        <p:spPr>
          <a:xfrm>
            <a:off x="803253" y="3891319"/>
            <a:ext cx="7463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textarea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name= “</a:t>
            </a:r>
            <a:r>
              <a:rPr lang="th-T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ชื่อกล่องข้อความ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” cols= “</a:t>
            </a:r>
            <a:r>
              <a:rPr lang="th-T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จำนวนของตัวอักษรใน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  <a:r>
              <a:rPr lang="th-T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” rows= “</a:t>
            </a:r>
            <a:r>
              <a:rPr lang="th-T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จำนวนบรรทัด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”&gt; &lt;/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textarea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&gt;</a:t>
            </a:r>
            <a:endParaRPr lang="th-TH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5540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7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22B8A9F-A62D-4C0B-99BD-C90BB2194E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853" t="29556" r="1999"/>
          <a:stretch/>
        </p:blipFill>
        <p:spPr bwMode="auto">
          <a:xfrm>
            <a:off x="629571" y="1617471"/>
            <a:ext cx="7637594" cy="1427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กล่องข้อความ 5">
            <a:extLst>
              <a:ext uri="{FF2B5EF4-FFF2-40B4-BE49-F238E27FC236}">
                <a16:creationId xmlns:a16="http://schemas.microsoft.com/office/drawing/2014/main" id="{23479D28-9770-4ECA-BC8B-C4C3A94E3207}"/>
              </a:ext>
            </a:extLst>
          </p:cNvPr>
          <p:cNvSpPr txBox="1"/>
          <p:nvPr/>
        </p:nvSpPr>
        <p:spPr>
          <a:xfrm>
            <a:off x="629571" y="722480"/>
            <a:ext cx="1324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01F09C91-6F72-49C5-B69E-642E6F912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t="39354"/>
          <a:stretch/>
        </p:blipFill>
        <p:spPr bwMode="auto">
          <a:xfrm>
            <a:off x="603242" y="3419226"/>
            <a:ext cx="68008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421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8</a:t>
            </a:r>
          </a:p>
        </p:txBody>
      </p:sp>
      <p:sp>
        <p:nvSpPr>
          <p:cNvPr id="6" name="กล่องข้อความ 20">
            <a:extLst>
              <a:ext uri="{FF2B5EF4-FFF2-40B4-BE49-F238E27FC236}">
                <a16:creationId xmlns:a16="http://schemas.microsoft.com/office/drawing/2014/main" id="{17225998-4BCA-4CDF-919C-58E13B83FB9E}"/>
              </a:ext>
            </a:extLst>
          </p:cNvPr>
          <p:cNvSpPr txBox="1"/>
          <p:nvPr/>
        </p:nvSpPr>
        <p:spPr>
          <a:xfrm>
            <a:off x="379417" y="444543"/>
            <a:ext cx="8521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การใช้ปุ่มตัวเลือกแบบปุ่มกลม (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Radio Button</a:t>
            </a:r>
            <a:r>
              <a:rPr lang="th-TH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7" name="กล่องข้อความ 21">
            <a:extLst>
              <a:ext uri="{FF2B5EF4-FFF2-40B4-BE49-F238E27FC236}">
                <a16:creationId xmlns:a16="http://schemas.microsoft.com/office/drawing/2014/main" id="{5BD04882-842A-45AB-AB14-1AFC13350955}"/>
              </a:ext>
            </a:extLst>
          </p:cNvPr>
          <p:cNvSpPr txBox="1"/>
          <p:nvPr/>
        </p:nvSpPr>
        <p:spPr>
          <a:xfrm>
            <a:off x="379417" y="3761234"/>
            <a:ext cx="27574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รูปแบบการเขียน</a:t>
            </a:r>
          </a:p>
        </p:txBody>
      </p:sp>
      <p:sp>
        <p:nvSpPr>
          <p:cNvPr id="8" name="กล่องข้อความ 2">
            <a:extLst>
              <a:ext uri="{FF2B5EF4-FFF2-40B4-BE49-F238E27FC236}">
                <a16:creationId xmlns:a16="http://schemas.microsoft.com/office/drawing/2014/main" id="{694D17E0-5028-4C60-82FD-9EC170987C41}"/>
              </a:ext>
            </a:extLst>
          </p:cNvPr>
          <p:cNvSpPr txBox="1"/>
          <p:nvPr/>
        </p:nvSpPr>
        <p:spPr>
          <a:xfrm>
            <a:off x="379418" y="1679696"/>
            <a:ext cx="83519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	ปุ่มตัวเลือกแบบนี้มีลักษณะเป็นปุ่มกลม และใน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  <a:r>
              <a:rPr lang="th-T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ชุดคำถาม ผู้ใช้สามารถเลือกคำตอบได้เพียงแค่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  <a:r>
              <a:rPr lang="th-T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คำตอบเท่านั้น เหมาะสำหรับข้อมูล ประเภทเลือกเพศ ศาสนา หรือข้อสอบที่เลือกตอบได้เพียงคำตอบเดียวเท่านั้น</a:t>
            </a:r>
          </a:p>
        </p:txBody>
      </p:sp>
      <p:sp>
        <p:nvSpPr>
          <p:cNvPr id="13" name="กล่องข้อความ 4">
            <a:extLst>
              <a:ext uri="{FF2B5EF4-FFF2-40B4-BE49-F238E27FC236}">
                <a16:creationId xmlns:a16="http://schemas.microsoft.com/office/drawing/2014/main" id="{3463CE61-6FFF-430D-8A2C-7C2D2EC68EB3}"/>
              </a:ext>
            </a:extLst>
          </p:cNvPr>
          <p:cNvSpPr txBox="1"/>
          <p:nvPr/>
        </p:nvSpPr>
        <p:spPr>
          <a:xfrm>
            <a:off x="742418" y="4530675"/>
            <a:ext cx="70605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&lt;input type= “radio” name= “</a:t>
            </a:r>
            <a:r>
              <a:rPr lang="th-T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ชื่อของตัวเลือก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”/&gt; </a:t>
            </a:r>
            <a:r>
              <a:rPr lang="th-T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ข้อความที่ต้องการแสดงหน้าปุ่ม</a:t>
            </a:r>
          </a:p>
        </p:txBody>
      </p:sp>
    </p:spTree>
    <p:extLst>
      <p:ext uri="{BB962C8B-B14F-4D97-AF65-F5344CB8AC3E}">
        <p14:creationId xmlns:p14="http://schemas.microsoft.com/office/powerpoint/2010/main" val="3088531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9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78AEA9DF-1F23-4B0A-8157-9C25DF67AB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2067" t="23566" r="2963" b="14841"/>
          <a:stretch/>
        </p:blipFill>
        <p:spPr bwMode="auto">
          <a:xfrm>
            <a:off x="618453" y="1524134"/>
            <a:ext cx="8112942" cy="1661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535AF477-9A20-46AD-BF28-94B7D9135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453" y="3492998"/>
            <a:ext cx="2500330" cy="245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กล่องข้อความ 6">
            <a:extLst>
              <a:ext uri="{FF2B5EF4-FFF2-40B4-BE49-F238E27FC236}">
                <a16:creationId xmlns:a16="http://schemas.microsoft.com/office/drawing/2014/main" id="{8D0A5A8A-2F71-4381-9487-7522ECB5872E}"/>
              </a:ext>
            </a:extLst>
          </p:cNvPr>
          <p:cNvSpPr txBox="1"/>
          <p:nvPr/>
        </p:nvSpPr>
        <p:spPr>
          <a:xfrm>
            <a:off x="544216" y="816248"/>
            <a:ext cx="1324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</a:p>
        </p:txBody>
      </p:sp>
    </p:spTree>
    <p:extLst>
      <p:ext uri="{BB962C8B-B14F-4D97-AF65-F5344CB8AC3E}">
        <p14:creationId xmlns:p14="http://schemas.microsoft.com/office/powerpoint/2010/main" val="2875270113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702</TotalTime>
  <Words>261</Words>
  <Application>Microsoft Office PowerPoint</Application>
  <PresentationFormat>On-screen Show (4:3)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ＭＳ Ｐゴシック</vt:lpstr>
      <vt:lpstr>Angsana New</vt:lpstr>
      <vt:lpstr>Arial</vt:lpstr>
      <vt:lpstr>Calibri</vt:lpstr>
      <vt:lpstr>Calibri Light</vt:lpstr>
      <vt:lpstr>Cordia New</vt:lpstr>
      <vt:lpstr>TH Sarabun New</vt:lpstr>
      <vt:lpstr>Wingdings</vt:lpstr>
      <vt:lpstr>ธีมของ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คเณศ อธิรัตนกรัณฑ์</dc:creator>
  <cp:lastModifiedBy>stampfords</cp:lastModifiedBy>
  <cp:revision>34</cp:revision>
  <dcterms:created xsi:type="dcterms:W3CDTF">2015-04-26T20:07:46Z</dcterms:created>
  <dcterms:modified xsi:type="dcterms:W3CDTF">2017-08-12T03:19:30Z</dcterms:modified>
</cp:coreProperties>
</file>