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sldIdLst>
    <p:sldId id="256" r:id="rId2"/>
    <p:sldId id="298" r:id="rId3"/>
    <p:sldId id="267" r:id="rId4"/>
    <p:sldId id="268" r:id="rId5"/>
    <p:sldId id="283" r:id="rId6"/>
    <p:sldId id="285" r:id="rId7"/>
    <p:sldId id="289" r:id="rId8"/>
    <p:sldId id="299" r:id="rId9"/>
    <p:sldId id="300" r:id="rId10"/>
    <p:sldId id="272" r:id="rId11"/>
    <p:sldId id="280" r:id="rId12"/>
    <p:sldId id="286" r:id="rId13"/>
    <p:sldId id="287" r:id="rId14"/>
    <p:sldId id="276" r:id="rId15"/>
    <p:sldId id="293" r:id="rId16"/>
    <p:sldId id="294" r:id="rId17"/>
    <p:sldId id="292" r:id="rId18"/>
    <p:sldId id="296" r:id="rId19"/>
  </p:sldIdLst>
  <p:sldSz cx="12192000" cy="6858000"/>
  <p:notesSz cx="6858000" cy="9144000"/>
  <p:embeddedFontLst>
    <p:embeddedFont>
      <p:font typeface="Corbel" panose="020B05030202040202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B49CA3-BB8B-4ABC-A3AA-D66B120EB8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5E9A86-4019-4208-BB11-374D9E1C90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63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9CA3-BB8B-4ABC-A3AA-D66B120EB8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A86-4019-4208-BB11-374D9E1C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4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9CA3-BB8B-4ABC-A3AA-D66B120EB8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A86-4019-4208-BB11-374D9E1C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2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9CA3-BB8B-4ABC-A3AA-D66B120EB8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A86-4019-4208-BB11-374D9E1C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1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9CA3-BB8B-4ABC-A3AA-D66B120EB8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A86-4019-4208-BB11-374D9E1C90B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73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9CA3-BB8B-4ABC-A3AA-D66B120EB8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A86-4019-4208-BB11-374D9E1C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9CA3-BB8B-4ABC-A3AA-D66B120EB8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A86-4019-4208-BB11-374D9E1C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6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9CA3-BB8B-4ABC-A3AA-D66B120EB8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A86-4019-4208-BB11-374D9E1C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9CA3-BB8B-4ABC-A3AA-D66B120EB8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A86-4019-4208-BB11-374D9E1C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9CA3-BB8B-4ABC-A3AA-D66B120EB8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A86-4019-4208-BB11-374D9E1C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9CA3-BB8B-4ABC-A3AA-D66B120EB8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A86-4019-4208-BB11-374D9E1C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7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7B49CA3-BB8B-4ABC-A3AA-D66B120EB8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85E9A86-4019-4208-BB11-374D9E1C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6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93C6-52AE-328A-48C7-39D1C556E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039009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Age and Gender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DE0DB-46A3-F743-217A-32E8F5A81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Jakkaphob </a:t>
            </a:r>
            <a:r>
              <a:rPr lang="en-US" sz="2000" dirty="0" err="1">
                <a:solidFill>
                  <a:srgbClr val="080808"/>
                </a:solidFill>
              </a:rPr>
              <a:t>Kongthanarith</a:t>
            </a:r>
            <a:r>
              <a:rPr lang="en-US" sz="2000" dirty="0">
                <a:solidFill>
                  <a:srgbClr val="080808"/>
                </a:solidFill>
              </a:rPr>
              <a:t> 6210554725</a:t>
            </a:r>
          </a:p>
        </p:txBody>
      </p:sp>
    </p:spTree>
    <p:extLst>
      <p:ext uri="{BB962C8B-B14F-4D97-AF65-F5344CB8AC3E}">
        <p14:creationId xmlns:p14="http://schemas.microsoft.com/office/powerpoint/2010/main" val="161824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7DB9-B52E-586A-B36F-EB96AFF2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Age Model Evaluation</a:t>
            </a:r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23F42FB5-5264-ED25-DC2B-E1FE40EFB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548677"/>
              </p:ext>
            </p:extLst>
          </p:nvPr>
        </p:nvGraphicFramePr>
        <p:xfrm>
          <a:off x="330380" y="3139441"/>
          <a:ext cx="115007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152">
                  <a:extLst>
                    <a:ext uri="{9D8B030D-6E8A-4147-A177-3AD203B41FA5}">
                      <a16:colId xmlns:a16="http://schemas.microsoft.com/office/drawing/2014/main" val="764244290"/>
                    </a:ext>
                  </a:extLst>
                </a:gridCol>
                <a:gridCol w="2300152">
                  <a:extLst>
                    <a:ext uri="{9D8B030D-6E8A-4147-A177-3AD203B41FA5}">
                      <a16:colId xmlns:a16="http://schemas.microsoft.com/office/drawing/2014/main" val="2378350790"/>
                    </a:ext>
                  </a:extLst>
                </a:gridCol>
                <a:gridCol w="2300152">
                  <a:extLst>
                    <a:ext uri="{9D8B030D-6E8A-4147-A177-3AD203B41FA5}">
                      <a16:colId xmlns:a16="http://schemas.microsoft.com/office/drawing/2014/main" val="1490266368"/>
                    </a:ext>
                  </a:extLst>
                </a:gridCol>
                <a:gridCol w="2300152">
                  <a:extLst>
                    <a:ext uri="{9D8B030D-6E8A-4147-A177-3AD203B41FA5}">
                      <a16:colId xmlns:a16="http://schemas.microsoft.com/office/drawing/2014/main" val="2899156517"/>
                    </a:ext>
                  </a:extLst>
                </a:gridCol>
                <a:gridCol w="2300152">
                  <a:extLst>
                    <a:ext uri="{9D8B030D-6E8A-4147-A177-3AD203B41FA5}">
                      <a16:colId xmlns:a16="http://schemas.microsoft.com/office/drawing/2014/main" val="454965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52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10.5386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15.1492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197.7404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357.4378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18.4853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17.1355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484.3796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406.8231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9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 16 Pretrained</a:t>
                      </a:r>
                    </a:p>
                    <a:p>
                      <a:r>
                        <a:rPr lang="en-US" dirty="0"/>
                        <a:t>+ fine-tuning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7.4472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9.9541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95.2519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0" i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164.0147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95975"/>
                  </a:ext>
                </a:extLst>
              </a:tr>
            </a:tbl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B5231A5D-5A13-FC97-B3B4-880C41C80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7176EAD-3D1E-D4F5-782D-92CEE730F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167" y="240664"/>
            <a:ext cx="3537809" cy="2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2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707DFF-6519-E5D4-2239-B6960308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031" y="717036"/>
            <a:ext cx="9875520" cy="135636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Age Model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Evaluation Graph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08765D-22A8-6C53-05C5-0BF966DF5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7" y="2769378"/>
            <a:ext cx="3674133" cy="290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D9918D-6ED7-1D10-7EC4-171DF15EB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003" y="2708729"/>
            <a:ext cx="383280" cy="202913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E9EEDB2-76FD-980C-B789-8AFE6F381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033" y="2826656"/>
            <a:ext cx="3426083" cy="277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1C8FB-A3A4-E92B-30F0-6B0A74862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999" y="232161"/>
            <a:ext cx="3537809" cy="221786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9789E7A-1DA2-0333-99AD-1624CE382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0" y="2826656"/>
            <a:ext cx="3432179" cy="277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00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ACA6-E94F-BB99-E5C9-D49E6173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Percentage error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of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BD0E0-45F8-9191-2754-8A13869C28A1}"/>
              </a:ext>
            </a:extLst>
          </p:cNvPr>
          <p:cNvSpPr txBox="1"/>
          <p:nvPr/>
        </p:nvSpPr>
        <p:spPr>
          <a:xfrm>
            <a:off x="834597" y="1965960"/>
            <a:ext cx="821731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0000FF"/>
                </a:solidFill>
                <a:effectLst/>
              </a:rPr>
              <a:t>def</a:t>
            </a:r>
            <a:r>
              <a:rPr lang="es-ES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s-ES" sz="1600" b="0" dirty="0" err="1">
                <a:solidFill>
                  <a:srgbClr val="795E26"/>
                </a:solidFill>
                <a:effectLst/>
              </a:rPr>
              <a:t>error_count</a:t>
            </a:r>
            <a:r>
              <a:rPr lang="es-ES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s-ES" sz="1600" b="0" dirty="0">
                <a:solidFill>
                  <a:srgbClr val="001080"/>
                </a:solidFill>
                <a:effectLst/>
              </a:rPr>
              <a:t>error</a:t>
            </a:r>
            <a:r>
              <a:rPr lang="es-ES" sz="16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error1 = </a:t>
            </a:r>
            <a:r>
              <a:rPr lang="es-ES" sz="1600" b="0" dirty="0">
                <a:solidFill>
                  <a:srgbClr val="098156"/>
                </a:solidFill>
                <a:effectLst/>
              </a:rPr>
              <a:t>0</a:t>
            </a:r>
            <a:endParaRPr lang="es-ES" sz="1600" b="0" dirty="0">
              <a:solidFill>
                <a:srgbClr val="000000"/>
              </a:solidFill>
              <a:effectLst/>
            </a:endParaRP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error2 = </a:t>
            </a:r>
            <a:r>
              <a:rPr lang="es-ES" sz="1600" b="0" dirty="0">
                <a:solidFill>
                  <a:srgbClr val="098156"/>
                </a:solidFill>
                <a:effectLst/>
              </a:rPr>
              <a:t>0</a:t>
            </a:r>
            <a:endParaRPr lang="es-ES" sz="1600" b="0" dirty="0">
              <a:solidFill>
                <a:srgbClr val="000000"/>
              </a:solidFill>
              <a:effectLst/>
            </a:endParaRP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error3 = </a:t>
            </a:r>
            <a:r>
              <a:rPr lang="es-ES" sz="1600" b="0" dirty="0">
                <a:solidFill>
                  <a:srgbClr val="098156"/>
                </a:solidFill>
                <a:effectLst/>
              </a:rPr>
              <a:t>0</a:t>
            </a:r>
            <a:endParaRPr lang="es-ES" sz="1600" b="0" dirty="0">
              <a:solidFill>
                <a:srgbClr val="000000"/>
              </a:solidFill>
              <a:effectLst/>
            </a:endParaRP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error4 = </a:t>
            </a:r>
            <a:r>
              <a:rPr lang="es-ES" sz="1600" b="0" dirty="0">
                <a:solidFill>
                  <a:srgbClr val="098156"/>
                </a:solidFill>
                <a:effectLst/>
              </a:rPr>
              <a:t>0</a:t>
            </a:r>
            <a:endParaRPr lang="es-ES" sz="1600" b="0" dirty="0">
              <a:solidFill>
                <a:srgbClr val="000000"/>
              </a:solidFill>
              <a:effectLst/>
            </a:endParaRP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</a:t>
            </a:r>
            <a:r>
              <a:rPr lang="es-ES" sz="1600" b="0" dirty="0" err="1">
                <a:solidFill>
                  <a:srgbClr val="AF00DB"/>
                </a:solidFill>
                <a:effectLst/>
              </a:rPr>
              <a:t>if</a:t>
            </a:r>
            <a:r>
              <a:rPr lang="es-ES" sz="1600" b="0" dirty="0">
                <a:solidFill>
                  <a:srgbClr val="000000"/>
                </a:solidFill>
                <a:effectLst/>
              </a:rPr>
              <a:t> error &lt; </a:t>
            </a:r>
            <a:r>
              <a:rPr lang="es-ES" sz="1600" b="0" dirty="0">
                <a:solidFill>
                  <a:srgbClr val="098156"/>
                </a:solidFill>
                <a:effectLst/>
              </a:rPr>
              <a:t>5</a:t>
            </a:r>
            <a:r>
              <a:rPr lang="es-ES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  error1 = error1+</a:t>
            </a:r>
            <a:r>
              <a:rPr lang="es-ES" sz="1600" b="0" dirty="0">
                <a:solidFill>
                  <a:srgbClr val="098156"/>
                </a:solidFill>
                <a:effectLst/>
              </a:rPr>
              <a:t>1</a:t>
            </a:r>
            <a:endParaRPr lang="es-ES" sz="1600" b="0" dirty="0">
              <a:solidFill>
                <a:srgbClr val="000000"/>
              </a:solidFill>
              <a:effectLst/>
            </a:endParaRP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</a:t>
            </a:r>
            <a:r>
              <a:rPr lang="es-ES" sz="1600" b="0" dirty="0" err="1">
                <a:solidFill>
                  <a:srgbClr val="AF00DB"/>
                </a:solidFill>
                <a:effectLst/>
              </a:rPr>
              <a:t>elif</a:t>
            </a:r>
            <a:r>
              <a:rPr lang="es-ES" sz="1600" b="0" dirty="0">
                <a:solidFill>
                  <a:srgbClr val="000000"/>
                </a:solidFill>
                <a:effectLst/>
              </a:rPr>
              <a:t> error &lt;= </a:t>
            </a:r>
            <a:r>
              <a:rPr lang="es-ES" sz="1600" b="0" dirty="0">
                <a:solidFill>
                  <a:srgbClr val="098156"/>
                </a:solidFill>
                <a:effectLst/>
              </a:rPr>
              <a:t>10</a:t>
            </a:r>
            <a:r>
              <a:rPr lang="es-ES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  error2 = error2+</a:t>
            </a:r>
            <a:r>
              <a:rPr lang="es-ES" sz="1600" b="0" dirty="0">
                <a:solidFill>
                  <a:srgbClr val="098156"/>
                </a:solidFill>
                <a:effectLst/>
              </a:rPr>
              <a:t>1</a:t>
            </a:r>
            <a:endParaRPr lang="es-ES" sz="1600" b="0" dirty="0">
              <a:solidFill>
                <a:srgbClr val="000000"/>
              </a:solidFill>
              <a:effectLst/>
            </a:endParaRP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</a:t>
            </a:r>
            <a:r>
              <a:rPr lang="es-ES" sz="1600" b="0" dirty="0" err="1">
                <a:solidFill>
                  <a:srgbClr val="AF00DB"/>
                </a:solidFill>
                <a:effectLst/>
              </a:rPr>
              <a:t>elif</a:t>
            </a:r>
            <a:r>
              <a:rPr lang="es-ES" sz="1600" b="0" dirty="0">
                <a:solidFill>
                  <a:srgbClr val="000000"/>
                </a:solidFill>
                <a:effectLst/>
              </a:rPr>
              <a:t> error &lt;= </a:t>
            </a:r>
            <a:r>
              <a:rPr lang="es-ES" sz="1600" b="0" dirty="0">
                <a:solidFill>
                  <a:srgbClr val="098156"/>
                </a:solidFill>
                <a:effectLst/>
              </a:rPr>
              <a:t>15</a:t>
            </a:r>
            <a:r>
              <a:rPr lang="es-ES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  error3 = error3+</a:t>
            </a:r>
            <a:r>
              <a:rPr lang="es-ES" sz="1600" b="0" dirty="0">
                <a:solidFill>
                  <a:srgbClr val="098156"/>
                </a:solidFill>
                <a:effectLst/>
              </a:rPr>
              <a:t>1</a:t>
            </a:r>
            <a:endParaRPr lang="es-ES" sz="1600" b="0" dirty="0">
              <a:solidFill>
                <a:srgbClr val="000000"/>
              </a:solidFill>
              <a:effectLst/>
            </a:endParaRP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</a:t>
            </a:r>
            <a:r>
              <a:rPr lang="es-ES" sz="1600" b="0" dirty="0" err="1">
                <a:solidFill>
                  <a:srgbClr val="AF00DB"/>
                </a:solidFill>
                <a:effectLst/>
              </a:rPr>
              <a:t>elif</a:t>
            </a:r>
            <a:r>
              <a:rPr lang="es-ES" sz="1600" b="0" dirty="0">
                <a:solidFill>
                  <a:srgbClr val="000000"/>
                </a:solidFill>
                <a:effectLst/>
              </a:rPr>
              <a:t> error &gt; </a:t>
            </a:r>
            <a:r>
              <a:rPr lang="es-ES" sz="1600" b="0" dirty="0">
                <a:solidFill>
                  <a:srgbClr val="098156"/>
                </a:solidFill>
                <a:effectLst/>
              </a:rPr>
              <a:t>15</a:t>
            </a:r>
            <a:r>
              <a:rPr lang="es-ES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  error4 = error4+</a:t>
            </a:r>
            <a:r>
              <a:rPr lang="es-ES" sz="1600" b="0" dirty="0">
                <a:solidFill>
                  <a:srgbClr val="098156"/>
                </a:solidFill>
                <a:effectLst/>
              </a:rPr>
              <a:t>1</a:t>
            </a:r>
            <a:endParaRPr lang="es-ES" sz="1600" b="0" dirty="0">
              <a:solidFill>
                <a:srgbClr val="000000"/>
              </a:solidFill>
              <a:effectLst/>
            </a:endParaRPr>
          </a:p>
          <a:p>
            <a:r>
              <a:rPr lang="es-ES" sz="1600" b="0" dirty="0">
                <a:solidFill>
                  <a:srgbClr val="000000"/>
                </a:solidFill>
                <a:effectLst/>
              </a:rPr>
              <a:t>  </a:t>
            </a:r>
            <a:r>
              <a:rPr lang="es-ES" sz="1600" b="0" dirty="0" err="1">
                <a:solidFill>
                  <a:srgbClr val="AF00DB"/>
                </a:solidFill>
                <a:effectLst/>
              </a:rPr>
              <a:t>return</a:t>
            </a:r>
            <a:r>
              <a:rPr lang="es-ES" sz="1600" b="0" dirty="0">
                <a:solidFill>
                  <a:srgbClr val="000000"/>
                </a:solidFill>
                <a:effectLst/>
              </a:rPr>
              <a:t> error1,error2,error3,error4</a:t>
            </a:r>
          </a:p>
          <a:p>
            <a:endParaRPr lang="es-ES" sz="1600" b="0" dirty="0">
              <a:solidFill>
                <a:srgbClr val="000000"/>
              </a:solidFill>
              <a:effectLst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</a:rPr>
              <a:t>percent_dif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 =  (</a:t>
            </a:r>
            <a:r>
              <a:rPr lang="en-US" sz="1600" b="0" dirty="0">
                <a:solidFill>
                  <a:srgbClr val="795E26"/>
                </a:solidFill>
                <a:effectLst/>
              </a:rPr>
              <a:t>abs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</a:rPr>
              <a:t>predicted_age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 err="1">
                <a:solidFill>
                  <a:srgbClr val="000000"/>
                </a:solidFill>
              </a:rPr>
              <a:t>actual_age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))/ </a:t>
            </a:r>
            <a:r>
              <a:rPr lang="en-US" sz="1600" b="0" dirty="0" err="1">
                <a:solidFill>
                  <a:srgbClr val="000000"/>
                </a:solidFill>
                <a:effectLst/>
              </a:rPr>
              <a:t>max_age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) * </a:t>
            </a:r>
            <a:r>
              <a:rPr lang="en-US" sz="1600" b="0" dirty="0">
                <a:solidFill>
                  <a:srgbClr val="098156"/>
                </a:solidFill>
                <a:effectLst/>
              </a:rPr>
              <a:t>100</a:t>
            </a:r>
            <a:endParaRPr lang="en-US" sz="1600" b="0" dirty="0">
              <a:solidFill>
                <a:srgbClr val="000000"/>
              </a:solidFill>
              <a:effectLst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</a:rPr>
              <a:t>error_count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</a:rPr>
              <a:t>percent_dif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es-ES" sz="1600" b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567A5-2B6D-32BE-E655-AD4B6700A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310" y="2751502"/>
            <a:ext cx="2042300" cy="2005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FD8806-299A-66A6-A5E2-94AD333D5B9D}"/>
              </a:ext>
            </a:extLst>
          </p:cNvPr>
          <p:cNvSpPr txBox="1"/>
          <p:nvPr/>
        </p:nvSpPr>
        <p:spPr>
          <a:xfrm>
            <a:off x="9360310" y="50375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Real | Predict </a:t>
            </a:r>
          </a:p>
          <a:p>
            <a:r>
              <a:rPr lang="en-US" b="0" i="0" dirty="0">
                <a:effectLst/>
              </a:rPr>
              <a:t> 44    | 40 </a:t>
            </a:r>
            <a:endParaRPr lang="en-US" dirty="0"/>
          </a:p>
          <a:p>
            <a:r>
              <a:rPr lang="en-US" b="0" i="0" dirty="0">
                <a:effectLst/>
              </a:rPr>
              <a:t>percent difference: 4 %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C14FE0-D876-A014-8482-DFE6DBA20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154" y="2751501"/>
            <a:ext cx="1994830" cy="20053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0F1A90-F3A6-6B74-3965-35C01F0F09BA}"/>
              </a:ext>
            </a:extLst>
          </p:cNvPr>
          <p:cNvSpPr txBox="1"/>
          <p:nvPr/>
        </p:nvSpPr>
        <p:spPr>
          <a:xfrm>
            <a:off x="6835154" y="5001377"/>
            <a:ext cx="77282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Real | Predict</a:t>
            </a:r>
          </a:p>
          <a:p>
            <a:r>
              <a:rPr lang="en-US" b="0" i="0" dirty="0">
                <a:effectLst/>
              </a:rPr>
              <a:t>76 | 47</a:t>
            </a:r>
          </a:p>
          <a:p>
            <a:r>
              <a:rPr lang="en-US" b="0" i="0" dirty="0">
                <a:effectLst/>
              </a:rPr>
              <a:t>percent difference: 32 %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CAF873-8F3E-221B-123A-DADD7888C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020" y="289119"/>
            <a:ext cx="3537809" cy="2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7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9FEA-9F0F-E844-6139-B62B82A0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32" y="287477"/>
            <a:ext cx="6535994" cy="135636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Distribution of percent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B4794-5D56-92DC-3F8C-30A8DFFD9833}"/>
              </a:ext>
            </a:extLst>
          </p:cNvPr>
          <p:cNvSpPr txBox="1"/>
          <p:nvPr/>
        </p:nvSpPr>
        <p:spPr>
          <a:xfrm>
            <a:off x="419145" y="5379632"/>
            <a:ext cx="44323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Error &lt;5 %: </a:t>
            </a:r>
            <a:r>
              <a:rPr lang="en-US" sz="1600" b="0" i="0" dirty="0">
                <a:effectLst/>
              </a:rPr>
              <a:t>14.56 %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Error between 6- 10%: </a:t>
            </a:r>
            <a:r>
              <a:rPr lang="en-US" sz="1600" b="0" i="0" dirty="0">
                <a:effectLst/>
              </a:rPr>
              <a:t>15.70 % 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Error between 11-15%: </a:t>
            </a:r>
            <a:r>
              <a:rPr lang="en-US" sz="1600" b="0" i="0" dirty="0">
                <a:effectLst/>
              </a:rPr>
              <a:t>14.94 % 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Error &gt; 15%: </a:t>
            </a:r>
            <a:r>
              <a:rPr lang="en-US" sz="1600" b="0" i="0" dirty="0">
                <a:effectLst/>
              </a:rPr>
              <a:t>54.81 %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46311-2397-DE86-D215-96ABF29CA327}"/>
              </a:ext>
            </a:extLst>
          </p:cNvPr>
          <p:cNvSpPr txBox="1"/>
          <p:nvPr/>
        </p:nvSpPr>
        <p:spPr>
          <a:xfrm>
            <a:off x="8105979" y="5343586"/>
            <a:ext cx="38893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Error &lt; 5 %: </a:t>
            </a:r>
            <a:r>
              <a:rPr lang="en-US" sz="1600" b="0" i="0" dirty="0">
                <a:effectLst/>
              </a:rPr>
              <a:t>22.91 %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Error between 6- 10%: </a:t>
            </a:r>
            <a:r>
              <a:rPr lang="en-US" sz="1600" b="0" i="0" dirty="0">
                <a:effectLst/>
              </a:rPr>
              <a:t>22.41 % 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Error between 11-15%: </a:t>
            </a:r>
            <a:r>
              <a:rPr lang="en-US" sz="1600" b="0" i="0" dirty="0">
                <a:effectLst/>
              </a:rPr>
              <a:t>21.01 % 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Error &gt; 15%:  </a:t>
            </a:r>
            <a:r>
              <a:rPr lang="en-US" sz="1600" b="0" i="0" dirty="0">
                <a:effectLst/>
              </a:rPr>
              <a:t>33.67 %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940E7-0ABC-1E80-45BE-F3DAB6EA4EBD}"/>
              </a:ext>
            </a:extLst>
          </p:cNvPr>
          <p:cNvSpPr txBox="1"/>
          <p:nvPr/>
        </p:nvSpPr>
        <p:spPr>
          <a:xfrm>
            <a:off x="776335" y="1590739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</a:rPr>
              <a:t>Test size: 400 files Randomly selected from UTK Face Dataset</a:t>
            </a: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BD46C0-0F68-0FE4-085E-03EFA784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990" y="2628802"/>
            <a:ext cx="510584" cy="1143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26B247-46E9-AB95-2C76-59F74E4C9F57}"/>
              </a:ext>
            </a:extLst>
          </p:cNvPr>
          <p:cNvSpPr txBox="1"/>
          <p:nvPr/>
        </p:nvSpPr>
        <p:spPr>
          <a:xfrm>
            <a:off x="4135942" y="5379632"/>
            <a:ext cx="28603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Error &lt;5 %: 14.81</a:t>
            </a:r>
            <a:endParaRPr lang="en-US" sz="1600" b="0" i="0" dirty="0">
              <a:effectLst/>
            </a:endParaRPr>
          </a:p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Error between 6- 10%: </a:t>
            </a:r>
            <a:r>
              <a:rPr lang="en-US" sz="1600" b="0" i="0" dirty="0">
                <a:effectLst/>
              </a:rPr>
              <a:t>17.47 % 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Error between 11-15%: </a:t>
            </a:r>
            <a:r>
              <a:rPr lang="en-US" sz="1600" dirty="0">
                <a:solidFill>
                  <a:srgbClr val="212121"/>
                </a:solidFill>
              </a:rPr>
              <a:t>12.53</a:t>
            </a:r>
            <a:r>
              <a:rPr lang="en-US" sz="1600" b="0" i="0" dirty="0">
                <a:effectLst/>
              </a:rPr>
              <a:t> % 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</a:rPr>
              <a:t>Error &gt; 15%: </a:t>
            </a:r>
            <a:r>
              <a:rPr lang="en-US" sz="1600" dirty="0">
                <a:solidFill>
                  <a:srgbClr val="212121"/>
                </a:solidFill>
              </a:rPr>
              <a:t>55.19</a:t>
            </a:r>
            <a:r>
              <a:rPr lang="en-US" sz="1600" b="0" i="0" dirty="0">
                <a:effectLst/>
              </a:rPr>
              <a:t> %</a:t>
            </a:r>
            <a:endParaRPr lang="en-US" sz="1600" dirty="0"/>
          </a:p>
        </p:txBody>
      </p:sp>
      <p:pic>
        <p:nvPicPr>
          <p:cNvPr id="4114" name="Picture 18">
            <a:extLst>
              <a:ext uri="{FF2B5EF4-FFF2-40B4-BE49-F238E27FC236}">
                <a16:creationId xmlns:a16="http://schemas.microsoft.com/office/drawing/2014/main" id="{FA171AF4-C17C-3ED2-2AED-5C14F3D5E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365" y="2601953"/>
            <a:ext cx="3427678" cy="265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A0AF407-96C2-EEDA-7F9B-3D9B541B8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915" y="287477"/>
            <a:ext cx="3537809" cy="221786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E76E71-8E5D-F231-711A-BD9020706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2685957"/>
            <a:ext cx="3283092" cy="26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BE79BA1-488A-4739-631A-A1B1E6775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008" y="2743112"/>
            <a:ext cx="3120779" cy="248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1EBDD8-D224-95E1-9F63-66F6B589C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9254" y="5075301"/>
            <a:ext cx="363223" cy="17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6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E78D-6CC0-7A04-85EA-8A7FA5A3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Gender Model Evaluation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72C849EE-1376-CE1D-571F-63AAA17D6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423219"/>
              </p:ext>
            </p:extLst>
          </p:nvPr>
        </p:nvGraphicFramePr>
        <p:xfrm>
          <a:off x="271443" y="3340672"/>
          <a:ext cx="1154693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328">
                  <a:extLst>
                    <a:ext uri="{9D8B030D-6E8A-4147-A177-3AD203B41FA5}">
                      <a16:colId xmlns:a16="http://schemas.microsoft.com/office/drawing/2014/main" val="1495638251"/>
                    </a:ext>
                  </a:extLst>
                </a:gridCol>
                <a:gridCol w="1820444">
                  <a:extLst>
                    <a:ext uri="{9D8B030D-6E8A-4147-A177-3AD203B41FA5}">
                      <a16:colId xmlns:a16="http://schemas.microsoft.com/office/drawing/2014/main" val="2729470761"/>
                    </a:ext>
                  </a:extLst>
                </a:gridCol>
                <a:gridCol w="2309386">
                  <a:extLst>
                    <a:ext uri="{9D8B030D-6E8A-4147-A177-3AD203B41FA5}">
                      <a16:colId xmlns:a16="http://schemas.microsoft.com/office/drawing/2014/main" val="1439364838"/>
                    </a:ext>
                  </a:extLst>
                </a:gridCol>
                <a:gridCol w="2309386">
                  <a:extLst>
                    <a:ext uri="{9D8B030D-6E8A-4147-A177-3AD203B41FA5}">
                      <a16:colId xmlns:a16="http://schemas.microsoft.com/office/drawing/2014/main" val="3696555563"/>
                    </a:ext>
                  </a:extLst>
                </a:gridCol>
                <a:gridCol w="2309386">
                  <a:extLst>
                    <a:ext uri="{9D8B030D-6E8A-4147-A177-3AD203B41FA5}">
                      <a16:colId xmlns:a16="http://schemas.microsoft.com/office/drawing/2014/main" val="993106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Loss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3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0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81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VGG-16 Pre-trained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fine-tuning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0.7013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5071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FF5AF0B-4228-FB56-C49A-F5CA5F86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021" y="279153"/>
            <a:ext cx="3537809" cy="2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24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2AF0-D46D-379B-9CF4-9AFA3632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Gender model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Accuracy Graph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BD6A49-D600-9084-F3ED-5DDF3E678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918" y="3429000"/>
            <a:ext cx="3844188" cy="303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8E57AE-EE22-59A9-8F3B-A63C695A9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66" y="3422801"/>
            <a:ext cx="3709323" cy="29384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AF3769-F79F-13DC-A2A1-6076550D7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020" y="256706"/>
            <a:ext cx="3537809" cy="22178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E11FA8-1779-FF25-597B-D7756963C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899" y="3420421"/>
            <a:ext cx="638264" cy="20948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F2CA5DE-9B9E-A916-0182-A0995B76D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200" y="3420420"/>
            <a:ext cx="3719920" cy="293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92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8FB6-DA94-35B5-65F1-EF93EE5A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18" y="622665"/>
            <a:ext cx="9875520" cy="135636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Gender Model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Confusion Matrix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2720F5-3DAA-4936-8E4D-7D1EFAD10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047" y="3252167"/>
            <a:ext cx="503976" cy="176833"/>
          </a:xfrm>
          <a:prstGeom prst="rect">
            <a:avLst/>
          </a:prstGeom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FC56C78-6D0D-6AAC-D57E-0E336E17A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8" y="3184367"/>
            <a:ext cx="3582804" cy="302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53947E-5268-2267-0CB7-2A2E2800D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547" y="287170"/>
            <a:ext cx="3537809" cy="2217865"/>
          </a:xfrm>
          <a:prstGeom prst="rect">
            <a:avLst/>
          </a:prstGeom>
        </p:spPr>
      </p:pic>
      <p:pic>
        <p:nvPicPr>
          <p:cNvPr id="3" name="Picture 2" descr="No description available.">
            <a:extLst>
              <a:ext uri="{FF2B5EF4-FFF2-40B4-BE49-F238E27FC236}">
                <a16:creationId xmlns:a16="http://schemas.microsoft.com/office/drawing/2014/main" id="{83E16A6F-E68E-75B6-0904-1F96399FC2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79" y="3025944"/>
            <a:ext cx="3530994" cy="3182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0A76DCA-022A-5260-880C-1D996608E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488" y="3218266"/>
            <a:ext cx="3502487" cy="295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047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E121-E05B-BB64-80F5-91BD2FB0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Gender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2A6B-2F02-4C95-1286-E270B5583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3293198" cy="143723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1800" b="0" dirty="0" err="1">
                <a:solidFill>
                  <a:srgbClr val="795E26"/>
                </a:solidFill>
                <a:effectLst/>
              </a:rPr>
              <a:t>get_gender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</a:rPr>
              <a:t>prob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):</a:t>
            </a:r>
          </a:p>
          <a:p>
            <a:pPr marL="4572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1800" b="0" dirty="0">
                <a:solidFill>
                  <a:srgbClr val="AF00DB"/>
                </a:solidFill>
                <a:effectLst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 prob &lt; </a:t>
            </a:r>
            <a:r>
              <a:rPr lang="en-US" sz="1800" b="0" dirty="0">
                <a:solidFill>
                  <a:srgbClr val="098156"/>
                </a:solidFill>
                <a:effectLst/>
              </a:rPr>
              <a:t>0.5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:</a:t>
            </a:r>
            <a:r>
              <a:rPr lang="en-US" sz="18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1800" b="0" dirty="0">
                <a:solidFill>
                  <a:srgbClr val="A31515"/>
                </a:solidFill>
                <a:effectLst/>
              </a:rPr>
              <a:t>"Male"</a:t>
            </a:r>
            <a:endParaRPr lang="en-US" sz="1800" b="0" dirty="0">
              <a:solidFill>
                <a:srgbClr val="000000"/>
              </a:solidFill>
              <a:effectLst/>
            </a:endParaRPr>
          </a:p>
          <a:p>
            <a:pPr marL="4572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1800" b="0" dirty="0">
                <a:solidFill>
                  <a:srgbClr val="AF00DB"/>
                </a:solidFill>
                <a:effectLst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: </a:t>
            </a:r>
            <a:r>
              <a:rPr lang="en-US" sz="18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1800" b="0" dirty="0">
                <a:solidFill>
                  <a:srgbClr val="A31515"/>
                </a:solidFill>
                <a:effectLst/>
              </a:rPr>
              <a:t>"Female"</a:t>
            </a:r>
            <a:br>
              <a:rPr lang="en-US" sz="1800" b="0" dirty="0">
                <a:solidFill>
                  <a:srgbClr val="000000"/>
                </a:solidFill>
                <a:effectLst/>
              </a:rPr>
            </a:b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0CB16-71B8-A829-B628-24D86CE5C06A}"/>
              </a:ext>
            </a:extLst>
          </p:cNvPr>
          <p:cNvSpPr txBox="1"/>
          <p:nvPr/>
        </p:nvSpPr>
        <p:spPr>
          <a:xfrm>
            <a:off x="1174463" y="3752450"/>
            <a:ext cx="49062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1800" b="0" dirty="0">
                <a:effectLst/>
              </a:rPr>
              <a:t>- A model make a prediction value of the selected image</a:t>
            </a:r>
          </a:p>
          <a:p>
            <a:pPr marL="45720"/>
            <a:r>
              <a:rPr lang="en-US" dirty="0"/>
              <a:t>- F</a:t>
            </a:r>
            <a:r>
              <a:rPr lang="en-US" sz="1800" b="0" dirty="0">
                <a:effectLst/>
              </a:rPr>
              <a:t>unction ‘</a:t>
            </a:r>
            <a:r>
              <a:rPr lang="en-US" sz="1800" b="0" dirty="0" err="1">
                <a:effectLst/>
              </a:rPr>
              <a:t>get_gender</a:t>
            </a:r>
            <a:r>
              <a:rPr lang="en-US" sz="1800" b="0" dirty="0">
                <a:effectLst/>
              </a:rPr>
              <a:t>()’ will check that the value is higher or lower than 0.5</a:t>
            </a:r>
          </a:p>
          <a:p>
            <a:pPr marL="45720"/>
            <a:r>
              <a:rPr lang="en-US" dirty="0"/>
              <a:t>- If the predicted value lover than 0.5, return ‘male’ as an outcome</a:t>
            </a:r>
          </a:p>
          <a:p>
            <a:pPr marL="45720"/>
            <a:r>
              <a:rPr lang="en-US" sz="1800" dirty="0"/>
              <a:t>- Otherwise, </a:t>
            </a:r>
            <a:r>
              <a:rPr lang="en-US" dirty="0"/>
              <a:t>return ‘female’ as an outcome</a:t>
            </a:r>
            <a:endParaRPr lang="en-US" sz="18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D628340-13CA-85AF-C2A7-72FB703DB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859" y="3199198"/>
            <a:ext cx="1824062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D71416-AC76-5E82-4962-BEC3765614AE}"/>
              </a:ext>
            </a:extLst>
          </p:cNvPr>
          <p:cNvSpPr txBox="1"/>
          <p:nvPr/>
        </p:nvSpPr>
        <p:spPr>
          <a:xfrm>
            <a:off x="6317802" y="5193465"/>
            <a:ext cx="29357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Real   | Predict</a:t>
            </a:r>
          </a:p>
          <a:p>
            <a:r>
              <a:rPr lang="en-US" b="0" i="0" dirty="0">
                <a:effectLst/>
              </a:rPr>
              <a:t>Male  | Male</a:t>
            </a:r>
          </a:p>
          <a:p>
            <a:r>
              <a:rPr lang="en-US" b="0" i="0" dirty="0">
                <a:effectLst/>
              </a:rPr>
              <a:t>Prediction Value 0.253399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CF0D1-46D4-F4B6-9769-C7A4592A2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937" y="3199198"/>
            <a:ext cx="18816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AF4355-7B16-8A7F-F132-6254919B37AB}"/>
              </a:ext>
            </a:extLst>
          </p:cNvPr>
          <p:cNvSpPr txBox="1"/>
          <p:nvPr/>
        </p:nvSpPr>
        <p:spPr>
          <a:xfrm>
            <a:off x="9144000" y="519346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Real       | Predict</a:t>
            </a:r>
          </a:p>
          <a:p>
            <a:r>
              <a:rPr lang="en-US" b="0" i="0" dirty="0">
                <a:effectLst/>
              </a:rPr>
              <a:t>Female | Female</a:t>
            </a:r>
          </a:p>
          <a:p>
            <a:r>
              <a:rPr lang="en-US" b="0" i="0" dirty="0">
                <a:effectLst/>
              </a:rPr>
              <a:t>Prediction Value 0.999868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0201CC-4204-9440-F4C3-4AE9027ED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978" y="252915"/>
            <a:ext cx="3537809" cy="2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36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DEFD-9AAF-C0F8-6014-776390D1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928" y="433920"/>
            <a:ext cx="9875520" cy="135636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Prediction Result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7B446B-0CD3-6B18-FC5F-140158E70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1" y="147675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8FDE9B-9661-097E-0BE1-5AA725C209DB}"/>
              </a:ext>
            </a:extLst>
          </p:cNvPr>
          <p:cNvSpPr txBox="1"/>
          <p:nvPr/>
        </p:nvSpPr>
        <p:spPr>
          <a:xfrm>
            <a:off x="601578" y="2932429"/>
            <a:ext cx="28474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B050"/>
                </a:solidFill>
                <a:effectLst/>
              </a:rPr>
              <a:t>Real age        | Predict age</a:t>
            </a:r>
          </a:p>
          <a:p>
            <a:r>
              <a:rPr lang="en-US" sz="1600" b="0" i="0" dirty="0">
                <a:solidFill>
                  <a:srgbClr val="00B050"/>
                </a:solidFill>
                <a:effectLst/>
              </a:rPr>
              <a:t>61	       	   | 56</a:t>
            </a:r>
          </a:p>
          <a:p>
            <a:r>
              <a:rPr lang="en-US" sz="1600" b="0" i="0" dirty="0">
                <a:solidFill>
                  <a:srgbClr val="00B050"/>
                </a:solidFill>
                <a:effectLst/>
              </a:rPr>
              <a:t>Real gender | Predict gender </a:t>
            </a:r>
          </a:p>
          <a:p>
            <a:r>
              <a:rPr lang="en-US" sz="1600" b="0" i="0" dirty="0">
                <a:solidFill>
                  <a:srgbClr val="00B050"/>
                </a:solidFill>
                <a:effectLst/>
              </a:rPr>
              <a:t>Male 	   | Male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6AE30F-738F-5F4D-7857-4361718BF30B}"/>
              </a:ext>
            </a:extLst>
          </p:cNvPr>
          <p:cNvSpPr txBox="1"/>
          <p:nvPr/>
        </p:nvSpPr>
        <p:spPr>
          <a:xfrm>
            <a:off x="3344778" y="2932429"/>
            <a:ext cx="27512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B050"/>
                </a:solidFill>
                <a:effectLst/>
              </a:rPr>
              <a:t>Real age        | Predict age</a:t>
            </a:r>
          </a:p>
          <a:p>
            <a:r>
              <a:rPr lang="en-US" sz="1600" b="0" i="0" dirty="0">
                <a:solidFill>
                  <a:srgbClr val="00B050"/>
                </a:solidFill>
                <a:effectLst/>
              </a:rPr>
              <a:t>25	       	   | </a:t>
            </a:r>
            <a:r>
              <a:rPr lang="en-US" sz="1600" dirty="0">
                <a:solidFill>
                  <a:srgbClr val="00B050"/>
                </a:solidFill>
              </a:rPr>
              <a:t>32</a:t>
            </a:r>
            <a:endParaRPr lang="en-US" sz="1600" b="0" i="0" dirty="0">
              <a:solidFill>
                <a:srgbClr val="00B050"/>
              </a:solidFill>
              <a:effectLst/>
            </a:endParaRPr>
          </a:p>
          <a:p>
            <a:r>
              <a:rPr lang="en-US" sz="1600" b="0" i="0" dirty="0">
                <a:solidFill>
                  <a:srgbClr val="00B050"/>
                </a:solidFill>
                <a:effectLst/>
              </a:rPr>
              <a:t>Real gender | Predict gender </a:t>
            </a:r>
          </a:p>
          <a:p>
            <a:r>
              <a:rPr lang="en-US" sz="1600" b="0" i="0" dirty="0">
                <a:solidFill>
                  <a:srgbClr val="00B050"/>
                </a:solidFill>
                <a:effectLst/>
              </a:rPr>
              <a:t>Female 	   | Female</a:t>
            </a:r>
            <a:endParaRPr lang="en-US" sz="1600" dirty="0">
              <a:solidFill>
                <a:srgbClr val="00B050"/>
              </a:solidFill>
            </a:endParaRP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169ADCAE-2DEC-D279-DD21-AB8F3A69C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518" y="1444713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C00C3323-8467-808B-8835-74BB36A3C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53" y="404168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F5AA638-CD44-52DD-056F-58B6A55A1D88}"/>
              </a:ext>
            </a:extLst>
          </p:cNvPr>
          <p:cNvSpPr txBox="1"/>
          <p:nvPr/>
        </p:nvSpPr>
        <p:spPr>
          <a:xfrm>
            <a:off x="521367" y="5500016"/>
            <a:ext cx="30078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Real age        | Predict age</a:t>
            </a:r>
          </a:p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12	       	   | 1</a:t>
            </a:r>
          </a:p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Real gender | Predict gender </a:t>
            </a:r>
          </a:p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Male 	   | Male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D23CCECC-4C0E-5188-D29C-AF105E048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518" y="404168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4FEA2D4-523E-632F-0F1D-0CC8D21ED3F1}"/>
              </a:ext>
            </a:extLst>
          </p:cNvPr>
          <p:cNvSpPr txBox="1"/>
          <p:nvPr/>
        </p:nvSpPr>
        <p:spPr>
          <a:xfrm>
            <a:off x="3344778" y="5468468"/>
            <a:ext cx="27512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Real age        | Predict age</a:t>
            </a:r>
          </a:p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12	       	   | 31</a:t>
            </a:r>
          </a:p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Real gender | Predict gender </a:t>
            </a:r>
          </a:p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Female 	   | Female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158" name="Picture 14">
            <a:extLst>
              <a:ext uri="{FF2B5EF4-FFF2-40B4-BE49-F238E27FC236}">
                <a16:creationId xmlns:a16="http://schemas.microsoft.com/office/drawing/2014/main" id="{D0ECF4D7-7D72-6A6C-CA45-191F15221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119" y="404168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AC38903-CE11-0344-C017-DF7A43D39DFE}"/>
              </a:ext>
            </a:extLst>
          </p:cNvPr>
          <p:cNvSpPr txBox="1"/>
          <p:nvPr/>
        </p:nvSpPr>
        <p:spPr>
          <a:xfrm>
            <a:off x="6216316" y="5500016"/>
            <a:ext cx="28153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Real age        | Predict age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	       	   | 1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sz="1600" b="0" i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Real gender | Predict gender </a:t>
            </a:r>
          </a:p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Male 	   | Female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160" name="Picture 16">
            <a:extLst>
              <a:ext uri="{FF2B5EF4-FFF2-40B4-BE49-F238E27FC236}">
                <a16:creationId xmlns:a16="http://schemas.microsoft.com/office/drawing/2014/main" id="{6B0A8B64-FF94-5EE0-2245-D3C248EE1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885" y="404168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8D1AE43-39D5-4775-FBDB-F337DE9FF4F6}"/>
              </a:ext>
            </a:extLst>
          </p:cNvPr>
          <p:cNvSpPr txBox="1"/>
          <p:nvPr/>
        </p:nvSpPr>
        <p:spPr>
          <a:xfrm>
            <a:off x="9031705" y="5478155"/>
            <a:ext cx="28474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Real age        | Predict age</a:t>
            </a:r>
          </a:p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26	       	   | 18</a:t>
            </a:r>
          </a:p>
          <a:p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Real gender | Predict gender 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Fem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ale 	   |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ale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0FD258B-792A-D900-61AD-566666C972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7780" y="280766"/>
            <a:ext cx="3537809" cy="2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1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19C8FD-CFB8-0C2F-3EE5-2AC1C94ABCC8}"/>
              </a:ext>
            </a:extLst>
          </p:cNvPr>
          <p:cNvSpPr txBox="1"/>
          <p:nvPr/>
        </p:nvSpPr>
        <p:spPr>
          <a:xfrm>
            <a:off x="1385699" y="874589"/>
            <a:ext cx="60975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Flow Chart</a:t>
            </a:r>
            <a:endParaRPr lang="en-US" sz="44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C3461EC-7430-B6DE-7855-8849D3814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2017641"/>
            <a:ext cx="9898843" cy="282271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6C0D81-8616-3302-02D8-6FE31A8FB4C9}"/>
              </a:ext>
            </a:extLst>
          </p:cNvPr>
          <p:cNvCxnSpPr>
            <a:cxnSpLocks/>
          </p:cNvCxnSpPr>
          <p:nvPr/>
        </p:nvCxnSpPr>
        <p:spPr>
          <a:xfrm>
            <a:off x="6331788" y="1916502"/>
            <a:ext cx="0" cy="27935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FD7EF5-EF78-6333-7F92-A9FC5B713523}"/>
              </a:ext>
            </a:extLst>
          </p:cNvPr>
          <p:cNvCxnSpPr>
            <a:cxnSpLocks/>
          </p:cNvCxnSpPr>
          <p:nvPr/>
        </p:nvCxnSpPr>
        <p:spPr>
          <a:xfrm>
            <a:off x="6331788" y="1916502"/>
            <a:ext cx="25275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7E4149-AEC5-93D3-E37B-1FC336A53C07}"/>
              </a:ext>
            </a:extLst>
          </p:cNvPr>
          <p:cNvCxnSpPr>
            <a:cxnSpLocks/>
          </p:cNvCxnSpPr>
          <p:nvPr/>
        </p:nvCxnSpPr>
        <p:spPr>
          <a:xfrm flipH="1">
            <a:off x="6331788" y="4710023"/>
            <a:ext cx="25275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61E8BA-6573-3BBD-BE60-BAA7898BC703}"/>
              </a:ext>
            </a:extLst>
          </p:cNvPr>
          <p:cNvCxnSpPr>
            <a:cxnSpLocks/>
          </p:cNvCxnSpPr>
          <p:nvPr/>
        </p:nvCxnSpPr>
        <p:spPr>
          <a:xfrm>
            <a:off x="8859328" y="1916502"/>
            <a:ext cx="0" cy="27935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1ED9A4-73D1-E301-5A86-448C94ACCF83}"/>
              </a:ext>
            </a:extLst>
          </p:cNvPr>
          <p:cNvSpPr txBox="1"/>
          <p:nvPr/>
        </p:nvSpPr>
        <p:spPr>
          <a:xfrm>
            <a:off x="7215996" y="1348181"/>
            <a:ext cx="225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Age and Gender Combine model</a:t>
            </a:r>
          </a:p>
        </p:txBody>
      </p:sp>
    </p:spTree>
    <p:extLst>
      <p:ext uri="{BB962C8B-B14F-4D97-AF65-F5344CB8AC3E}">
        <p14:creationId xmlns:p14="http://schemas.microsoft.com/office/powerpoint/2010/main" val="384047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AF64F1-DF8E-60B0-288A-E4099952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25" y="801608"/>
            <a:ext cx="2610480" cy="4343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 sets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DB2CC3-C5E2-E4ED-A12B-4E2CC54F1061}"/>
              </a:ext>
            </a:extLst>
          </p:cNvPr>
          <p:cNvSpPr txBox="1"/>
          <p:nvPr/>
        </p:nvSpPr>
        <p:spPr>
          <a:xfrm>
            <a:off x="6753317" y="3207970"/>
            <a:ext cx="5064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Age_Gender_Ethnicity_Filename.jpg.chip.jpg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BB61616-60D0-B382-CED7-94FAA549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071" y="3627031"/>
            <a:ext cx="1830059" cy="205493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3C990BD-8642-8252-86C2-583586CAC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987" y="3700680"/>
            <a:ext cx="1775816" cy="19901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A7FD999-3D43-6A44-3100-A59523E6B171}"/>
              </a:ext>
            </a:extLst>
          </p:cNvPr>
          <p:cNvSpPr txBox="1"/>
          <p:nvPr/>
        </p:nvSpPr>
        <p:spPr>
          <a:xfrm>
            <a:off x="9262566" y="5698198"/>
            <a:ext cx="2929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Age = 32</a:t>
            </a:r>
          </a:p>
          <a:p>
            <a:r>
              <a:rPr lang="en-US" dirty="0"/>
              <a:t>Gender = 1 -&gt; Female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476710-D2B4-79D5-AA66-000359A003DA}"/>
              </a:ext>
            </a:extLst>
          </p:cNvPr>
          <p:cNvSpPr txBox="1"/>
          <p:nvPr/>
        </p:nvSpPr>
        <p:spPr>
          <a:xfrm>
            <a:off x="6854234" y="5700921"/>
            <a:ext cx="2721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Age = </a:t>
            </a:r>
            <a:r>
              <a:rPr lang="en-US" dirty="0"/>
              <a:t>25</a:t>
            </a:r>
          </a:p>
          <a:p>
            <a:r>
              <a:rPr lang="en-US" dirty="0"/>
              <a:t>Gender = 0 -&gt; Male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B364F2-6BC9-965C-8D3F-7BA4873C1EF1}"/>
              </a:ext>
            </a:extLst>
          </p:cNvPr>
          <p:cNvSpPr txBox="1"/>
          <p:nvPr/>
        </p:nvSpPr>
        <p:spPr>
          <a:xfrm>
            <a:off x="768297" y="3241216"/>
            <a:ext cx="54347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Inter"/>
              </a:rPr>
              <a:t>UTK Face downloaded from Kaggle</a:t>
            </a:r>
          </a:p>
          <a:p>
            <a:r>
              <a:rPr lang="en-US" sz="2400" b="0" i="0" dirty="0">
                <a:effectLst/>
                <a:latin typeface="Inter"/>
              </a:rPr>
              <a:t>Cont</a:t>
            </a:r>
            <a:r>
              <a:rPr lang="en-US" sz="2400" dirty="0">
                <a:latin typeface="Inter"/>
              </a:rPr>
              <a:t>ent: Face images</a:t>
            </a:r>
            <a:endParaRPr lang="en-US" sz="2400" b="0" i="0" dirty="0">
              <a:effectLst/>
              <a:latin typeface="Inter"/>
            </a:endParaRPr>
          </a:p>
          <a:p>
            <a:r>
              <a:rPr lang="en-US" sz="2400" b="0" i="0" dirty="0">
                <a:effectLst/>
                <a:latin typeface="Inter"/>
              </a:rPr>
              <a:t>Age range: 0 to 116</a:t>
            </a:r>
          </a:p>
          <a:p>
            <a:r>
              <a:rPr lang="en-US" sz="2400" dirty="0">
                <a:latin typeface="Inter"/>
              </a:rPr>
              <a:t>Gender: Male and Female</a:t>
            </a:r>
            <a:endParaRPr lang="en-US" sz="2400" b="0" i="0" dirty="0">
              <a:effectLst/>
              <a:latin typeface="Inter"/>
            </a:endParaRPr>
          </a:p>
          <a:p>
            <a:r>
              <a:rPr lang="en-US" sz="2400" dirty="0"/>
              <a:t>Number of images : 23,708 images</a:t>
            </a:r>
          </a:p>
        </p:txBody>
      </p:sp>
      <p:sp>
        <p:nvSpPr>
          <p:cNvPr id="50" name="AutoShape 2" descr="No description available.">
            <a:extLst>
              <a:ext uri="{FF2B5EF4-FFF2-40B4-BE49-F238E27FC236}">
                <a16:creationId xmlns:a16="http://schemas.microsoft.com/office/drawing/2014/main" id="{A2F177C9-8197-3044-E8D2-D38B9FDB20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91005" y="21935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A47C14-305A-D1A9-D2A3-1FCC329753C7}"/>
              </a:ext>
            </a:extLst>
          </p:cNvPr>
          <p:cNvSpPr txBox="1"/>
          <p:nvPr/>
        </p:nvSpPr>
        <p:spPr>
          <a:xfrm>
            <a:off x="563025" y="5681970"/>
            <a:ext cx="6557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https://www.kaggle.com/datasets/jangedoo/utkface-new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AD3DF3A4-570B-9711-159B-F7ADCD8C4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97" y="1390252"/>
            <a:ext cx="2775820" cy="166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2FCA78-AC25-E24E-20F7-AA979973064E}"/>
              </a:ext>
            </a:extLst>
          </p:cNvPr>
          <p:cNvSpPr txBox="1"/>
          <p:nvPr/>
        </p:nvSpPr>
        <p:spPr>
          <a:xfrm>
            <a:off x="693226" y="6530864"/>
            <a:ext cx="6297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ystem-ui"/>
              </a:rPr>
              <a:t>Source: </a:t>
            </a:r>
            <a:r>
              <a:rPr lang="en-US" b="0" i="0" u="none" strike="noStrike" dirty="0">
                <a:effectLst/>
                <a:latin typeface="system-ui"/>
              </a:rPr>
              <a:t>https://susanqq.github.io/UTKFace/</a:t>
            </a:r>
            <a:r>
              <a:rPr lang="en-US" b="0" i="0" dirty="0">
                <a:effectLst/>
                <a:latin typeface="system-ui"/>
              </a:rPr>
              <a:t>.</a:t>
            </a:r>
            <a:endParaRPr lang="en-US" dirty="0"/>
          </a:p>
        </p:txBody>
      </p:sp>
      <p:pic>
        <p:nvPicPr>
          <p:cNvPr id="1028" name="Picture 4" descr="Kaggle, logo, logos icon - Free download on Iconfinder">
            <a:extLst>
              <a:ext uri="{FF2B5EF4-FFF2-40B4-BE49-F238E27FC236}">
                <a16:creationId xmlns:a16="http://schemas.microsoft.com/office/drawing/2014/main" id="{535CAB8F-43A5-EA87-ABBE-B47B23657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498" y="1510130"/>
            <a:ext cx="1588922" cy="158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52482F-6F41-67CF-5B81-0875546D433D}"/>
              </a:ext>
            </a:extLst>
          </p:cNvPr>
          <p:cNvSpPr txBox="1"/>
          <p:nvPr/>
        </p:nvSpPr>
        <p:spPr>
          <a:xfrm>
            <a:off x="5189620" y="6551066"/>
            <a:ext cx="6557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https://www.iconfinder.com/icons/4373210/kaggle_logo_logos_icon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09686-1080-B4D6-843A-29CBD7DC5D65}"/>
              </a:ext>
            </a:extLst>
          </p:cNvPr>
          <p:cNvSpPr txBox="1"/>
          <p:nvPr/>
        </p:nvSpPr>
        <p:spPr>
          <a:xfrm>
            <a:off x="6854234" y="2358806"/>
            <a:ext cx="62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Number of files per gender: 25</a:t>
            </a:r>
          </a:p>
          <a:p>
            <a:r>
              <a:rPr lang="en-US" dirty="0"/>
              <a:t>Age range: 1-79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F912AF-F48D-48E6-B380-1B9308A1B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4234" y="702490"/>
            <a:ext cx="5029200" cy="10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0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E0ABFE-D417-E78C-463E-C3C039267741}"/>
              </a:ext>
            </a:extLst>
          </p:cNvPr>
          <p:cNvSpPr txBox="1"/>
          <p:nvPr/>
        </p:nvSpPr>
        <p:spPr>
          <a:xfrm>
            <a:off x="953758" y="1482592"/>
            <a:ext cx="4519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the number of Images for each gender did not reach the maximum count (25) perform an augmentation</a:t>
            </a:r>
          </a:p>
          <a:p>
            <a:r>
              <a:rPr lang="en-US" sz="1600" dirty="0"/>
              <a:t>Augmentation method: Enhance contrast, brightness</a:t>
            </a:r>
          </a:p>
          <a:p>
            <a:r>
              <a:rPr lang="en-US" sz="1600" dirty="0"/>
              <a:t>Total Samples: 3950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E1004-885C-76E2-24F8-1CB156E0133E}"/>
              </a:ext>
            </a:extLst>
          </p:cNvPr>
          <p:cNvSpPr txBox="1"/>
          <p:nvPr/>
        </p:nvSpPr>
        <p:spPr>
          <a:xfrm>
            <a:off x="848747" y="651595"/>
            <a:ext cx="83904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+mj-lt"/>
              </a:rPr>
              <a:t>Image Augmentation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48B11C-25A4-6929-8FAB-C7293356F63F}"/>
              </a:ext>
            </a:extLst>
          </p:cNvPr>
          <p:cNvSpPr txBox="1"/>
          <p:nvPr/>
        </p:nvSpPr>
        <p:spPr>
          <a:xfrm>
            <a:off x="1884176" y="6259505"/>
            <a:ext cx="2408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 = Male  | 1 = Female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63DC64-80D8-B939-1C3C-E89A7925428E}"/>
              </a:ext>
            </a:extLst>
          </p:cNvPr>
          <p:cNvSpPr txBox="1"/>
          <p:nvPr/>
        </p:nvSpPr>
        <p:spPr>
          <a:xfrm>
            <a:off x="7547551" y="6259505"/>
            <a:ext cx="3601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Min Value = 1 | Max value = 79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85B1F-A32F-E881-1E7E-9E2103A7C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269" y="651597"/>
            <a:ext cx="5029200" cy="87312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A55D43D-F10C-2789-B576-3103356F2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491" y="1692967"/>
            <a:ext cx="6626627" cy="463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C98DA75-239C-26A6-63A8-B07830A36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54" y="3113808"/>
            <a:ext cx="4343493" cy="320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94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9D86-0B03-5AAD-1CC0-53EE8E2B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5179142" cy="135636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Image Normalization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85237-F926-1112-6329-340E35E5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30" y="3300057"/>
            <a:ext cx="1803461" cy="810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F79170-C62B-E804-353D-B77E0143D921}"/>
              </a:ext>
            </a:extLst>
          </p:cNvPr>
          <p:cNvSpPr txBox="1"/>
          <p:nvPr/>
        </p:nvSpPr>
        <p:spPr>
          <a:xfrm>
            <a:off x="1173480" y="1649560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Normalize the image to be used for Dataset’s features by divide all of pixel values by 255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Faster processing time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better 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579DD-013C-4828-CC36-A3B69757187D}"/>
              </a:ext>
            </a:extLst>
          </p:cNvPr>
          <p:cNvSpPr txBox="1"/>
          <p:nvPr/>
        </p:nvSpPr>
        <p:spPr>
          <a:xfrm>
            <a:off x="940651" y="4568875"/>
            <a:ext cx="3287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part of pixel values before </a:t>
            </a:r>
          </a:p>
          <a:p>
            <a:pPr algn="ctr"/>
            <a:r>
              <a:rPr lang="en-US" dirty="0"/>
              <a:t>Normalization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9FC72D-394B-DBDB-5690-EBE524660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943" y="3252904"/>
            <a:ext cx="3552009" cy="7282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291246-071F-B8C2-5A00-9A4BDD102B10}"/>
              </a:ext>
            </a:extLst>
          </p:cNvPr>
          <p:cNvSpPr txBox="1"/>
          <p:nvPr/>
        </p:nvSpPr>
        <p:spPr>
          <a:xfrm>
            <a:off x="5494947" y="45738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part of pixel values After </a:t>
            </a:r>
          </a:p>
          <a:p>
            <a:pPr algn="ctr"/>
            <a:r>
              <a:rPr lang="en-US" dirty="0"/>
              <a:t>Normalization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A845DED-52F1-8945-F434-826E0DA9157B}"/>
              </a:ext>
            </a:extLst>
          </p:cNvPr>
          <p:cNvSpPr/>
          <p:nvPr/>
        </p:nvSpPr>
        <p:spPr>
          <a:xfrm>
            <a:off x="4763332" y="3711090"/>
            <a:ext cx="1079771" cy="807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DC660-2915-157A-2DC3-11048419C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569" y="453404"/>
            <a:ext cx="5029200" cy="9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0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2D3F-A3CA-B1C1-C21D-10208871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Dataset for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Model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B139B-824E-F0D9-FFA3-E58B9B3719DA}"/>
              </a:ext>
            </a:extLst>
          </p:cNvPr>
          <p:cNvSpPr txBox="1"/>
          <p:nvPr/>
        </p:nvSpPr>
        <p:spPr>
          <a:xfrm>
            <a:off x="1143000" y="1965960"/>
            <a:ext cx="38812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öhne"/>
              </a:rPr>
              <a:t>Total images: 3950</a:t>
            </a:r>
          </a:p>
          <a:p>
            <a:r>
              <a:rPr lang="en-US" dirty="0">
                <a:latin typeface="Söhne"/>
              </a:rPr>
              <a:t>Split into Training and Testing Dataset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Söhne"/>
              </a:rPr>
              <a:t>Train: 3160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Test: 790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type: </a:t>
            </a:r>
            <a:r>
              <a:rPr lang="en-US" dirty="0" err="1"/>
              <a:t>numpy.ndarray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78CF63-80D1-F8AF-5DF9-A9C31775E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64" y="3550173"/>
            <a:ext cx="1934849" cy="19609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0FCD7B-8D8C-520D-5EE5-3B0EF92E8D67}"/>
              </a:ext>
            </a:extLst>
          </p:cNvPr>
          <p:cNvSpPr txBox="1"/>
          <p:nvPr/>
        </p:nvSpPr>
        <p:spPr>
          <a:xfrm>
            <a:off x="1985796" y="5821631"/>
            <a:ext cx="1543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öhne"/>
              </a:rPr>
              <a:t>Actual age: 21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7D0D4F-A6EB-866C-1104-E22CDFC81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900" y="3550173"/>
            <a:ext cx="2013523" cy="19609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323FDC-ED51-6F9A-511A-EBF0B385321D}"/>
              </a:ext>
            </a:extLst>
          </p:cNvPr>
          <p:cNvSpPr txBox="1"/>
          <p:nvPr/>
        </p:nvSpPr>
        <p:spPr>
          <a:xfrm>
            <a:off x="8161669" y="5828227"/>
            <a:ext cx="1543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öhne"/>
              </a:rPr>
              <a:t>Actual age: 46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32258-9AA0-7A79-40DA-9F9DE96EB0F2}"/>
              </a:ext>
            </a:extLst>
          </p:cNvPr>
          <p:cNvSpPr txBox="1"/>
          <p:nvPr/>
        </p:nvSpPr>
        <p:spPr>
          <a:xfrm>
            <a:off x="4887076" y="5544632"/>
            <a:ext cx="1877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öhne"/>
              </a:rPr>
              <a:t>y train</a:t>
            </a:r>
          </a:p>
          <a:p>
            <a:pPr algn="ctr"/>
            <a:r>
              <a:rPr lang="en-US" dirty="0">
                <a:latin typeface="Söhne"/>
              </a:rPr>
              <a:t>(Age of an individual person)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852097-DD4A-4EA8-2E32-9332EAD8460C}"/>
              </a:ext>
            </a:extLst>
          </p:cNvPr>
          <p:cNvSpPr txBox="1"/>
          <p:nvPr/>
        </p:nvSpPr>
        <p:spPr>
          <a:xfrm>
            <a:off x="4796929" y="4069006"/>
            <a:ext cx="2143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öhne"/>
              </a:rPr>
              <a:t>x train</a:t>
            </a:r>
          </a:p>
          <a:p>
            <a:pPr algn="ctr"/>
            <a:r>
              <a:rPr lang="en-US" dirty="0">
                <a:latin typeface="Söhne"/>
              </a:rPr>
              <a:t>(Image of an individual person)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968569-0363-DBF9-8C5A-4B5F51EC3401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3725213" y="4530671"/>
            <a:ext cx="1071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5F970D-AD89-E989-DAF0-E854609E0588}"/>
              </a:ext>
            </a:extLst>
          </p:cNvPr>
          <p:cNvCxnSpPr>
            <a:stCxn id="11" idx="1"/>
            <a:endCxn id="17" idx="3"/>
          </p:cNvCxnSpPr>
          <p:nvPr/>
        </p:nvCxnSpPr>
        <p:spPr>
          <a:xfrm flipH="1">
            <a:off x="6940361" y="4530671"/>
            <a:ext cx="986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A821AB-D38E-E4FF-56D3-9CFDA441D29D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3529780" y="6006297"/>
            <a:ext cx="1357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99B439-5433-DD68-DBF2-127725EA87FF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 flipV="1">
            <a:off x="6765037" y="6006297"/>
            <a:ext cx="1396632" cy="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92AAB5F-670D-10FA-3F80-6C89CC8A7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061" y="772562"/>
            <a:ext cx="5029200" cy="80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3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4EA4-F8C0-2449-4381-2A5E6FAA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52" y="-25866"/>
            <a:ext cx="12431037" cy="135636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Age and Gender Model (CNN)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8294D-4810-B2EF-706C-E40173D8F752}"/>
              </a:ext>
            </a:extLst>
          </p:cNvPr>
          <p:cNvSpPr txBox="1"/>
          <p:nvPr/>
        </p:nvSpPr>
        <p:spPr>
          <a:xfrm>
            <a:off x="654352" y="1067899"/>
            <a:ext cx="24975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Age Model</a:t>
            </a:r>
          </a:p>
          <a:p>
            <a:r>
              <a:rPr lang="en-US" sz="1800" dirty="0">
                <a:solidFill>
                  <a:srgbClr val="000000"/>
                </a:solidFill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nput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layer : (224,224,1)</a:t>
            </a:r>
          </a:p>
          <a:p>
            <a:r>
              <a:rPr lang="en-US" dirty="0"/>
              <a:t>O</a:t>
            </a:r>
            <a:r>
              <a:rPr lang="en-US" sz="1800" b="0" dirty="0">
                <a:effectLst/>
              </a:rPr>
              <a:t>utput layer : </a:t>
            </a:r>
            <a:r>
              <a:rPr lang="en-US" sz="1800" b="0" dirty="0" err="1">
                <a:effectLst/>
              </a:rPr>
              <a:t>ReLU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FAB351-6A6C-DFD6-F17A-44E182776BF2}"/>
              </a:ext>
            </a:extLst>
          </p:cNvPr>
          <p:cNvSpPr/>
          <p:nvPr/>
        </p:nvSpPr>
        <p:spPr>
          <a:xfrm>
            <a:off x="577515" y="3221301"/>
            <a:ext cx="339577" cy="285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5AF5AE-42D5-5573-B2FC-CD278C5618D8}"/>
              </a:ext>
            </a:extLst>
          </p:cNvPr>
          <p:cNvSpPr/>
          <p:nvPr/>
        </p:nvSpPr>
        <p:spPr>
          <a:xfrm>
            <a:off x="896351" y="3251784"/>
            <a:ext cx="248653" cy="2826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004B9F-D877-E245-800C-2D02188E04A1}"/>
              </a:ext>
            </a:extLst>
          </p:cNvPr>
          <p:cNvSpPr/>
          <p:nvPr/>
        </p:nvSpPr>
        <p:spPr>
          <a:xfrm>
            <a:off x="1177566" y="3251784"/>
            <a:ext cx="248653" cy="2826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B4471A-519B-6F77-2182-F82859328119}"/>
              </a:ext>
            </a:extLst>
          </p:cNvPr>
          <p:cNvSpPr/>
          <p:nvPr/>
        </p:nvSpPr>
        <p:spPr>
          <a:xfrm>
            <a:off x="1458781" y="3251784"/>
            <a:ext cx="248653" cy="28265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17099F-B31C-890A-D57C-99F37D624E08}"/>
              </a:ext>
            </a:extLst>
          </p:cNvPr>
          <p:cNvSpPr/>
          <p:nvPr/>
        </p:nvSpPr>
        <p:spPr>
          <a:xfrm>
            <a:off x="1739996" y="3251784"/>
            <a:ext cx="248653" cy="2826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186DC-CEE3-625E-0A67-F1C57258A829}"/>
              </a:ext>
            </a:extLst>
          </p:cNvPr>
          <p:cNvSpPr/>
          <p:nvPr/>
        </p:nvSpPr>
        <p:spPr>
          <a:xfrm>
            <a:off x="2021211" y="3251784"/>
            <a:ext cx="248653" cy="28265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49F0DB-667B-E75D-7F46-77D153AB357F}"/>
              </a:ext>
            </a:extLst>
          </p:cNvPr>
          <p:cNvSpPr/>
          <p:nvPr/>
        </p:nvSpPr>
        <p:spPr>
          <a:xfrm>
            <a:off x="2277900" y="3251784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B5C3D9-D83D-5C69-68AF-3B14C30B28D5}"/>
              </a:ext>
            </a:extLst>
          </p:cNvPr>
          <p:cNvSpPr/>
          <p:nvPr/>
        </p:nvSpPr>
        <p:spPr>
          <a:xfrm>
            <a:off x="2543405" y="2996698"/>
            <a:ext cx="332472" cy="31912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F1882C-34D3-7966-3C25-60066C3832E1}"/>
              </a:ext>
            </a:extLst>
          </p:cNvPr>
          <p:cNvSpPr/>
          <p:nvPr/>
        </p:nvSpPr>
        <p:spPr>
          <a:xfrm>
            <a:off x="2959416" y="3263614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B0F276-A08F-3F67-B0A8-2BCC4C5A8EE7}"/>
              </a:ext>
            </a:extLst>
          </p:cNvPr>
          <p:cNvSpPr/>
          <p:nvPr/>
        </p:nvSpPr>
        <p:spPr>
          <a:xfrm>
            <a:off x="3430348" y="3268621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201847-ED41-879C-B763-B861618CE757}"/>
              </a:ext>
            </a:extLst>
          </p:cNvPr>
          <p:cNvSpPr/>
          <p:nvPr/>
        </p:nvSpPr>
        <p:spPr>
          <a:xfrm>
            <a:off x="3932013" y="3284900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ADD8AA-0511-2103-AAE6-875E154CEDE2}"/>
              </a:ext>
            </a:extLst>
          </p:cNvPr>
          <p:cNvSpPr/>
          <p:nvPr/>
        </p:nvSpPr>
        <p:spPr>
          <a:xfrm>
            <a:off x="4417004" y="3284900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B74E40-CB44-82B6-6F56-D5F5F14FACF0}"/>
              </a:ext>
            </a:extLst>
          </p:cNvPr>
          <p:cNvSpPr/>
          <p:nvPr/>
        </p:nvSpPr>
        <p:spPr>
          <a:xfrm>
            <a:off x="4684119" y="3333569"/>
            <a:ext cx="243273" cy="26493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B15B61-E060-3D4E-733A-5E2E7FB40F8E}"/>
              </a:ext>
            </a:extLst>
          </p:cNvPr>
          <p:cNvSpPr txBox="1"/>
          <p:nvPr/>
        </p:nvSpPr>
        <p:spPr>
          <a:xfrm>
            <a:off x="5766005" y="6187939"/>
            <a:ext cx="254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FC80B6-73EF-60D9-82CC-105AFF9D6B43}"/>
              </a:ext>
            </a:extLst>
          </p:cNvPr>
          <p:cNvSpPr/>
          <p:nvPr/>
        </p:nvSpPr>
        <p:spPr>
          <a:xfrm>
            <a:off x="5495441" y="3261151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023422-69AC-289C-D9EF-FB0B27343103}"/>
              </a:ext>
            </a:extLst>
          </p:cNvPr>
          <p:cNvSpPr/>
          <p:nvPr/>
        </p:nvSpPr>
        <p:spPr>
          <a:xfrm>
            <a:off x="6005633" y="3251784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80B33D-2A29-17DF-3F1A-804EE14E5FBA}"/>
              </a:ext>
            </a:extLst>
          </p:cNvPr>
          <p:cNvSpPr/>
          <p:nvPr/>
        </p:nvSpPr>
        <p:spPr>
          <a:xfrm>
            <a:off x="6507862" y="3258853"/>
            <a:ext cx="275282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EAFB69-6290-E11D-7E57-7AF118732CD7}"/>
              </a:ext>
            </a:extLst>
          </p:cNvPr>
          <p:cNvSpPr/>
          <p:nvPr/>
        </p:nvSpPr>
        <p:spPr>
          <a:xfrm>
            <a:off x="7032129" y="3251784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11D974-0585-619E-8278-D1A545A52B03}"/>
              </a:ext>
            </a:extLst>
          </p:cNvPr>
          <p:cNvSpPr/>
          <p:nvPr/>
        </p:nvSpPr>
        <p:spPr>
          <a:xfrm>
            <a:off x="7811572" y="3348054"/>
            <a:ext cx="216707" cy="26493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AF1E77-87E8-FA18-B863-1C1542C9A3D2}"/>
              </a:ext>
            </a:extLst>
          </p:cNvPr>
          <p:cNvSpPr/>
          <p:nvPr/>
        </p:nvSpPr>
        <p:spPr>
          <a:xfrm>
            <a:off x="9116717" y="2881163"/>
            <a:ext cx="382473" cy="35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FD6421-F693-37B4-B8FB-4FA87BF0CAD3}"/>
              </a:ext>
            </a:extLst>
          </p:cNvPr>
          <p:cNvSpPr txBox="1"/>
          <p:nvPr/>
        </p:nvSpPr>
        <p:spPr>
          <a:xfrm>
            <a:off x="9628648" y="2853381"/>
            <a:ext cx="2358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Input</a:t>
            </a:r>
          </a:p>
          <a:p>
            <a:endParaRPr lang="en-US" dirty="0"/>
          </a:p>
          <a:p>
            <a:r>
              <a:rPr lang="en-US" dirty="0"/>
              <a:t>= Convolutional2D</a:t>
            </a:r>
          </a:p>
          <a:p>
            <a:endParaRPr lang="en-US" dirty="0"/>
          </a:p>
          <a:p>
            <a:r>
              <a:rPr lang="en-US" dirty="0"/>
              <a:t>= Max Pooling</a:t>
            </a:r>
          </a:p>
          <a:p>
            <a:endParaRPr lang="en-US" dirty="0"/>
          </a:p>
          <a:p>
            <a:r>
              <a:rPr lang="en-US" dirty="0"/>
              <a:t>= Dropout</a:t>
            </a:r>
          </a:p>
          <a:p>
            <a:endParaRPr lang="en-US" dirty="0"/>
          </a:p>
          <a:p>
            <a:r>
              <a:rPr lang="en-US" dirty="0"/>
              <a:t>= Flatten</a:t>
            </a:r>
          </a:p>
          <a:p>
            <a:endParaRPr lang="en-US" dirty="0"/>
          </a:p>
          <a:p>
            <a:r>
              <a:rPr lang="en-US" dirty="0"/>
              <a:t>= Dense with </a:t>
            </a:r>
            <a:r>
              <a:rPr lang="en-US" dirty="0" err="1"/>
              <a:t>ReLU</a:t>
            </a:r>
            <a:endParaRPr lang="en-US" dirty="0"/>
          </a:p>
          <a:p>
            <a:endParaRPr lang="en-US" dirty="0"/>
          </a:p>
          <a:p>
            <a:r>
              <a:rPr lang="en-US" dirty="0"/>
              <a:t>= Output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3B4F24-C908-5CFC-A98C-8CF7EF523CE6}"/>
              </a:ext>
            </a:extLst>
          </p:cNvPr>
          <p:cNvSpPr/>
          <p:nvPr/>
        </p:nvSpPr>
        <p:spPr>
          <a:xfrm>
            <a:off x="9126106" y="3431061"/>
            <a:ext cx="382473" cy="3533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1DBC95-C403-026B-AC59-893F96B856C0}"/>
              </a:ext>
            </a:extLst>
          </p:cNvPr>
          <p:cNvSpPr/>
          <p:nvPr/>
        </p:nvSpPr>
        <p:spPr>
          <a:xfrm>
            <a:off x="9133442" y="3997266"/>
            <a:ext cx="382473" cy="35334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679B85-BBE2-2F5A-40B4-470BF9EC4B05}"/>
              </a:ext>
            </a:extLst>
          </p:cNvPr>
          <p:cNvSpPr/>
          <p:nvPr/>
        </p:nvSpPr>
        <p:spPr>
          <a:xfrm>
            <a:off x="9148267" y="4564547"/>
            <a:ext cx="382473" cy="3533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22E3A1-B3C7-5B4D-0C71-D6F05AA5C2CC}"/>
              </a:ext>
            </a:extLst>
          </p:cNvPr>
          <p:cNvSpPr/>
          <p:nvPr/>
        </p:nvSpPr>
        <p:spPr>
          <a:xfrm>
            <a:off x="9177173" y="5131828"/>
            <a:ext cx="382473" cy="3533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E99A03-AFFD-51A5-5D4A-786F1E5AEFC7}"/>
              </a:ext>
            </a:extLst>
          </p:cNvPr>
          <p:cNvSpPr txBox="1"/>
          <p:nvPr/>
        </p:nvSpPr>
        <p:spPr>
          <a:xfrm>
            <a:off x="5208149" y="1090095"/>
            <a:ext cx="24439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Gender Model</a:t>
            </a:r>
          </a:p>
          <a:p>
            <a:r>
              <a:rPr lang="en-US" sz="1800" dirty="0">
                <a:solidFill>
                  <a:srgbClr val="000000"/>
                </a:solidFill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nput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layer : (224,224,1)</a:t>
            </a:r>
          </a:p>
          <a:p>
            <a:r>
              <a:rPr lang="en-US" dirty="0"/>
              <a:t>O</a:t>
            </a:r>
            <a:r>
              <a:rPr lang="en-US" sz="1800" b="0" dirty="0">
                <a:effectLst/>
              </a:rPr>
              <a:t>utput layer : Sigmoid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CCD16B-12D9-E24C-8977-25CE59079638}"/>
              </a:ext>
            </a:extLst>
          </p:cNvPr>
          <p:cNvSpPr txBox="1"/>
          <p:nvPr/>
        </p:nvSpPr>
        <p:spPr>
          <a:xfrm>
            <a:off x="2996856" y="6166344"/>
            <a:ext cx="3587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Age Model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77EC51-C63E-95CB-8D7B-69167F1DB17B}"/>
              </a:ext>
            </a:extLst>
          </p:cNvPr>
          <p:cNvSpPr/>
          <p:nvPr/>
        </p:nvSpPr>
        <p:spPr>
          <a:xfrm>
            <a:off x="9178902" y="6137294"/>
            <a:ext cx="404904" cy="3693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F1B427-5B10-30A5-E394-B4E45BFBECB6}"/>
              </a:ext>
            </a:extLst>
          </p:cNvPr>
          <p:cNvSpPr txBox="1"/>
          <p:nvPr/>
        </p:nvSpPr>
        <p:spPr>
          <a:xfrm>
            <a:off x="3257211" y="1120750"/>
            <a:ext cx="17439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Epoch = 100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Batch size = 80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5" name="AutoShape 6" descr="No description available.">
            <a:extLst>
              <a:ext uri="{FF2B5EF4-FFF2-40B4-BE49-F238E27FC236}">
                <a16:creationId xmlns:a16="http://schemas.microsoft.com/office/drawing/2014/main" id="{E587A58B-B301-A14F-8952-3560F67AF6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7" name="Picture 56" descr="Diagram&#10;&#10;Description automatically generated">
            <a:extLst>
              <a:ext uri="{FF2B5EF4-FFF2-40B4-BE49-F238E27FC236}">
                <a16:creationId xmlns:a16="http://schemas.microsoft.com/office/drawing/2014/main" id="{9D842666-43A8-212D-151C-8CAC3F0A7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678" y="276244"/>
            <a:ext cx="2634480" cy="25066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06D108-EC4D-5380-CC85-3F4C51E14F8D}"/>
              </a:ext>
            </a:extLst>
          </p:cNvPr>
          <p:cNvSpPr/>
          <p:nvPr/>
        </p:nvSpPr>
        <p:spPr>
          <a:xfrm>
            <a:off x="3205678" y="3228124"/>
            <a:ext cx="237800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3F4F1D-8FB6-8157-C36A-7AF14F9BB74A}"/>
              </a:ext>
            </a:extLst>
          </p:cNvPr>
          <p:cNvSpPr/>
          <p:nvPr/>
        </p:nvSpPr>
        <p:spPr>
          <a:xfrm>
            <a:off x="3672277" y="3251784"/>
            <a:ext cx="237800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158B8C-D7E9-2CC2-05A2-44DC5D11B2FA}"/>
              </a:ext>
            </a:extLst>
          </p:cNvPr>
          <p:cNvSpPr/>
          <p:nvPr/>
        </p:nvSpPr>
        <p:spPr>
          <a:xfrm>
            <a:off x="4176555" y="3275589"/>
            <a:ext cx="237800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4C888B-6EF6-7B44-47CC-C53F7BC094BE}"/>
              </a:ext>
            </a:extLst>
          </p:cNvPr>
          <p:cNvSpPr/>
          <p:nvPr/>
        </p:nvSpPr>
        <p:spPr>
          <a:xfrm>
            <a:off x="5244111" y="3258853"/>
            <a:ext cx="237800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F8A8C0-E789-051D-F9BD-77E6C80CC3E0}"/>
              </a:ext>
            </a:extLst>
          </p:cNvPr>
          <p:cNvSpPr/>
          <p:nvPr/>
        </p:nvSpPr>
        <p:spPr>
          <a:xfrm>
            <a:off x="5766609" y="3258853"/>
            <a:ext cx="237800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88E24E-F426-0994-5918-511B38C8375C}"/>
              </a:ext>
            </a:extLst>
          </p:cNvPr>
          <p:cNvSpPr/>
          <p:nvPr/>
        </p:nvSpPr>
        <p:spPr>
          <a:xfrm>
            <a:off x="6270061" y="3233131"/>
            <a:ext cx="237800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24BB89-9A42-0F6A-5F5F-40E8D7CFC18C}"/>
              </a:ext>
            </a:extLst>
          </p:cNvPr>
          <p:cNvSpPr/>
          <p:nvPr/>
        </p:nvSpPr>
        <p:spPr>
          <a:xfrm>
            <a:off x="6791680" y="3233131"/>
            <a:ext cx="237800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358D66-E9F8-8D2B-D1AC-BAC9D6891A15}"/>
              </a:ext>
            </a:extLst>
          </p:cNvPr>
          <p:cNvSpPr/>
          <p:nvPr/>
        </p:nvSpPr>
        <p:spPr>
          <a:xfrm>
            <a:off x="9160872" y="5628090"/>
            <a:ext cx="398773" cy="3693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1E9072-011D-311F-FE1B-105B08C9D715}"/>
              </a:ext>
            </a:extLst>
          </p:cNvPr>
          <p:cNvSpPr txBox="1"/>
          <p:nvPr/>
        </p:nvSpPr>
        <p:spPr>
          <a:xfrm>
            <a:off x="811088" y="2350367"/>
            <a:ext cx="179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Conv2D Layer : 32&gt;64&gt;128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0B7F9A-C990-1387-05AC-612ED9B776E5}"/>
              </a:ext>
            </a:extLst>
          </p:cNvPr>
          <p:cNvSpPr txBox="1"/>
          <p:nvPr/>
        </p:nvSpPr>
        <p:spPr>
          <a:xfrm>
            <a:off x="3140318" y="2391256"/>
            <a:ext cx="23106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 Layer : 128&gt;64&gt;32&gt;1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39BC1F-A33C-F35A-262B-6254303C3B0A}"/>
              </a:ext>
            </a:extLst>
          </p:cNvPr>
          <p:cNvSpPr txBox="1"/>
          <p:nvPr/>
        </p:nvSpPr>
        <p:spPr>
          <a:xfrm>
            <a:off x="5507292" y="2287786"/>
            <a:ext cx="2704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 Layer : 128&gt;64&gt;32&gt;16&gt;8&gt;1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0EA87AF-C285-858C-42E5-8C27CD1A51E8}"/>
              </a:ext>
            </a:extLst>
          </p:cNvPr>
          <p:cNvSpPr/>
          <p:nvPr/>
        </p:nvSpPr>
        <p:spPr>
          <a:xfrm>
            <a:off x="7289953" y="3244961"/>
            <a:ext cx="237800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F7E1B8-1D2A-618A-0026-9803B8A89CB0}"/>
              </a:ext>
            </a:extLst>
          </p:cNvPr>
          <p:cNvSpPr/>
          <p:nvPr/>
        </p:nvSpPr>
        <p:spPr>
          <a:xfrm>
            <a:off x="7527753" y="3262107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6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AEB8-5CEB-46FF-5378-A06C20AF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Age and Gender Model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(Neural Network)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856DB-4305-8D68-3EEF-92194E937ABA}"/>
              </a:ext>
            </a:extLst>
          </p:cNvPr>
          <p:cNvSpPr/>
          <p:nvPr/>
        </p:nvSpPr>
        <p:spPr>
          <a:xfrm>
            <a:off x="401572" y="2941358"/>
            <a:ext cx="296779" cy="333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108BBE-C51F-4873-6023-390574513133}"/>
              </a:ext>
            </a:extLst>
          </p:cNvPr>
          <p:cNvSpPr/>
          <p:nvPr/>
        </p:nvSpPr>
        <p:spPr>
          <a:xfrm>
            <a:off x="974555" y="3196444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1534-C48A-3186-C559-B81A009FE024}"/>
              </a:ext>
            </a:extLst>
          </p:cNvPr>
          <p:cNvSpPr/>
          <p:nvPr/>
        </p:nvSpPr>
        <p:spPr>
          <a:xfrm>
            <a:off x="1509632" y="3196444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32642-9CA9-97BD-A01C-848F00D734CA}"/>
              </a:ext>
            </a:extLst>
          </p:cNvPr>
          <p:cNvSpPr/>
          <p:nvPr/>
        </p:nvSpPr>
        <p:spPr>
          <a:xfrm>
            <a:off x="1735121" y="3330660"/>
            <a:ext cx="248653" cy="25940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860ACC-20E4-72EA-E520-B663D1A92246}"/>
              </a:ext>
            </a:extLst>
          </p:cNvPr>
          <p:cNvSpPr/>
          <p:nvPr/>
        </p:nvSpPr>
        <p:spPr>
          <a:xfrm>
            <a:off x="2211830" y="3119366"/>
            <a:ext cx="248653" cy="28265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9BCFD1-6D38-98C0-9579-7C6780540198}"/>
              </a:ext>
            </a:extLst>
          </p:cNvPr>
          <p:cNvSpPr/>
          <p:nvPr/>
        </p:nvSpPr>
        <p:spPr>
          <a:xfrm>
            <a:off x="2688539" y="3126197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05D28B-E37D-9988-26BA-724F35E49337}"/>
              </a:ext>
            </a:extLst>
          </p:cNvPr>
          <p:cNvSpPr/>
          <p:nvPr/>
        </p:nvSpPr>
        <p:spPr>
          <a:xfrm>
            <a:off x="3193964" y="3110747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11FEAF-65DB-199E-C83A-46BC10BDA118}"/>
              </a:ext>
            </a:extLst>
          </p:cNvPr>
          <p:cNvSpPr/>
          <p:nvPr/>
        </p:nvSpPr>
        <p:spPr>
          <a:xfrm>
            <a:off x="3759017" y="3091374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900D0C-55DF-FC30-DB75-DF90E947669C}"/>
              </a:ext>
            </a:extLst>
          </p:cNvPr>
          <p:cNvSpPr/>
          <p:nvPr/>
        </p:nvSpPr>
        <p:spPr>
          <a:xfrm>
            <a:off x="4025065" y="3265791"/>
            <a:ext cx="319052" cy="24777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6FD1DA-6732-A72F-FF07-6E93F593493E}"/>
              </a:ext>
            </a:extLst>
          </p:cNvPr>
          <p:cNvSpPr txBox="1"/>
          <p:nvPr/>
        </p:nvSpPr>
        <p:spPr>
          <a:xfrm>
            <a:off x="9719356" y="2941358"/>
            <a:ext cx="23260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= Input</a:t>
            </a:r>
          </a:p>
          <a:p>
            <a:endParaRPr lang="en-US" sz="2000" dirty="0"/>
          </a:p>
          <a:p>
            <a:r>
              <a:rPr lang="en-US" sz="2000" dirty="0"/>
              <a:t>= Dropout</a:t>
            </a:r>
          </a:p>
          <a:p>
            <a:endParaRPr lang="en-US" sz="2000" dirty="0"/>
          </a:p>
          <a:p>
            <a:r>
              <a:rPr lang="en-US" sz="2000" dirty="0"/>
              <a:t>= Flatten</a:t>
            </a:r>
          </a:p>
          <a:p>
            <a:endParaRPr lang="en-US" sz="2000" dirty="0"/>
          </a:p>
          <a:p>
            <a:r>
              <a:rPr lang="en-US" sz="2000" dirty="0"/>
              <a:t>= Dense with </a:t>
            </a:r>
            <a:r>
              <a:rPr lang="en-US" sz="2000" dirty="0" err="1"/>
              <a:t>ReLU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= Output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8D15A9-0280-DC4C-F609-4B5B0BBC96AE}"/>
              </a:ext>
            </a:extLst>
          </p:cNvPr>
          <p:cNvSpPr/>
          <p:nvPr/>
        </p:nvSpPr>
        <p:spPr>
          <a:xfrm>
            <a:off x="9290498" y="2991671"/>
            <a:ext cx="382473" cy="35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E5939E-450F-D040-5CED-F593F21B7F40}"/>
              </a:ext>
            </a:extLst>
          </p:cNvPr>
          <p:cNvSpPr/>
          <p:nvPr/>
        </p:nvSpPr>
        <p:spPr>
          <a:xfrm>
            <a:off x="9290497" y="3604828"/>
            <a:ext cx="382473" cy="3533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BC254E-5F8F-990D-EB52-2EBE60C45827}"/>
              </a:ext>
            </a:extLst>
          </p:cNvPr>
          <p:cNvSpPr/>
          <p:nvPr/>
        </p:nvSpPr>
        <p:spPr>
          <a:xfrm>
            <a:off x="9290497" y="4217190"/>
            <a:ext cx="382473" cy="3533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70F4D5-E419-C20D-8963-6DDE5CF3F52E}"/>
              </a:ext>
            </a:extLst>
          </p:cNvPr>
          <p:cNvSpPr txBox="1"/>
          <p:nvPr/>
        </p:nvSpPr>
        <p:spPr>
          <a:xfrm>
            <a:off x="309369" y="1891334"/>
            <a:ext cx="30840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Age Model</a:t>
            </a:r>
          </a:p>
          <a:p>
            <a:r>
              <a:rPr lang="en-US" sz="1800" dirty="0">
                <a:solidFill>
                  <a:srgbClr val="000000"/>
                </a:solidFill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nput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layer : (224,224,1)</a:t>
            </a:r>
          </a:p>
          <a:p>
            <a:r>
              <a:rPr lang="en-US" dirty="0"/>
              <a:t>O</a:t>
            </a:r>
            <a:r>
              <a:rPr lang="en-US" sz="1800" b="0" dirty="0">
                <a:effectLst/>
              </a:rPr>
              <a:t>utput layer : Linear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5F6255-761B-D722-7FC0-892DD4B238A4}"/>
              </a:ext>
            </a:extLst>
          </p:cNvPr>
          <p:cNvSpPr txBox="1"/>
          <p:nvPr/>
        </p:nvSpPr>
        <p:spPr>
          <a:xfrm>
            <a:off x="2589324" y="1928647"/>
            <a:ext cx="29151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Gender Model</a:t>
            </a:r>
          </a:p>
          <a:p>
            <a:r>
              <a:rPr lang="en-US" sz="1800" dirty="0">
                <a:solidFill>
                  <a:srgbClr val="000000"/>
                </a:solidFill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nput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layer : (224,224,1)</a:t>
            </a:r>
          </a:p>
          <a:p>
            <a:r>
              <a:rPr lang="en-US" dirty="0"/>
              <a:t>O</a:t>
            </a:r>
            <a:r>
              <a:rPr lang="en-US" sz="1800" b="0" dirty="0">
                <a:effectLst/>
              </a:rPr>
              <a:t>utput layer : Sigmoid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5E5557-5E07-6D37-0DB5-4C1FAC4A3808}"/>
              </a:ext>
            </a:extLst>
          </p:cNvPr>
          <p:cNvSpPr/>
          <p:nvPr/>
        </p:nvSpPr>
        <p:spPr>
          <a:xfrm>
            <a:off x="9285474" y="5434347"/>
            <a:ext cx="404904" cy="3693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A8965-F09E-8175-C846-D735D4D8BDA2}"/>
              </a:ext>
            </a:extLst>
          </p:cNvPr>
          <p:cNvSpPr txBox="1"/>
          <p:nvPr/>
        </p:nvSpPr>
        <p:spPr>
          <a:xfrm>
            <a:off x="5234103" y="19262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Epoch = 60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Batch size = </a:t>
            </a:r>
            <a:r>
              <a:rPr lang="en-US" dirty="0">
                <a:solidFill>
                  <a:srgbClr val="000000"/>
                </a:solidFill>
              </a:rPr>
              <a:t>32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43" name="Picture 42" descr="Diagram&#10;&#10;Description automatically generated">
            <a:extLst>
              <a:ext uri="{FF2B5EF4-FFF2-40B4-BE49-F238E27FC236}">
                <a16:creationId xmlns:a16="http://schemas.microsoft.com/office/drawing/2014/main" id="{3D5A8514-A65C-42F4-7032-63C944AE9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497" y="289294"/>
            <a:ext cx="2540341" cy="25403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B3F884-4B4E-C66F-9996-A9CF22613F31}"/>
              </a:ext>
            </a:extLst>
          </p:cNvPr>
          <p:cNvSpPr/>
          <p:nvPr/>
        </p:nvSpPr>
        <p:spPr>
          <a:xfrm>
            <a:off x="2464467" y="3114367"/>
            <a:ext cx="237800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36C27E-D9FA-EA82-BBB6-3EB27D020010}"/>
              </a:ext>
            </a:extLst>
          </p:cNvPr>
          <p:cNvSpPr/>
          <p:nvPr/>
        </p:nvSpPr>
        <p:spPr>
          <a:xfrm>
            <a:off x="2946252" y="3119187"/>
            <a:ext cx="237800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7C3E23-38FB-3C15-0DD1-1A12B3749E1F}"/>
              </a:ext>
            </a:extLst>
          </p:cNvPr>
          <p:cNvSpPr/>
          <p:nvPr/>
        </p:nvSpPr>
        <p:spPr>
          <a:xfrm>
            <a:off x="3465570" y="3114367"/>
            <a:ext cx="290398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EF1956-887B-A2C5-0BC7-3D8300FF0D21}"/>
              </a:ext>
            </a:extLst>
          </p:cNvPr>
          <p:cNvSpPr/>
          <p:nvPr/>
        </p:nvSpPr>
        <p:spPr>
          <a:xfrm>
            <a:off x="9309555" y="4757252"/>
            <a:ext cx="380823" cy="3813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DAFDA4-967A-F665-C376-6713E5C78212}"/>
              </a:ext>
            </a:extLst>
          </p:cNvPr>
          <p:cNvSpPr/>
          <p:nvPr/>
        </p:nvSpPr>
        <p:spPr>
          <a:xfrm>
            <a:off x="717179" y="3202552"/>
            <a:ext cx="237800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B9F169-9B6B-9E85-5D2C-252419E64C69}"/>
              </a:ext>
            </a:extLst>
          </p:cNvPr>
          <p:cNvSpPr/>
          <p:nvPr/>
        </p:nvSpPr>
        <p:spPr>
          <a:xfrm>
            <a:off x="1223208" y="3202552"/>
            <a:ext cx="265053" cy="28502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64D408-FD06-F260-F5CB-EAF77ED6A77A}"/>
              </a:ext>
            </a:extLst>
          </p:cNvPr>
          <p:cNvSpPr txBox="1"/>
          <p:nvPr/>
        </p:nvSpPr>
        <p:spPr>
          <a:xfrm>
            <a:off x="5252182" y="2735719"/>
            <a:ext cx="150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Dense: 128&gt;64&gt;1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F7F5C2-D6EF-4E93-A3E8-B8A05EC20152}"/>
              </a:ext>
            </a:extLst>
          </p:cNvPr>
          <p:cNvSpPr txBox="1"/>
          <p:nvPr/>
        </p:nvSpPr>
        <p:spPr>
          <a:xfrm>
            <a:off x="5232549" y="3515343"/>
            <a:ext cx="1630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 Dense: 128&gt;64&gt;1</a:t>
            </a:r>
          </a:p>
        </p:txBody>
      </p:sp>
    </p:spTree>
    <p:extLst>
      <p:ext uri="{BB962C8B-B14F-4D97-AF65-F5344CB8AC3E}">
        <p14:creationId xmlns:p14="http://schemas.microsoft.com/office/powerpoint/2010/main" val="129436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95B0-D73B-63DD-FD7C-1592C5C5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7319212" cy="135636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Age and Gender Model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Pretrained+Finetuned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C856C6-B436-CC95-C365-F47A6A129611}"/>
              </a:ext>
            </a:extLst>
          </p:cNvPr>
          <p:cNvSpPr/>
          <p:nvPr/>
        </p:nvSpPr>
        <p:spPr>
          <a:xfrm>
            <a:off x="344904" y="2918521"/>
            <a:ext cx="296779" cy="33367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5F83A-0BE3-370B-2BC5-7507E8E57DEC}"/>
              </a:ext>
            </a:extLst>
          </p:cNvPr>
          <p:cNvSpPr/>
          <p:nvPr/>
        </p:nvSpPr>
        <p:spPr>
          <a:xfrm>
            <a:off x="649704" y="3173607"/>
            <a:ext cx="248653" cy="28265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16B48-16EB-660A-CB38-6E9291BCA814}"/>
              </a:ext>
            </a:extLst>
          </p:cNvPr>
          <p:cNvSpPr/>
          <p:nvPr/>
        </p:nvSpPr>
        <p:spPr>
          <a:xfrm>
            <a:off x="906378" y="3173607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0CCFB9-B70E-9FAF-AFEA-93F799F9950F}"/>
              </a:ext>
            </a:extLst>
          </p:cNvPr>
          <p:cNvSpPr/>
          <p:nvPr/>
        </p:nvSpPr>
        <p:spPr>
          <a:xfrm>
            <a:off x="1140994" y="3173607"/>
            <a:ext cx="248653" cy="28265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8C919E-D541-9E6A-0372-FF2B154F4332}"/>
              </a:ext>
            </a:extLst>
          </p:cNvPr>
          <p:cNvSpPr/>
          <p:nvPr/>
        </p:nvSpPr>
        <p:spPr>
          <a:xfrm>
            <a:off x="1383632" y="3165934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102742-6C7F-9D73-F03B-BD8480E457A1}"/>
              </a:ext>
            </a:extLst>
          </p:cNvPr>
          <p:cNvSpPr/>
          <p:nvPr/>
        </p:nvSpPr>
        <p:spPr>
          <a:xfrm>
            <a:off x="1632285" y="3173607"/>
            <a:ext cx="248653" cy="28265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129D8-E2E8-607F-B7B6-24128DBDA1F9}"/>
              </a:ext>
            </a:extLst>
          </p:cNvPr>
          <p:cNvSpPr/>
          <p:nvPr/>
        </p:nvSpPr>
        <p:spPr>
          <a:xfrm>
            <a:off x="1888958" y="3429000"/>
            <a:ext cx="248653" cy="2452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C208C3-1269-F51D-84EF-4D7B2D90DF11}"/>
              </a:ext>
            </a:extLst>
          </p:cNvPr>
          <p:cNvSpPr/>
          <p:nvPr/>
        </p:nvSpPr>
        <p:spPr>
          <a:xfrm>
            <a:off x="2307080" y="2918521"/>
            <a:ext cx="296779" cy="33367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617C91-6E55-2F12-09C5-5B91C9A5EA7D}"/>
              </a:ext>
            </a:extLst>
          </p:cNvPr>
          <p:cNvSpPr/>
          <p:nvPr/>
        </p:nvSpPr>
        <p:spPr>
          <a:xfrm>
            <a:off x="2614866" y="3165934"/>
            <a:ext cx="248653" cy="28265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24BD51-BF8F-D60C-8077-536F8246C415}"/>
              </a:ext>
            </a:extLst>
          </p:cNvPr>
          <p:cNvSpPr/>
          <p:nvPr/>
        </p:nvSpPr>
        <p:spPr>
          <a:xfrm>
            <a:off x="2867060" y="3173607"/>
            <a:ext cx="248653" cy="28265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88BC2B-62B1-3CA7-30ED-1686A09A5DFC}"/>
              </a:ext>
            </a:extLst>
          </p:cNvPr>
          <p:cNvSpPr/>
          <p:nvPr/>
        </p:nvSpPr>
        <p:spPr>
          <a:xfrm>
            <a:off x="3132749" y="3173607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FADAFA-8C2C-14D3-048E-2CE2DBF45B3E}"/>
              </a:ext>
            </a:extLst>
          </p:cNvPr>
          <p:cNvSpPr/>
          <p:nvPr/>
        </p:nvSpPr>
        <p:spPr>
          <a:xfrm>
            <a:off x="3389920" y="3165934"/>
            <a:ext cx="248653" cy="28265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DBD631-2C94-486E-CC2C-6CA0C474A2E9}"/>
              </a:ext>
            </a:extLst>
          </p:cNvPr>
          <p:cNvSpPr/>
          <p:nvPr/>
        </p:nvSpPr>
        <p:spPr>
          <a:xfrm>
            <a:off x="3655609" y="3165934"/>
            <a:ext cx="248653" cy="28265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378032-90DF-CBBC-E768-2ABA1B10C74B}"/>
              </a:ext>
            </a:extLst>
          </p:cNvPr>
          <p:cNvSpPr/>
          <p:nvPr/>
        </p:nvSpPr>
        <p:spPr>
          <a:xfrm>
            <a:off x="3918329" y="3429000"/>
            <a:ext cx="256671" cy="23843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B97C0-64F0-70B6-0EC2-1A2BEB47F48E}"/>
              </a:ext>
            </a:extLst>
          </p:cNvPr>
          <p:cNvSpPr txBox="1"/>
          <p:nvPr/>
        </p:nvSpPr>
        <p:spPr>
          <a:xfrm>
            <a:off x="8742947" y="2979068"/>
            <a:ext cx="3200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= Pretrained model output</a:t>
            </a:r>
          </a:p>
          <a:p>
            <a:endParaRPr lang="en-US" sz="2000" dirty="0"/>
          </a:p>
          <a:p>
            <a:r>
              <a:rPr lang="en-US" sz="2000" dirty="0"/>
              <a:t>= Dropout</a:t>
            </a:r>
          </a:p>
          <a:p>
            <a:endParaRPr lang="en-US" sz="2000" dirty="0"/>
          </a:p>
          <a:p>
            <a:r>
              <a:rPr lang="en-US" sz="2000" dirty="0"/>
              <a:t>= Batch Normalization</a:t>
            </a:r>
          </a:p>
          <a:p>
            <a:endParaRPr lang="en-US" sz="2000" dirty="0"/>
          </a:p>
          <a:p>
            <a:r>
              <a:rPr lang="en-US" sz="2000" dirty="0"/>
              <a:t>= Flatten</a:t>
            </a:r>
          </a:p>
          <a:p>
            <a:endParaRPr lang="en-US" sz="2000" dirty="0"/>
          </a:p>
          <a:p>
            <a:r>
              <a:rPr lang="en-US" sz="2000" dirty="0"/>
              <a:t>= Dense with </a:t>
            </a:r>
            <a:r>
              <a:rPr lang="en-US" sz="2000" dirty="0" err="1"/>
              <a:t>ReLU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= Output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796249-4AF1-A745-12E1-AF5945FDBD56}"/>
              </a:ext>
            </a:extLst>
          </p:cNvPr>
          <p:cNvSpPr/>
          <p:nvPr/>
        </p:nvSpPr>
        <p:spPr>
          <a:xfrm>
            <a:off x="8360474" y="3583194"/>
            <a:ext cx="382473" cy="3533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49CA60-3E12-4CD5-3F09-17D222986C2C}"/>
              </a:ext>
            </a:extLst>
          </p:cNvPr>
          <p:cNvSpPr/>
          <p:nvPr/>
        </p:nvSpPr>
        <p:spPr>
          <a:xfrm>
            <a:off x="8360472" y="4843396"/>
            <a:ext cx="382473" cy="3533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1F196F-3E4B-64F2-8D4D-85A347E22AA1}"/>
              </a:ext>
            </a:extLst>
          </p:cNvPr>
          <p:cNvSpPr/>
          <p:nvPr/>
        </p:nvSpPr>
        <p:spPr>
          <a:xfrm>
            <a:off x="8360472" y="2996935"/>
            <a:ext cx="382473" cy="3533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2C5DD1-CD39-5C66-C8BA-65E539BC66FC}"/>
              </a:ext>
            </a:extLst>
          </p:cNvPr>
          <p:cNvSpPr/>
          <p:nvPr/>
        </p:nvSpPr>
        <p:spPr>
          <a:xfrm>
            <a:off x="8360472" y="5459984"/>
            <a:ext cx="382473" cy="3533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8FE14-CF13-A5AB-E93B-2AD273687BE5}"/>
              </a:ext>
            </a:extLst>
          </p:cNvPr>
          <p:cNvSpPr txBox="1"/>
          <p:nvPr/>
        </p:nvSpPr>
        <p:spPr>
          <a:xfrm>
            <a:off x="218575" y="1876853"/>
            <a:ext cx="28274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Age Model</a:t>
            </a:r>
          </a:p>
          <a:p>
            <a:r>
              <a:rPr lang="en-US" sz="1800" dirty="0">
                <a:solidFill>
                  <a:srgbClr val="000000"/>
                </a:solidFill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nput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layer : (224,224,3)</a:t>
            </a:r>
          </a:p>
          <a:p>
            <a:r>
              <a:rPr lang="en-US" dirty="0"/>
              <a:t>O</a:t>
            </a:r>
            <a:r>
              <a:rPr lang="en-US" sz="1800" b="0" dirty="0">
                <a:effectLst/>
              </a:rPr>
              <a:t>utput layer : </a:t>
            </a:r>
            <a:r>
              <a:rPr lang="en-US" sz="1800" b="0" dirty="0" err="1">
                <a:effectLst/>
              </a:rPr>
              <a:t>ReLU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B301F9-FE80-9809-C741-F189C830F841}"/>
              </a:ext>
            </a:extLst>
          </p:cNvPr>
          <p:cNvSpPr txBox="1"/>
          <p:nvPr/>
        </p:nvSpPr>
        <p:spPr>
          <a:xfrm>
            <a:off x="2558717" y="191575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Gender Model</a:t>
            </a:r>
          </a:p>
          <a:p>
            <a:r>
              <a:rPr lang="en-US" sz="1800" dirty="0">
                <a:solidFill>
                  <a:srgbClr val="000000"/>
                </a:solidFill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nput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layer : (224,224,3)</a:t>
            </a:r>
          </a:p>
          <a:p>
            <a:r>
              <a:rPr lang="en-US" dirty="0"/>
              <a:t>O</a:t>
            </a:r>
            <a:r>
              <a:rPr lang="en-US" sz="1800" b="0" dirty="0">
                <a:effectLst/>
              </a:rPr>
              <a:t>utput layer : Sigmoid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270420-FF65-891F-18B0-1C35028F2614}"/>
              </a:ext>
            </a:extLst>
          </p:cNvPr>
          <p:cNvSpPr txBox="1"/>
          <p:nvPr/>
        </p:nvSpPr>
        <p:spPr>
          <a:xfrm>
            <a:off x="4953000" y="19272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Epoch = 100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Batch size = 128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70A4E73D-1D3F-70C9-6B7E-CB2E6BE04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463" y="369637"/>
            <a:ext cx="2586788" cy="230141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91597F7-D4E0-7A1A-178E-625255BC022B}"/>
              </a:ext>
            </a:extLst>
          </p:cNvPr>
          <p:cNvSpPr/>
          <p:nvPr/>
        </p:nvSpPr>
        <p:spPr>
          <a:xfrm>
            <a:off x="8360472" y="6055177"/>
            <a:ext cx="382473" cy="3533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AD31BE-8E6E-EC9F-0D2F-43DBDDC127AA}"/>
              </a:ext>
            </a:extLst>
          </p:cNvPr>
          <p:cNvSpPr/>
          <p:nvPr/>
        </p:nvSpPr>
        <p:spPr>
          <a:xfrm>
            <a:off x="8360472" y="4244555"/>
            <a:ext cx="382473" cy="3533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77848F-0B3E-00F5-D102-AE8E856B7EDA}"/>
              </a:ext>
            </a:extLst>
          </p:cNvPr>
          <p:cNvSpPr txBox="1"/>
          <p:nvPr/>
        </p:nvSpPr>
        <p:spPr>
          <a:xfrm>
            <a:off x="4971249" y="2875032"/>
            <a:ext cx="1631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 Layer : 128&gt;64&gt;1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52765-E596-00C1-0A7A-60C5F79D8907}"/>
              </a:ext>
            </a:extLst>
          </p:cNvPr>
          <p:cNvSpPr txBox="1"/>
          <p:nvPr/>
        </p:nvSpPr>
        <p:spPr>
          <a:xfrm>
            <a:off x="4971249" y="3805116"/>
            <a:ext cx="15543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 Layer : 256&gt;128&gt;1</a:t>
            </a:r>
          </a:p>
        </p:txBody>
      </p:sp>
    </p:spTree>
    <p:extLst>
      <p:ext uri="{BB962C8B-B14F-4D97-AF65-F5344CB8AC3E}">
        <p14:creationId xmlns:p14="http://schemas.microsoft.com/office/powerpoint/2010/main" val="201024009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35778</TotalTime>
  <Words>999</Words>
  <Application>Microsoft Office PowerPoint</Application>
  <PresentationFormat>Widescreen</PresentationFormat>
  <Paragraphs>240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Roboto</vt:lpstr>
      <vt:lpstr>system-ui</vt:lpstr>
      <vt:lpstr>Söhne</vt:lpstr>
      <vt:lpstr>Arial</vt:lpstr>
      <vt:lpstr>Corbel</vt:lpstr>
      <vt:lpstr>Inter</vt:lpstr>
      <vt:lpstr>Basis</vt:lpstr>
      <vt:lpstr>Age and Gender Prediction</vt:lpstr>
      <vt:lpstr>PowerPoint Presentation</vt:lpstr>
      <vt:lpstr>Data sets</vt:lpstr>
      <vt:lpstr>PowerPoint Presentation</vt:lpstr>
      <vt:lpstr>Image Normalization</vt:lpstr>
      <vt:lpstr>Dataset for  Model training</vt:lpstr>
      <vt:lpstr>Age and Gender Model (CNN)</vt:lpstr>
      <vt:lpstr>Age and Gender Model (Neural Network)</vt:lpstr>
      <vt:lpstr>Age and Gender Model (Pretrained+Finetuned)</vt:lpstr>
      <vt:lpstr>Age Model Evaluation</vt:lpstr>
      <vt:lpstr>Age Model Evaluation Graph</vt:lpstr>
      <vt:lpstr>Percentage error  of the model</vt:lpstr>
      <vt:lpstr>Distribution of percent error</vt:lpstr>
      <vt:lpstr>Gender Model Evaluation</vt:lpstr>
      <vt:lpstr>Gender model Accuracy Graph </vt:lpstr>
      <vt:lpstr>Gender Model Confusion Matrix</vt:lpstr>
      <vt:lpstr>Gender Prediction</vt:lpstr>
      <vt:lpstr>Prediction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jakkaphob kongthanarit</cp:lastModifiedBy>
  <cp:revision>131</cp:revision>
  <dcterms:created xsi:type="dcterms:W3CDTF">2023-02-02T06:18:34Z</dcterms:created>
  <dcterms:modified xsi:type="dcterms:W3CDTF">2023-05-17T03:42:59Z</dcterms:modified>
</cp:coreProperties>
</file>